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6"/>
  </p:notesMasterIdLst>
  <p:sldIdLst>
    <p:sldId id="256" r:id="rId2"/>
    <p:sldId id="359" r:id="rId3"/>
    <p:sldId id="343" r:id="rId4"/>
    <p:sldId id="304" r:id="rId5"/>
    <p:sldId id="419" r:id="rId6"/>
    <p:sldId id="358" r:id="rId7"/>
    <p:sldId id="324" r:id="rId8"/>
    <p:sldId id="303" r:id="rId9"/>
    <p:sldId id="416" r:id="rId10"/>
    <p:sldId id="318" r:id="rId11"/>
    <p:sldId id="306" r:id="rId12"/>
    <p:sldId id="315" r:id="rId13"/>
    <p:sldId id="374" r:id="rId14"/>
    <p:sldId id="360" r:id="rId15"/>
    <p:sldId id="379" r:id="rId16"/>
    <p:sldId id="377" r:id="rId17"/>
    <p:sldId id="401" r:id="rId18"/>
    <p:sldId id="418" r:id="rId19"/>
    <p:sldId id="407" r:id="rId20"/>
    <p:sldId id="411" r:id="rId21"/>
    <p:sldId id="410" r:id="rId22"/>
    <p:sldId id="294" r:id="rId23"/>
    <p:sldId id="302" r:id="rId24"/>
    <p:sldId id="301" r:id="rId25"/>
  </p:sldIdLst>
  <p:sldSz cx="10693400" cy="7562850"/>
  <p:notesSz cx="10693400" cy="7562850"/>
  <p:defaultTextStyle>
    <a:defPPr>
      <a:defRPr lang="en-G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392" y="6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633913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057900" y="0"/>
            <a:ext cx="4632325" cy="3794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2880FF-4FCB-42DC-B8CA-5F43E197EBE2}" type="datetimeFigureOut">
              <a:rPr lang="en-US" smtClean="0"/>
              <a:t>12/11/2024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43300" y="946150"/>
            <a:ext cx="3606800" cy="25511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69975" y="3640138"/>
            <a:ext cx="8553450" cy="29781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7183438"/>
            <a:ext cx="4633913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057900" y="7183438"/>
            <a:ext cx="4632325" cy="379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C1F1E3-D0FF-4924-8EFC-E0C5A02E16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978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692130" cy="326390"/>
          </a:xfrm>
          <a:custGeom>
            <a:avLst/>
            <a:gdLst/>
            <a:ahLst/>
            <a:cxnLst/>
            <a:rect l="l" t="t" r="r" b="b"/>
            <a:pathLst>
              <a:path w="10692130" h="326390">
                <a:moveTo>
                  <a:pt x="0" y="326134"/>
                </a:moveTo>
                <a:lnTo>
                  <a:pt x="10692000" y="326134"/>
                </a:lnTo>
                <a:lnTo>
                  <a:pt x="10692000" y="0"/>
                </a:lnTo>
                <a:lnTo>
                  <a:pt x="0" y="0"/>
                </a:lnTo>
                <a:lnTo>
                  <a:pt x="0" y="326134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1874768"/>
            <a:ext cx="10692130" cy="5685790"/>
          </a:xfrm>
          <a:custGeom>
            <a:avLst/>
            <a:gdLst/>
            <a:ahLst/>
            <a:cxnLst/>
            <a:rect l="l" t="t" r="r" b="b"/>
            <a:pathLst>
              <a:path w="10692130" h="5685790">
                <a:moveTo>
                  <a:pt x="10691990" y="108064"/>
                </a:moveTo>
                <a:lnTo>
                  <a:pt x="0" y="108064"/>
                </a:lnTo>
                <a:lnTo>
                  <a:pt x="0" y="5685231"/>
                </a:lnTo>
                <a:lnTo>
                  <a:pt x="10691990" y="5685231"/>
                </a:lnTo>
                <a:lnTo>
                  <a:pt x="10691990" y="108064"/>
                </a:lnTo>
                <a:close/>
              </a:path>
              <a:path w="10692130" h="5685790">
                <a:moveTo>
                  <a:pt x="10691990" y="0"/>
                </a:moveTo>
                <a:lnTo>
                  <a:pt x="0" y="0"/>
                </a:lnTo>
                <a:lnTo>
                  <a:pt x="0" y="3683"/>
                </a:lnTo>
                <a:lnTo>
                  <a:pt x="10691990" y="3683"/>
                </a:lnTo>
                <a:lnTo>
                  <a:pt x="10691990" y="0"/>
                </a:lnTo>
                <a:close/>
              </a:path>
            </a:pathLst>
          </a:custGeom>
          <a:solidFill>
            <a:srgbClr val="EEEDF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430513"/>
            <a:ext cx="10692130" cy="1444625"/>
          </a:xfrm>
          <a:custGeom>
            <a:avLst/>
            <a:gdLst/>
            <a:ahLst/>
            <a:cxnLst/>
            <a:rect l="l" t="t" r="r" b="b"/>
            <a:pathLst>
              <a:path w="10692130" h="1444625">
                <a:moveTo>
                  <a:pt x="10692000" y="0"/>
                </a:moveTo>
                <a:lnTo>
                  <a:pt x="0" y="0"/>
                </a:lnTo>
                <a:lnTo>
                  <a:pt x="0" y="1444251"/>
                </a:lnTo>
                <a:lnTo>
                  <a:pt x="10692000" y="1444251"/>
                </a:lnTo>
                <a:lnTo>
                  <a:pt x="10692000" y="0"/>
                </a:lnTo>
                <a:close/>
              </a:path>
            </a:pathLst>
          </a:custGeom>
          <a:solidFill>
            <a:srgbClr val="28278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326142"/>
            <a:ext cx="10692130" cy="1656714"/>
          </a:xfrm>
          <a:custGeom>
            <a:avLst/>
            <a:gdLst/>
            <a:ahLst/>
            <a:cxnLst/>
            <a:rect l="l" t="t" r="r" b="b"/>
            <a:pathLst>
              <a:path w="10692130" h="1656714">
                <a:moveTo>
                  <a:pt x="10691990" y="1552308"/>
                </a:moveTo>
                <a:lnTo>
                  <a:pt x="0" y="1552308"/>
                </a:lnTo>
                <a:lnTo>
                  <a:pt x="0" y="1656689"/>
                </a:lnTo>
                <a:lnTo>
                  <a:pt x="10691990" y="1656689"/>
                </a:lnTo>
                <a:lnTo>
                  <a:pt x="10691990" y="1552308"/>
                </a:lnTo>
                <a:close/>
              </a:path>
              <a:path w="10692130" h="1656714">
                <a:moveTo>
                  <a:pt x="10691990" y="0"/>
                </a:moveTo>
                <a:lnTo>
                  <a:pt x="0" y="0"/>
                </a:lnTo>
                <a:lnTo>
                  <a:pt x="0" y="104381"/>
                </a:lnTo>
                <a:lnTo>
                  <a:pt x="10691990" y="104381"/>
                </a:lnTo>
                <a:lnTo>
                  <a:pt x="10691990" y="0"/>
                </a:lnTo>
                <a:close/>
              </a:path>
            </a:pathLst>
          </a:custGeom>
          <a:solidFill>
            <a:srgbClr val="D2AB6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4776001" y="922297"/>
            <a:ext cx="1141397" cy="69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1" i="0">
                <a:solidFill>
                  <a:srgbClr val="28278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12/11/2024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0692130" cy="5039995"/>
            <a:chOff x="0" y="0"/>
            <a:chExt cx="10692130" cy="503999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0692130" cy="4720590"/>
            </a:xfrm>
            <a:custGeom>
              <a:avLst/>
              <a:gdLst/>
              <a:ahLst/>
              <a:cxnLst/>
              <a:rect l="l" t="t" r="r" b="b"/>
              <a:pathLst>
                <a:path w="10692130" h="4720590">
                  <a:moveTo>
                    <a:pt x="10692000" y="0"/>
                  </a:moveTo>
                  <a:lnTo>
                    <a:pt x="0" y="0"/>
                  </a:lnTo>
                  <a:lnTo>
                    <a:pt x="0" y="4720226"/>
                  </a:lnTo>
                  <a:lnTo>
                    <a:pt x="10692000" y="4720226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2827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4720226"/>
              <a:ext cx="10692130" cy="319405"/>
            </a:xfrm>
            <a:custGeom>
              <a:avLst/>
              <a:gdLst/>
              <a:ahLst/>
              <a:cxnLst/>
              <a:rect l="l" t="t" r="r" b="b"/>
              <a:pathLst>
                <a:path w="10692130" h="319404">
                  <a:moveTo>
                    <a:pt x="10692000" y="0"/>
                  </a:moveTo>
                  <a:lnTo>
                    <a:pt x="0" y="0"/>
                  </a:lnTo>
                  <a:lnTo>
                    <a:pt x="0" y="319218"/>
                  </a:lnTo>
                  <a:lnTo>
                    <a:pt x="10692000" y="319218"/>
                  </a:lnTo>
                  <a:lnTo>
                    <a:pt x="10692000" y="0"/>
                  </a:lnTo>
                  <a:close/>
                </a:path>
              </a:pathLst>
            </a:custGeom>
            <a:solidFill>
              <a:srgbClr val="D2AB6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65101" y="257761"/>
            <a:ext cx="10230724" cy="259814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27940" algn="ctr">
              <a:spcBef>
                <a:spcPts val="100"/>
              </a:spcBef>
            </a:pPr>
            <a:r>
              <a:rPr lang="en-US" sz="4200" dirty="0">
                <a:solidFill>
                  <a:srgbClr val="FFFFFF"/>
                </a:solidFill>
                <a:latin typeface="Times New Roman"/>
                <a:cs typeface="Times New Roman"/>
                <a:sym typeface="Lora"/>
              </a:rPr>
              <a:t>DEVELOPMENT OF INTEGRATED WEARABLE DEVICE FOR REMOTE MONITORING OF PREGNANT WOMEN IN GHANA</a:t>
            </a:r>
            <a:endParaRPr lang="en-US" sz="4200" spc="-5" dirty="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22036" y="5645484"/>
            <a:ext cx="1097474" cy="13169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146300" y="5915025"/>
            <a:ext cx="6562725" cy="676466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4300" b="1" spc="-8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UNIVERSITY </a:t>
            </a:r>
            <a:r>
              <a:rPr sz="4300" b="1" spc="3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4300" b="1" spc="285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300" b="1" spc="160">
                <a:solidFill>
                  <a:srgbClr val="28278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GHANA</a:t>
            </a:r>
            <a:endParaRPr sz="43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6110255-C2F1-4B1B-BA22-55892556BFEA}"/>
              </a:ext>
            </a:extLst>
          </p:cNvPr>
          <p:cNvSpPr txBox="1"/>
          <p:nvPr/>
        </p:nvSpPr>
        <p:spPr>
          <a:xfrm>
            <a:off x="165101" y="2709567"/>
            <a:ext cx="10363198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u="sng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Group Members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Owoh </a:t>
            </a:r>
            <a:r>
              <a:rPr lang="en-US" sz="2400" dirty="0" err="1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Einsteina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Ofunne - 10943874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Anane George Nyarko – 10947340</a:t>
            </a:r>
          </a:p>
          <a:p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Adika Nathaniel - 10957036</a:t>
            </a:r>
          </a:p>
          <a:p>
            <a:r>
              <a:rPr lang="en-US" sz="2400" dirty="0">
                <a:solidFill>
                  <a:schemeClr val="bg1"/>
                </a:solidFill>
                <a:latin typeface="Inter"/>
                <a:ea typeface="Inter" panose="020B0604020202020204" charset="0"/>
              </a:rPr>
              <a:t>                                           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 DATE: 13</a:t>
            </a:r>
            <a:r>
              <a:rPr lang="en-US" sz="2400" baseline="300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th </a:t>
            </a:r>
            <a:r>
              <a:rPr lang="en-US" sz="2400" dirty="0">
                <a:solidFill>
                  <a:schemeClr val="bg1"/>
                </a:solidFill>
                <a:latin typeface="Times New Roman"/>
                <a:ea typeface="Inter" panose="020B0604020202020204" charset="0"/>
                <a:cs typeface="Times New Roman"/>
              </a:rPr>
              <a:t>  December,2024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09A05-FF79-4BE7-BF30-34CA307B7888}"/>
              </a:ext>
            </a:extLst>
          </p:cNvPr>
          <p:cNvSpPr txBox="1"/>
          <p:nvPr/>
        </p:nvSpPr>
        <p:spPr>
          <a:xfrm>
            <a:off x="7023100" y="2643850"/>
            <a:ext cx="507889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Project 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Dr. Godfrey Mills</a:t>
            </a:r>
          </a:p>
          <a:p>
            <a:r>
              <a:rPr lang="en-US" sz="2400" b="1" u="sng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Co-Supervisor</a:t>
            </a:r>
          </a:p>
          <a:p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ea typeface="Inter" panose="020B0604020202020204" charset="0"/>
                <a:cs typeface="Times New Roman" panose="02020603050405020304" pitchFamily="18" charset="0"/>
              </a:rPr>
              <a:t>Prof.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Elsie Effah Kaufmann</a:t>
            </a:r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  <a:p>
            <a:endParaRPr lang="en-US" sz="2400">
              <a:solidFill>
                <a:schemeClr val="bg1"/>
              </a:solidFill>
              <a:latin typeface="Times New Roman" panose="02020603050405020304" pitchFamily="18" charset="0"/>
              <a:ea typeface="Inter" panose="020B0604020202020204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8BAA8B-03C5-44F7-87B1-D2BFD8786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27494" y="5558914"/>
            <a:ext cx="1303216" cy="1307838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BCA495-5416-BF6D-41DF-BFB4D459C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183F0FF-866E-B3E5-BA9F-E44B6FA095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  <a:endParaRPr sz="6000" spc="-9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99D7F22E-29C0-D8D6-A6A9-82C96BCCECB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F94CC51-FE58-443F-8BB4-687EFBBBF4C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253A67C-B65B-A766-8D24-45805C76567F}"/>
              </a:ext>
            </a:extLst>
          </p:cNvPr>
          <p:cNvSpPr txBox="1"/>
          <p:nvPr/>
        </p:nvSpPr>
        <p:spPr>
          <a:xfrm>
            <a:off x="0" y="2085475"/>
            <a:ext cx="10350272" cy="5009641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 </a:t>
            </a:r>
            <a:r>
              <a:rPr lang="en-US" sz="2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To develop an integrated system consisting of a wearable device and a mobile application to continuously monitor, detect and trigger alerts in event of abnormality.</a:t>
            </a:r>
            <a:endParaRPr lang="en-US" sz="2200" b="1" spc="-5" dirty="0">
              <a:latin typeface="Times New Roman"/>
              <a:ea typeface="Calibri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ea typeface="Calibri"/>
                <a:cs typeface="Times New Roman"/>
              </a:rPr>
              <a:t>To train a machine learning model for risk prediction of pregnancy complications like preeclampsia and anemia long before standard detection window.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ea typeface="Calibri"/>
                <a:cs typeface="Times New Roman"/>
              </a:rPr>
              <a:t>To develop a user-friendly interface to receive additional data from a pregnant woman.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69964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11ABA-80A0-9525-9979-7C44C4F92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E7D5E33-180E-4BC7-1177-7C7C739FBC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2495" y="747391"/>
            <a:ext cx="9159195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4713346-6F60-8E04-17D2-285CC4B40F01}"/>
              </a:ext>
            </a:extLst>
          </p:cNvPr>
          <p:cNvSpPr txBox="1"/>
          <p:nvPr/>
        </p:nvSpPr>
        <p:spPr>
          <a:xfrm>
            <a:off x="-2495" y="2006820"/>
            <a:ext cx="10701811" cy="8369535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1. </a:t>
            </a:r>
            <a:r>
              <a:rPr lang="en-US" sz="2200" b="1" kern="100" dirty="0"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A Comprehensive Framework for Wearable Module for Prenatal Health Monitoring and Risk Detection(2024)  </a:t>
            </a:r>
            <a:r>
              <a:rPr lang="en-US" sz="2200" b="1" kern="100" baseline="30000" dirty="0">
                <a:solidFill>
                  <a:srgbClr val="0070C0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[1]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GOAL</a:t>
            </a:r>
            <a:r>
              <a:rPr lang="en-US" sz="2200" b="1" kern="100" dirty="0">
                <a:solidFill>
                  <a:schemeClr val="tx2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: </a:t>
            </a:r>
            <a:r>
              <a:rPr lang="en-US" sz="2200" b="1" kern="100" dirty="0">
                <a:latin typeface="Times New Roman"/>
                <a:ea typeface="Aptos" panose="020B0004020202020204" pitchFamily="34" charset="0"/>
                <a:cs typeface="Times New Roman"/>
              </a:rPr>
              <a:t>A system to continuously monitor vitals of pregnant women throughout pregnancy and send SMS to healthcare providers in event of any anomaly.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TECHNIQUE</a:t>
            </a: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: </a:t>
            </a:r>
            <a:r>
              <a:rPr lang="en-US" sz="2200" b="1" kern="100" dirty="0">
                <a:latin typeface="Times New Roman"/>
                <a:ea typeface="Aptos" panose="020B0004020202020204" pitchFamily="34" charset="0"/>
                <a:cs typeface="Times New Roman"/>
              </a:rPr>
              <a:t>Body temperature, blood glucose, blood pressure, oxygen saturation, heart rate, fetal movement and falls of pregnant woman were monitored.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RESEARCH GAP: 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No</a:t>
            </a:r>
            <a:r>
              <a:rPr lang="en-US" sz="2200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mechanism</a:t>
            </a:r>
            <a:r>
              <a:rPr lang="en-US" sz="22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for predictive analysis of patient's vitals to forewarn a risk of complication or possible illness  of mother  and  no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security measures for data protection</a:t>
            </a:r>
            <a:endParaRPr lang="en-US" sz="2200" b="1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dirty="0">
              <a:effectLst/>
              <a:latin typeface="Times New Roman"/>
              <a:ea typeface="Aptos" panose="020B0004020202020204" pitchFamily="34" charset="0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/>
                <a:cs typeface="Times New Roman"/>
              </a:rPr>
              <a:t>       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5556229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D51069-75A7-C664-2DEC-E843DD94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7D5392E-D18C-10F0-B17F-9EAC94F4A11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4CFE9A22-2767-ED0B-00CF-DDC7A104709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96A33061-1A9A-E982-84CF-56F25F1A301D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574BE49B-AB9D-5386-FEB9-483C3776EAAF}"/>
              </a:ext>
            </a:extLst>
          </p:cNvPr>
          <p:cNvSpPr txBox="1"/>
          <p:nvPr/>
        </p:nvSpPr>
        <p:spPr>
          <a:xfrm>
            <a:off x="-2495" y="1895835"/>
            <a:ext cx="10701809" cy="4836067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2. </a:t>
            </a:r>
            <a:r>
              <a:rPr lang="en-US" sz="2200" b="1" dirty="0">
                <a:latin typeface="Times New Roman"/>
                <a:cs typeface="Times New Roman"/>
              </a:rPr>
              <a:t>Wearable Technology Model to Control and Monitor Hypertension during Pregnancy(2018) </a:t>
            </a:r>
            <a:r>
              <a:rPr lang="en-US" sz="2200" b="1" baseline="30000" dirty="0">
                <a:solidFill>
                  <a:srgbClr val="0070C0"/>
                </a:solidFill>
                <a:latin typeface="Times New Roman"/>
                <a:cs typeface="Times New Roman"/>
              </a:rPr>
              <a:t>[3]</a:t>
            </a:r>
            <a:endParaRPr lang="en-US" sz="2200" b="1" kern="100" spc="-5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Aptos" panose="020B0004020202020204" pitchFamily="34" charset="0"/>
                <a:cs typeface="Times New Roman"/>
              </a:rPr>
              <a:t>GOAL</a:t>
            </a:r>
            <a:r>
              <a:rPr lang="en-US" sz="2200" b="1" kern="100" dirty="0">
                <a:solidFill>
                  <a:schemeClr val="tx2"/>
                </a:solidFill>
                <a:effectLst/>
                <a:latin typeface="Times New Roman"/>
                <a:ea typeface="Aptos" panose="020B0004020202020204" pitchFamily="34" charset="0"/>
                <a:cs typeface="Times New Roman"/>
              </a:rPr>
              <a:t>: </a:t>
            </a:r>
            <a:r>
              <a:rPr lang="en-US" sz="2200" b="1" kern="100" dirty="0">
                <a:latin typeface="Times New Roman"/>
                <a:ea typeface="Aptos" panose="020B0004020202020204" pitchFamily="34" charset="0"/>
                <a:cs typeface="Times New Roman"/>
              </a:rPr>
              <a:t>A wrist-worn</a:t>
            </a:r>
            <a:r>
              <a:rPr lang="en-US" sz="2200" b="1" dirty="0">
                <a:latin typeface="Times New Roman"/>
                <a:cs typeface="Times New Roman"/>
              </a:rPr>
              <a:t> wearable device monitors vitals of pregnant women and sends alert in event of high blood pressure to reduce prevalence of preeclampsia in Lima, Peru.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dirty="0">
                <a:solidFill>
                  <a:schemeClr val="tx2"/>
                </a:solidFill>
                <a:latin typeface="Times New Roman"/>
                <a:cs typeface="Times New Roman"/>
              </a:rPr>
              <a:t>TECHNIQUE: </a:t>
            </a:r>
            <a:r>
              <a:rPr lang="en-US" sz="2200" b="1" dirty="0">
                <a:latin typeface="Times New Roman"/>
                <a:cs typeface="Times New Roman"/>
              </a:rPr>
              <a:t>Blood pressure , heart rate and patient steps are monitored, and weight, age and gestational age are manually inputted into the app by pregnant woman.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GAP: </a:t>
            </a:r>
            <a:r>
              <a:rPr lang="en-US" sz="2200" b="1" dirty="0">
                <a:latin typeface="Times New Roman"/>
                <a:ea typeface="Calibri"/>
                <a:cs typeface="Times New Roman"/>
              </a:rPr>
              <a:t>Few vitals were monitored hence risk-prediction was done for only one complication in pregnancy.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584793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6245-5015-BB29-00E1-E732F603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3C7F09-7C50-4B87-A382-CBCAD8A44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99A938-2D56-C94C-7ADE-CBC28FFFB375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611A8C-0186-B1BC-13A0-ED0B115A1A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C9FBFD-3BB7-5F6D-5AF3-B36C37C289F7}"/>
              </a:ext>
            </a:extLst>
          </p:cNvPr>
          <p:cNvSpPr txBox="1"/>
          <p:nvPr/>
        </p:nvSpPr>
        <p:spPr>
          <a:xfrm>
            <a:off x="-2495" y="2022675"/>
            <a:ext cx="10701809" cy="6276655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ea typeface="+mn-lt"/>
                <a:cs typeface="Times New Roman"/>
              </a:rPr>
              <a:t>3.</a:t>
            </a:r>
            <a:r>
              <a:rPr lang="en-US" sz="2200" b="1" spc="-5" dirty="0">
                <a:latin typeface="Times New Roman"/>
                <a:ea typeface="+mn-lt"/>
                <a:cs typeface="+mn-lt"/>
              </a:rPr>
              <a:t>Explainable Early Prediction of Gestational Diabetes Biomarkers by Combining Medical Background and Wearable Devices: A Pilot Study With a Cohort Group in South Africa</a:t>
            </a:r>
            <a:r>
              <a:rPr lang="en-US" sz="22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(2024) </a:t>
            </a:r>
            <a:r>
              <a:rPr lang="en-US" sz="2200" b="1" baseline="30000" dirty="0">
                <a:solidFill>
                  <a:srgbClr val="0070C0"/>
                </a:solidFill>
                <a:latin typeface="Times New Roman"/>
                <a:cs typeface="Times New Roman"/>
              </a:rPr>
              <a:t>[5]</a:t>
            </a:r>
            <a:endParaRPr lang="en-US" sz="2200" b="1" kern="100" spc="-5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GOAL:</a:t>
            </a:r>
            <a:r>
              <a:rPr lang="en-US" sz="2200" b="1" kern="100" dirty="0">
                <a:latin typeface="Times New Roman"/>
                <a:ea typeface="Calibri"/>
                <a:cs typeface="Times New Roman"/>
              </a:rPr>
              <a:t> A  wrist-worn device that </a:t>
            </a:r>
            <a:r>
              <a:rPr lang="en-US" sz="2200" b="1" kern="100" dirty="0">
                <a:latin typeface="Times New Roman"/>
                <a:ea typeface="+mn-lt"/>
                <a:cs typeface="+mn-lt"/>
              </a:rPr>
              <a:t>forecasts biomarkers 13 to 16 weeks prior to the Gestational Diabetes Mellitus(GDM) screening test done 24-28 weeks in pregnancy.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TECHNIQUE:</a:t>
            </a:r>
            <a:r>
              <a:rPr lang="en-US" sz="2400" dirty="0">
                <a:solidFill>
                  <a:schemeClr val="tx2"/>
                </a:solidFill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Glucose monitoring devices, a wristband for activity detection, and medical background data were fed into a ML model to predict possible occurrence of GDM.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400" b="1" kern="100" dirty="0">
                <a:solidFill>
                  <a:schemeClr val="tx2"/>
                </a:solidFill>
                <a:latin typeface="Times New Roman"/>
                <a:ea typeface="Calibri"/>
                <a:cs typeface="Calibri"/>
              </a:rPr>
              <a:t>RESEARCH GAP: </a:t>
            </a:r>
            <a:r>
              <a:rPr lang="en-US" sz="2400" b="1" kern="100" dirty="0">
                <a:latin typeface="Times New Roman"/>
                <a:ea typeface="Calibri"/>
                <a:cs typeface="Calibri"/>
              </a:rPr>
              <a:t>Limited scope to GDM.</a:t>
            </a:r>
            <a:endParaRPr lang="en-US" sz="2200" b="1" kern="100" dirty="0">
              <a:latin typeface="Times New Roman"/>
              <a:ea typeface="Calibri"/>
              <a:cs typeface="Calibri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/>
                <a:cs typeface="Times New Roman"/>
              </a:rPr>
              <a:t>       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9866247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D6245-5015-BB29-00E1-E732F6035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23C7F09-7C50-4B87-A382-CBCAD8A446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SOLUTIONS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0599A938-2D56-C94C-7ADE-CBC28FFFB375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D611A8C-0186-B1BC-13A0-ED0B115A1A1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14C9FBFD-3BB7-5F6D-5AF3-B36C37C289F7}"/>
              </a:ext>
            </a:extLst>
          </p:cNvPr>
          <p:cNvSpPr txBox="1"/>
          <p:nvPr/>
        </p:nvSpPr>
        <p:spPr>
          <a:xfrm>
            <a:off x="-2495" y="2022675"/>
            <a:ext cx="10701809" cy="6343340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4.Health </a:t>
            </a:r>
            <a:r>
              <a:rPr lang="en-US" sz="2200" b="1" spc="-5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Expecting Mothers Using Multiple Sensor Approach: "Preg Care" (2020) </a:t>
            </a:r>
            <a:r>
              <a:rPr lang="en-US" sz="2200" b="1" baseline="30000" dirty="0">
                <a:solidFill>
                  <a:srgbClr val="0070C0"/>
                </a:solidFill>
                <a:latin typeface="Times New Roman"/>
                <a:cs typeface="Times New Roman"/>
              </a:rPr>
              <a:t>[6]</a:t>
            </a:r>
            <a:endParaRPr lang="en-US" sz="2200" b="1" kern="100" spc="-5" baseline="30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GOAL: </a:t>
            </a:r>
            <a:r>
              <a:rPr lang="en-US" sz="2200" b="1" kern="100" dirty="0">
                <a:latin typeface="Times New Roman"/>
                <a:ea typeface="Calibri"/>
                <a:cs typeface="Times New Roman"/>
              </a:rPr>
              <a:t>A  hand/wrist-worn system comprising  provides complete health monitoring during the pregnancy period.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TECHNIQUE: </a:t>
            </a:r>
            <a:r>
              <a:rPr lang="en-US" sz="2200" b="1" kern="100" dirty="0">
                <a:latin typeface="Times New Roman"/>
                <a:ea typeface="Calibri"/>
                <a:cs typeface="Times New Roman"/>
              </a:rPr>
              <a:t>Body temperature, glucose rate detection, heart rate, sudden fall detection and anemia status(using python-based image processing) are monitored throughout gestational period. Alert systems are implemented.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kern="100" dirty="0">
                <a:solidFill>
                  <a:schemeClr val="tx2"/>
                </a:solidFill>
                <a:latin typeface="Times New Roman"/>
                <a:ea typeface="Calibri"/>
                <a:cs typeface="Times New Roman"/>
              </a:rPr>
              <a:t>RESEARCH GAP</a:t>
            </a:r>
            <a:r>
              <a:rPr lang="en-US" sz="2200" b="1" kern="100" dirty="0">
                <a:latin typeface="Times New Roman"/>
                <a:ea typeface="Calibri"/>
                <a:cs typeface="Times New Roman"/>
              </a:rPr>
              <a:t>: No data security measures are implemented.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kern="100" dirty="0">
              <a:latin typeface="Times New Roman"/>
              <a:ea typeface="Calibri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solidFill>
                  <a:srgbClr val="282781"/>
                </a:solidFill>
                <a:latin typeface="Times New Roman"/>
                <a:cs typeface="Times New Roman"/>
              </a:rPr>
              <a:t>       </a:t>
            </a:r>
            <a:endParaRPr lang="en-US" sz="2800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95753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E1201F-52F1-275C-316F-0EB34EEC67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516FEF02-F779-B057-38CA-FB19FF8C79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-5843" y="747391"/>
            <a:ext cx="10685945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6000" spc="-165" dirty="0">
                <a:latin typeface="Times New Roman"/>
                <a:cs typeface="Times New Roman"/>
              </a:rPr>
              <a:t>SYTEM ARCHITECTURE</a:t>
            </a:r>
            <a:endParaRPr lang="en-GB" sz="6000" spc="-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899ABE7D-486F-0FC7-9704-3E68EE435702}"/>
              </a:ext>
            </a:extLst>
          </p:cNvPr>
          <p:cNvSpPr txBox="1"/>
          <p:nvPr/>
        </p:nvSpPr>
        <p:spPr>
          <a:xfrm>
            <a:off x="-5842" y="1689240"/>
            <a:ext cx="10685945" cy="3968330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1383665" lvl="3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352670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CAEF4-99F7-8A49-EEE9-9B49C2E9B1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A861CA-057D-5E09-9A8D-92C3FEFA39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3297" y="747391"/>
            <a:ext cx="10815124" cy="828432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n-GB" sz="53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FLOW DIAGRAM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715AA3D-07F1-B95D-8E31-DEB51D451486}"/>
              </a:ext>
            </a:extLst>
          </p:cNvPr>
          <p:cNvSpPr txBox="1"/>
          <p:nvPr/>
        </p:nvSpPr>
        <p:spPr>
          <a:xfrm>
            <a:off x="-5842" y="1689240"/>
            <a:ext cx="10685945" cy="3968330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 </a:t>
            </a: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1383665" lvl="3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</p:txBody>
      </p:sp>
      <p:pic>
        <p:nvPicPr>
          <p:cNvPr id="8" name="Picture 7" descr="A diagram of a pregnancy procedure&#10;&#10;Description automatically generated">
            <a:extLst>
              <a:ext uri="{FF2B5EF4-FFF2-40B4-BE49-F238E27FC236}">
                <a16:creationId xmlns:a16="http://schemas.microsoft.com/office/drawing/2014/main" id="{97A0FC0F-6710-92A4-5473-6BC4E3483C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843" y="1892968"/>
            <a:ext cx="10685945" cy="5669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1454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C3FBAC-A720-AE05-136F-C7A0B3C57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E61863DA-D53F-AA37-A67F-67A4FCAFA7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972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PROPOSED METHODOLOGY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EAD679BA-8F09-5711-1118-D461ECA69F24}"/>
              </a:ext>
            </a:extLst>
          </p:cNvPr>
          <p:cNvSpPr txBox="1"/>
          <p:nvPr/>
        </p:nvSpPr>
        <p:spPr>
          <a:xfrm>
            <a:off x="-5842" y="1689240"/>
            <a:ext cx="10685945" cy="5343899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of vitals measured are captured by the wrist-worn wearable device and  additional data such as protein in urine are manually imputed into a mobile app and sent to the cloud.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Preprocessing and feature selection occurs in the cloud. These are fed into a machine learning model trained to  predict pregnancy complications and alert a pregnant woman and doctor if anomaly is detected in vitals.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Mobile app provides a dashboard  each for the pregnant woman  and the doctor to visualize vitals and receive alerts in event of anomaly.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16191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8EB6F-74EF-F3AF-8D78-C557DB0C55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88C0900-C075-66E8-8722-14969542DC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9728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A9E65625-7639-0B1F-A280-85FCA9553AC1}"/>
              </a:ext>
            </a:extLst>
          </p:cNvPr>
          <p:cNvSpPr txBox="1"/>
          <p:nvPr/>
        </p:nvSpPr>
        <p:spPr>
          <a:xfrm>
            <a:off x="-5842" y="1689240"/>
            <a:ext cx="10685945" cy="4324710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DS18B20 temperature sensor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MAX30100 sensor 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Withings BPM Connect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GlucoWise</a:t>
            </a:r>
            <a:r>
              <a:rPr lang="en-US" sz="2400" dirty="0"/>
              <a:t> </a:t>
            </a: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ESP32 microcontroller</a:t>
            </a: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AWS(Amazon Web Services) IoT Core</a:t>
            </a:r>
          </a:p>
        </p:txBody>
      </p:sp>
    </p:spTree>
    <p:extLst>
      <p:ext uri="{BB962C8B-B14F-4D97-AF65-F5344CB8AC3E}">
        <p14:creationId xmlns:p14="http://schemas.microsoft.com/office/powerpoint/2010/main" val="3417862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AF89-B199-EFF5-29A0-C3A0AF00C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40314D1-FDC6-4653-920D-CDF6E1F6A3C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20" y="930441"/>
            <a:ext cx="10532979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5600" spc="-165" dirty="0">
                <a:latin typeface="Times New Roman"/>
                <a:cs typeface="Times New Roman"/>
              </a:rPr>
              <a:t>FUNCTIONAL REQUIREMENTS</a:t>
            </a:r>
            <a:endParaRPr lang="en-GB" sz="5600" spc="-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9F462F8B-FA65-B689-BA4A-136AEB16021D}"/>
              </a:ext>
            </a:extLst>
          </p:cNvPr>
          <p:cNvSpPr txBox="1"/>
          <p:nvPr/>
        </p:nvSpPr>
        <p:spPr>
          <a:xfrm>
            <a:off x="-5842" y="1689240"/>
            <a:ext cx="10685945" cy="9928937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Continuous tracking and recording of physiological biomarkers such as heart rate, blood pressure, blood glucose level, heart rate and oxygen saturation. 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Real-Time Data  Transmission to a mobile application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Display  of monitored data, trend analysis and alerts for abnormal readings.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Prediction of  possible pregnancy complications such as preeclampsia, anemia and GDM weeks ahead of standard detection window.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Patient-Doctor appointment Booking</a:t>
            </a:r>
          </a:p>
          <a:p>
            <a:pPr marL="469265" lvl="1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1383665" lvl="3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938132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/>
                <a:cs typeface="Times New Roman"/>
              </a:rPr>
              <a:t>COLLABORATORS</a:t>
            </a:r>
            <a:endParaRPr lang="en-GB" sz="6000" spc="-16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-2495" y="1895835"/>
            <a:ext cx="10701809" cy="3517758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 Nathaniel          </a:t>
            </a:r>
            <a:r>
              <a:rPr lang="en-US" sz="2200" b="1" spc="-5" baseline="30000" dirty="0">
                <a:latin typeface="Times New Roman"/>
                <a:cs typeface="Times New Roman"/>
              </a:rPr>
              <a:t>[1]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Richard Dei Asamoa</a:t>
            </a:r>
            <a:r>
              <a:rPr lang="en-US" sz="2200" b="1" spc="-5" baseline="30000" dirty="0">
                <a:latin typeface="Times New Roman"/>
                <a:cs typeface="Times New Roman"/>
              </a:rPr>
              <a:t> [2]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spc="-5" dirty="0">
              <a:latin typeface="Times New Roman"/>
              <a:cs typeface="Times New Roman"/>
            </a:endParaRP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    </a:t>
            </a:r>
            <a:r>
              <a:rPr lang="en-US" sz="2200" b="1" spc="-5" baseline="30000" dirty="0">
                <a:latin typeface="Times New Roman"/>
                <a:cs typeface="Times New Roman"/>
              </a:rPr>
              <a:t>    [1]</a:t>
            </a:r>
            <a:r>
              <a:rPr lang="en-US" sz="2200" b="1" spc="-5" dirty="0">
                <a:latin typeface="Times New Roman"/>
                <a:cs typeface="Times New Roman"/>
              </a:rPr>
              <a:t>IT Consortium</a:t>
            </a:r>
          </a:p>
          <a:p>
            <a:pPr marL="12065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r>
              <a:rPr lang="en-US" sz="2200" b="1" spc="-5" dirty="0">
                <a:latin typeface="Times New Roman"/>
                <a:cs typeface="Times New Roman"/>
              </a:rPr>
              <a:t>    </a:t>
            </a:r>
            <a:r>
              <a:rPr lang="en-US" sz="2200" b="1" spc="-5" baseline="30000" dirty="0">
                <a:latin typeface="Times New Roman"/>
                <a:cs typeface="Times New Roman"/>
              </a:rPr>
              <a:t>    [2]  </a:t>
            </a:r>
            <a:r>
              <a:rPr lang="en-US" sz="2200" b="1" spc="-5" dirty="0">
                <a:latin typeface="Times New Roman"/>
                <a:cs typeface="Times New Roman"/>
              </a:rPr>
              <a:t>Korle-Bu Teaching Hospital</a:t>
            </a:r>
          </a:p>
        </p:txBody>
      </p:sp>
    </p:spTree>
    <p:extLst>
      <p:ext uri="{BB962C8B-B14F-4D97-AF65-F5344CB8AC3E}">
        <p14:creationId xmlns:p14="http://schemas.microsoft.com/office/powerpoint/2010/main" val="10260945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5A298-A025-A8FD-0C26-633FCC95D9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2978433-1553-888A-B568-F7FAD406D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20" y="930441"/>
            <a:ext cx="10532979" cy="75148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48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NON-FUNCTIONAL REQUIREMENTS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227EB2AA-3C9A-E45A-C3D0-4D1985D1C889}"/>
              </a:ext>
            </a:extLst>
          </p:cNvPr>
          <p:cNvSpPr txBox="1"/>
          <p:nvPr/>
        </p:nvSpPr>
        <p:spPr>
          <a:xfrm>
            <a:off x="-5842" y="1689240"/>
            <a:ext cx="10685945" cy="8867107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Data Security and healthcare regulations compliance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User-friendly and intuitive mobile interface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Low latency between wearable device, cloud and mobile application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Cross-platform support on the mobile app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Scalability to accommodate a growing user base </a:t>
            </a:r>
          </a:p>
          <a:p>
            <a:pPr marL="469265" lvl="1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1383665" lvl="3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6559516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363286-6451-44EA-F34E-754F1DE47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BC6A73F2-C130-0044-A065-9F5BFE19E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0420" y="930441"/>
            <a:ext cx="10532979" cy="874598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spcBef>
                <a:spcPts val="100"/>
              </a:spcBef>
            </a:pPr>
            <a:r>
              <a:rPr lang="en-GB" sz="56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6E70D00A-0266-5351-E042-1A7D65500C8A}"/>
              </a:ext>
            </a:extLst>
          </p:cNvPr>
          <p:cNvSpPr txBox="1"/>
          <p:nvPr/>
        </p:nvSpPr>
        <p:spPr>
          <a:xfrm>
            <a:off x="-5842" y="1689240"/>
            <a:ext cx="10685945" cy="5302029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lvl="1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926465" lvl="1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q"/>
              <a:tabLst>
                <a:tab pos="469265" algn="l"/>
                <a:tab pos="470534" algn="l"/>
              </a:tabLst>
            </a:pPr>
            <a:endParaRPr lang="en-US" sz="22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469265" lvl="1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  <a:p>
            <a:pPr marL="1383665" lvl="3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797012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0" y="1876926"/>
            <a:ext cx="10693400" cy="6350271"/>
          </a:xfrm>
          <a:prstGeom prst="rect">
            <a:avLst/>
          </a:prstGeom>
        </p:spPr>
        <p:txBody>
          <a:bodyPr vert="horz" wrap="square" lIns="0" tIns="16573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[1] T. Tabassum, S. Podder, and S. T. S. Rafid, "A Comprehensive Framework for Wearable Module for Prenatal Health Monitoring and Risk Detection," </a:t>
            </a:r>
            <a:r>
              <a:rPr lang="en-US" sz="2200" b="1" i="1" dirty="0">
                <a:latin typeface="Times New Roman"/>
                <a:ea typeface="+mn-lt"/>
                <a:cs typeface="+mn-lt"/>
              </a:rPr>
              <a:t>IEEE Int. Conf. Women </a:t>
            </a:r>
            <a:r>
              <a:rPr lang="en-US" sz="2200" b="1" i="1" dirty="0" err="1">
                <a:latin typeface="Times New Roman"/>
                <a:ea typeface="+mn-lt"/>
                <a:cs typeface="+mn-lt"/>
              </a:rPr>
              <a:t>Innov</a:t>
            </a:r>
            <a:r>
              <a:rPr lang="en-US" sz="2200" b="1" i="1" dirty="0">
                <a:latin typeface="Times New Roman"/>
                <a:ea typeface="+mn-lt"/>
                <a:cs typeface="+mn-lt"/>
              </a:rPr>
              <a:t>., Technol. Entrepreneurship (ICWITE)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, pp. 283-288, 2024.</a:t>
            </a:r>
            <a:endParaRPr lang="en-US" sz="2200" b="1" dirty="0">
              <a:latin typeface="Times New Roman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[2] Y. K. Wiafe, A. Asamoah, P. Akweongo, and A. Kumah, "Factors Affecting Pregnancy Complications in Ghana," </a:t>
            </a:r>
            <a:r>
              <a:rPr lang="en-US" sz="2200" b="1" i="1" dirty="0">
                <a:latin typeface="Times New Roman"/>
                <a:ea typeface="+mn-lt"/>
                <a:cs typeface="+mn-lt"/>
              </a:rPr>
              <a:t>Global J. Quality Safety Healthcare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, vol. 7, no. 4, pp. 156-161, 2024. 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[3]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B. D. B. Lopez, J. A. A. Aguirre, D. A. R. Coronado, and P. A. Gonzalez, "Wearable technology model to control and monitor hypertension during pregnancy,"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Proc. IEEE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Lima, Peru, 2017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.</a:t>
            </a:r>
            <a:endParaRPr lang="en-US" sz="2200" b="1" dirty="0">
              <a:latin typeface="Times New Roman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200" b="1" dirty="0">
              <a:latin typeface="Times New Roman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914232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C8F8F5-C126-1700-92BE-8EB7DC5EE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3B5AEF7D-3859-EDE5-4831-D5B52CE45A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7" y="747391"/>
            <a:ext cx="9362773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95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sz="6000" spc="-95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FA6118AD-2F3B-3548-2C24-DD7CE4CBA82F}"/>
              </a:ext>
            </a:extLst>
          </p:cNvPr>
          <p:cNvSpPr txBox="1"/>
          <p:nvPr/>
        </p:nvSpPr>
        <p:spPr>
          <a:xfrm>
            <a:off x="0" y="1540043"/>
            <a:ext cx="10812378" cy="9081456"/>
          </a:xfrm>
          <a:prstGeom prst="rect">
            <a:avLst/>
          </a:prstGeom>
        </p:spPr>
        <p:txBody>
          <a:bodyPr vert="horz" wrap="square" lIns="0" tIns="165735" rIns="0" bIns="0" rtlCol="0" anchor="t">
            <a:spAutoFit/>
          </a:bodyPr>
          <a:lstStyle/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[4]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 F. Sarhaddi, I. Azimi, S. Labbaf, H. Niela-Vilén, N. Dutt, A. Axelin, P. Liljeberg, and A. M. Rahmani, "Long-Term IoT-Based Maternal Monitoring: System Design and Evaluation," </a:t>
            </a:r>
            <a:r>
              <a:rPr lang="en-US" sz="2200" b="1" i="1" dirty="0">
                <a:latin typeface="Times New Roman"/>
                <a:ea typeface="+mn-lt"/>
                <a:cs typeface="+mn-lt"/>
              </a:rPr>
              <a:t>Sensors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, vol. 21, no. 7, p. 2281,2021. 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[5]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F. Hernández-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Castañeda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R. Pardo-Gómez, M. Sierra-Sosa, and A. García-Ramos, "Explainable Early Prediction of Gestational Diabetes Biomarkers by Combining Medical Background and Wearable Devices: A Pilot Study With a Cohort Group,"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Sensors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vol. 22, no. 15, p. 5793, 2022</a:t>
            </a: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[6] 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A. Kumar, D. Sharma, and V. Gupta, "Health Monitoring of Expecting Mothers using Multiple Sensor Approach: '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Preg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Care'," in </a:t>
            </a:r>
            <a:r>
              <a:rPr lang="en-US" sz="22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Proceedings of the 2nd International Conference on Advanced Information and Communication Technology (ICAICT)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2020, pp. 77-82</a:t>
            </a:r>
            <a:endParaRPr lang="en-US" sz="2200" b="1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2700">
              <a:lnSpc>
                <a:spcPct val="150000"/>
              </a:lnSpc>
              <a:spcBef>
                <a:spcPts val="1305"/>
              </a:spcBef>
              <a:tabLst>
                <a:tab pos="469265" algn="l"/>
                <a:tab pos="469900" algn="l"/>
              </a:tabLst>
            </a:pPr>
            <a:endParaRPr lang="en-US" sz="23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E529C9BB-4D32-1AFE-3DDD-539D61AE5A18}"/>
              </a:ext>
            </a:extLst>
          </p:cNvPr>
          <p:cNvSpPr/>
          <p:nvPr/>
        </p:nvSpPr>
        <p:spPr>
          <a:xfrm>
            <a:off x="8270514" y="6711447"/>
            <a:ext cx="2421890" cy="520700"/>
          </a:xfrm>
          <a:custGeom>
            <a:avLst/>
            <a:gdLst/>
            <a:ahLst/>
            <a:cxnLst/>
            <a:rect l="l" t="t" r="r" b="b"/>
            <a:pathLst>
              <a:path w="2421890" h="520700">
                <a:moveTo>
                  <a:pt x="2421486" y="0"/>
                </a:moveTo>
                <a:lnTo>
                  <a:pt x="0" y="0"/>
                </a:lnTo>
                <a:lnTo>
                  <a:pt x="0" y="520213"/>
                </a:lnTo>
                <a:lnTo>
                  <a:pt x="2421486" y="520213"/>
                </a:lnTo>
                <a:lnTo>
                  <a:pt x="2421486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C4D1A79E-A3BC-A4D1-58DD-F75E7C189B61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>
            <a:extLst>
              <a:ext uri="{FF2B5EF4-FFF2-40B4-BE49-F238E27FC236}">
                <a16:creationId xmlns:a16="http://schemas.microsoft.com/office/drawing/2014/main" id="{09472DD7-586D-9E17-212C-BD763CD272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GHANA</a:t>
            </a:r>
          </a:p>
        </p:txBody>
      </p:sp>
    </p:spTree>
    <p:extLst>
      <p:ext uri="{BB962C8B-B14F-4D97-AF65-F5344CB8AC3E}">
        <p14:creationId xmlns:p14="http://schemas.microsoft.com/office/powerpoint/2010/main" val="10528368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B65A8-2AB5-4A55-9D4C-6E7A0EB8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670" y="733662"/>
            <a:ext cx="7707630" cy="923330"/>
          </a:xfrm>
        </p:spPr>
        <p:txBody>
          <a:bodyPr wrap="square" lIns="0" tIns="0" rIns="0" bIns="0" anchor="t">
            <a:spAutoFit/>
          </a:bodyPr>
          <a:lstStyle/>
          <a:p>
            <a:r>
              <a:rPr lang="en-GB" sz="6000">
                <a:latin typeface="Times New Roman"/>
                <a:cs typeface="Times New Roman"/>
              </a:rPr>
              <a:t>MISCELLANEOUS</a:t>
            </a:r>
            <a:endParaRPr lang="en-GH" sz="6000">
              <a:latin typeface="Times New Roman"/>
              <a:cs typeface="Times New Roman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FD604A-8423-4D66-B07B-FED5E03BF9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3700" y="3009970"/>
            <a:ext cx="10363200" cy="2477601"/>
          </a:xfrm>
        </p:spPr>
        <p:txBody>
          <a:bodyPr/>
          <a:lstStyle/>
          <a:p>
            <a:r>
              <a:rPr lang="en-GB" sz="2600"/>
              <a:t>           </a:t>
            </a:r>
            <a:r>
              <a:rPr lang="en-GB" sz="8000" b="1"/>
              <a:t> </a:t>
            </a:r>
          </a:p>
          <a:p>
            <a:pPr algn="ctr"/>
            <a:r>
              <a:rPr lang="en-GB" sz="5500" b="1">
                <a:latin typeface="Times New Roman" panose="02020603050405020304" pitchFamily="18" charset="0"/>
                <a:cs typeface="Times New Roman" panose="02020603050405020304" pitchFamily="18" charset="0"/>
              </a:rPr>
              <a:t>QUESTIONS/FEEDBACK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GH" sz="2600"/>
          </a:p>
        </p:txBody>
      </p:sp>
    </p:spTree>
    <p:extLst>
      <p:ext uri="{BB962C8B-B14F-4D97-AF65-F5344CB8AC3E}">
        <p14:creationId xmlns:p14="http://schemas.microsoft.com/office/powerpoint/2010/main" val="23683746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421" y="747391"/>
            <a:ext cx="10532979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PRESENTATION   OUTLINE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/>
          <p:cNvSpPr txBox="1"/>
          <p:nvPr/>
        </p:nvSpPr>
        <p:spPr>
          <a:xfrm>
            <a:off x="-2494" y="1895835"/>
            <a:ext cx="5055758" cy="5579028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 PROJECT BACKGROUND</a:t>
            </a:r>
            <a:endParaRPr lang="en-US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 PROBLEM  STATEMENT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 RELEVANCE OF WORK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EXISTING SOLUTIONS 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OBJECTIVES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spc="-5" dirty="0">
                <a:latin typeface="Times New Roman"/>
                <a:cs typeface="Times New Roman"/>
              </a:rPr>
              <a:t>METHODOLOGY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6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102B91-B9E3-0F38-A4F7-BBBD6A58B1A1}"/>
              </a:ext>
            </a:extLst>
          </p:cNvPr>
          <p:cNvSpPr txBox="1"/>
          <p:nvPr/>
        </p:nvSpPr>
        <p:spPr>
          <a:xfrm>
            <a:off x="5303253" y="1769400"/>
            <a:ext cx="5626101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600" dirty="0"/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REQUIREMENTS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RESOURCE REQUIREMENTS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ESTIMATED COST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TIMELINES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marL="457200" indent="-457200">
              <a:buFont typeface="Wingdings" panose="05000000000000000000" pitchFamily="2" charset="2"/>
              <a:buChar char="v"/>
            </a:pPr>
            <a:endParaRPr lang="en-US" sz="2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" panose="05000000000000000000" pitchFamily="2" charset="2"/>
              <a:buChar char="v"/>
            </a:pPr>
            <a:r>
              <a:rPr lang="en-US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558638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693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469900" y="2028825"/>
            <a:ext cx="9880372" cy="5307158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/>
                <a:cs typeface="Calibri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Monitoring of pregnant women is an important issue in maternal care due to possibility of complications</a:t>
            </a:r>
          </a:p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Pregnant women are required to regularly visit a clinic for antenatal care.</a:t>
            </a:r>
          </a:p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Pregnant women are monitored for critical parameters  like; body temperature, blood pressure, heart rate, blood glucose levels  and oxygen saturation which help in assessing the health of both mother and baby.</a:t>
            </a:r>
          </a:p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396285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453388-EACC-9558-4670-E5EDDC091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4E2646C3-C375-603B-14A8-EC94CBE1A7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693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US" sz="6000" spc="-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1925AFDE-DB37-DF7F-76B1-EF42402F8FB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DA46C5D9-6922-6D80-5FB3-45B2D056EAE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03A07548-4E60-9BD2-BA4B-098A8ECC991A}"/>
              </a:ext>
            </a:extLst>
          </p:cNvPr>
          <p:cNvSpPr txBox="1"/>
          <p:nvPr/>
        </p:nvSpPr>
        <p:spPr>
          <a:xfrm>
            <a:off x="0" y="1973179"/>
            <a:ext cx="10350272" cy="2115762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600" b="1" dirty="0">
                <a:latin typeface="Times New Roman"/>
                <a:cs typeface="Calibri"/>
              </a:rPr>
              <a:t>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Neglecting monitoring can lead to cases such as; preeclampsia, anemia, low birth weight and developmental delays and ultimately lead to death.</a:t>
            </a: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7764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693400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C5057780-9076-DEC1-B161-AF37192AD686}"/>
              </a:ext>
            </a:extLst>
          </p:cNvPr>
          <p:cNvSpPr txBox="1"/>
          <p:nvPr/>
        </p:nvSpPr>
        <p:spPr>
          <a:xfrm>
            <a:off x="469900" y="2028825"/>
            <a:ext cx="9880372" cy="6558783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cs typeface="Times New Roman"/>
              </a:rPr>
              <a:t>Body Temperature: Detects fever or infections that could harm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both mother and fetus.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Blood Pressure: Monitors for hypertension disorders like preeclampsia to prevent complications.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Oxygen Saturation: Tracks oxygen levels to prevent anemia and maternal respiratory issues.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Heart Rate: Assesses cardiovascular health to ensure the heart is coping with pregnancy demands.</a:t>
            </a:r>
          </a:p>
          <a:p>
            <a:pPr>
              <a:tabLst>
                <a:tab pos="469265" algn="l"/>
                <a:tab pos="470534" algn="l"/>
              </a:tabLst>
            </a:pPr>
            <a:endParaRPr lang="en-US" sz="2200" dirty="0">
              <a:latin typeface="Times New Roman" panose="02020603050405020304" pitchFamily="18" charset="0"/>
              <a:ea typeface="Calibri"/>
              <a:cs typeface="Times New Roman" panose="02020603050405020304" pitchFamily="18" charset="0"/>
            </a:endParaRPr>
          </a:p>
          <a:p>
            <a:pPr marL="457200" indent="-457200">
              <a:buFont typeface="Wingdings,Sans-Serif" panose="05000000000000000000" pitchFamily="2" charset="2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Blood Glucose Level: Identifies gestational diabetes to manage risks for mother and baby.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69900" indent="-457200">
              <a:lnSpc>
                <a:spcPct val="150000"/>
              </a:lnSpc>
              <a:spcBef>
                <a:spcPts val="1605"/>
              </a:spcBef>
              <a:buFont typeface="Wingdings" panose="05000000000000000000" pitchFamily="2" charset="2"/>
              <a:buChar char="v"/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ea typeface="Calibri"/>
              <a:cs typeface="Calibri"/>
            </a:endParaRPr>
          </a:p>
          <a:p>
            <a:pPr marL="12700">
              <a:lnSpc>
                <a:spcPct val="150000"/>
              </a:lnSpc>
              <a:spcBef>
                <a:spcPts val="1605"/>
              </a:spcBef>
              <a:tabLst>
                <a:tab pos="469265" algn="l"/>
                <a:tab pos="470534" algn="l"/>
              </a:tabLst>
            </a:pPr>
            <a:endParaRPr lang="en-US" sz="2600" b="1" dirty="0">
              <a:latin typeface="Times New Roman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83389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18979-AE04-084F-4771-D0DCD7808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CBDCEA92-1B0C-7BAA-F3BD-92FDFF55C4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0" y="747391"/>
            <a:ext cx="103502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BACKGROUND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736A48FE-D58F-F35D-FEF1-A2A5955A27C0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5A272D07-7EB2-92A0-7A8C-A40569608D34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184414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4A7143-7743-9D7E-4815-C9738DA17B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660C5F55-AF3D-6394-7C47-99ECDDD811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6B7E512C-27E3-DDD0-DDED-2334EB6D1F0C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1C294AD9-EC4C-77F3-E60A-250E8D71CDB7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B3A57516-0F88-2996-36B4-E544A4876840}"/>
              </a:ext>
            </a:extLst>
          </p:cNvPr>
          <p:cNvSpPr txBox="1"/>
          <p:nvPr/>
        </p:nvSpPr>
        <p:spPr>
          <a:xfrm>
            <a:off x="-2495" y="2101950"/>
            <a:ext cx="10701809" cy="4123052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Reports</a:t>
            </a:r>
            <a:r>
              <a:rPr lang="en-US" sz="2200" b="1" baseline="30000" dirty="0">
                <a:latin typeface="Times New Roman"/>
                <a:ea typeface="+mn-lt"/>
                <a:cs typeface="+mn-lt"/>
              </a:rPr>
              <a:t> </a:t>
            </a:r>
            <a:r>
              <a:rPr lang="en-US" sz="2200" b="1" baseline="30000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[2]</a:t>
            </a:r>
            <a:r>
              <a:rPr lang="en-US" sz="2200" b="1" dirty="0">
                <a:solidFill>
                  <a:schemeClr val="tx2"/>
                </a:solidFill>
                <a:latin typeface="Times New Roman"/>
                <a:ea typeface="+mn-lt"/>
                <a:cs typeface="+mn-lt"/>
              </a:rPr>
              <a:t> </a:t>
            </a:r>
            <a:r>
              <a:rPr lang="en-US" sz="2200" b="1" dirty="0">
                <a:latin typeface="Times New Roman"/>
                <a:ea typeface="+mn-lt"/>
                <a:cs typeface="+mn-lt"/>
              </a:rPr>
              <a:t>reveal that, in Ghana, 12% of female deaths (ages 15-49) in the previous 5 years stem from pregnancy complications, with 62% due to late or poor medical intervention.</a:t>
            </a:r>
            <a:endParaRPr lang="en-US" sz="2200" b="1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Calibri"/>
              </a:rPr>
              <a:t>Barriers of distance, transportation cost and time constraints hinder pregnant women from undergoing regular antenatal care, hence increasing maternal risks.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Late detection of pregnancy complications such as preeclampsia and anemia lowers chances of survival of pregnant women.</a:t>
            </a:r>
            <a:endParaRPr lang="en-US" sz="2200" b="1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8278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70FD71-7385-9709-4C1C-3AEAFEA75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1D2DE881-77D7-FA0F-403C-ABAB02A6EC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32128" y="747391"/>
            <a:ext cx="8524572" cy="9361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GB" sz="6000" spc="-1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RELEVANCE OF WORK</a:t>
            </a:r>
            <a:endParaRPr sz="6000" spc="-9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object 5">
            <a:extLst>
              <a:ext uri="{FF2B5EF4-FFF2-40B4-BE49-F238E27FC236}">
                <a16:creationId xmlns:a16="http://schemas.microsoft.com/office/drawing/2014/main" id="{BCBF9C07-E4D9-90FE-6349-B90759153256}"/>
              </a:ext>
            </a:extLst>
          </p:cNvPr>
          <p:cNvSpPr/>
          <p:nvPr/>
        </p:nvSpPr>
        <p:spPr>
          <a:xfrm>
            <a:off x="8369006" y="6809792"/>
            <a:ext cx="270236" cy="3243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3345E5A1-F12A-5F7E-BE23-44700855387C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8715147" y="6899328"/>
            <a:ext cx="1635125" cy="16382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35"/>
              </a:lnSpc>
            </a:pPr>
            <a:r>
              <a:t>UNIVERSITY </a:t>
            </a:r>
            <a:r>
              <a:rPr spc="30"/>
              <a:t>OF</a:t>
            </a:r>
            <a:r>
              <a:t> </a:t>
            </a:r>
            <a:r>
              <a:rPr spc="65"/>
              <a:t>GH</a:t>
            </a:r>
            <a:r>
              <a:rPr lang="en-GB" spc="65"/>
              <a:t>AN</a:t>
            </a:r>
            <a:r>
              <a:rPr spc="65"/>
              <a:t>A</a:t>
            </a:r>
          </a:p>
        </p:txBody>
      </p:sp>
      <p:sp>
        <p:nvSpPr>
          <p:cNvPr id="7" name="object 3">
            <a:extLst>
              <a:ext uri="{FF2B5EF4-FFF2-40B4-BE49-F238E27FC236}">
                <a16:creationId xmlns:a16="http://schemas.microsoft.com/office/drawing/2014/main" id="{4B0F405D-A5B4-0702-2829-56B2AB6641C9}"/>
              </a:ext>
            </a:extLst>
          </p:cNvPr>
          <p:cNvSpPr txBox="1"/>
          <p:nvPr/>
        </p:nvSpPr>
        <p:spPr>
          <a:xfrm>
            <a:off x="-2495" y="2101950"/>
            <a:ext cx="10701809" cy="2091726"/>
          </a:xfrm>
          <a:prstGeom prst="rect">
            <a:avLst/>
          </a:prstGeom>
        </p:spPr>
        <p:txBody>
          <a:bodyPr vert="horz" wrap="square" lIns="0" tIns="216535" rIns="0" bIns="0" rtlCol="0" anchor="t">
            <a:spAutoFit/>
          </a:bodyPr>
          <a:lstStyle/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+mn-lt"/>
                <a:cs typeface="+mn-lt"/>
              </a:rPr>
              <a:t>Reduction of maternal mortality</a:t>
            </a:r>
            <a:endParaRPr lang="en-US" sz="2200" b="1" dirty="0">
              <a:latin typeface="Times New Roman"/>
              <a:cs typeface="Times New Roman"/>
            </a:endParaRP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Calibri"/>
              </a:rPr>
              <a:t>Empowerment of pregnant women through technology</a:t>
            </a:r>
          </a:p>
          <a:p>
            <a:pPr marL="469265" indent="-457200">
              <a:lnSpc>
                <a:spcPct val="150000"/>
              </a:lnSpc>
              <a:spcBef>
                <a:spcPts val="1605"/>
              </a:spcBef>
              <a:buFont typeface="Wingdings"/>
              <a:buChar char="v"/>
              <a:tabLst>
                <a:tab pos="469265" algn="l"/>
                <a:tab pos="470534" algn="l"/>
              </a:tabLst>
            </a:pPr>
            <a:r>
              <a:rPr lang="en-US" sz="2200" b="1" dirty="0">
                <a:latin typeface="Times New Roman"/>
                <a:ea typeface="Calibri"/>
                <a:cs typeface="Times New Roman"/>
              </a:rPr>
              <a:t>Enhanced healthcare accessibility</a:t>
            </a:r>
            <a:endParaRPr lang="en-US" sz="2200" b="1" dirty="0">
              <a:latin typeface="Times New Roman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36139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5010</TotalTime>
  <Words>1469</Words>
  <Application>Microsoft Office PowerPoint</Application>
  <PresentationFormat>Custom</PresentationFormat>
  <Paragraphs>167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Arial</vt:lpstr>
      <vt:lpstr>Calibri</vt:lpstr>
      <vt:lpstr>Inter</vt:lpstr>
      <vt:lpstr>Times New Roman</vt:lpstr>
      <vt:lpstr>Wingdings</vt:lpstr>
      <vt:lpstr>Wingdings,Sans-Serif</vt:lpstr>
      <vt:lpstr>Office Theme</vt:lpstr>
      <vt:lpstr>DEVELOPMENT OF INTEGRATED WEARABLE DEVICE FOR REMOTE MONITORING OF PREGNANT WOMEN IN GHANA</vt:lpstr>
      <vt:lpstr>COLLABORATORS</vt:lpstr>
      <vt:lpstr>  PRESENTATION   OUTLINE</vt:lpstr>
      <vt:lpstr>PROJECT BACKGROUND</vt:lpstr>
      <vt:lpstr>PROJECT BACKGROUND</vt:lpstr>
      <vt:lpstr>PROJECT BACKGROUND</vt:lpstr>
      <vt:lpstr>PROJECT BACKGROUND</vt:lpstr>
      <vt:lpstr>PROBLEM STATEMENT</vt:lpstr>
      <vt:lpstr>RELEVANCE OF WORK</vt:lpstr>
      <vt:lpstr>OBJECTIVES</vt:lpstr>
      <vt:lpstr>EXISTING SOLUTIONS</vt:lpstr>
      <vt:lpstr>EXISTING SOLUTIONS</vt:lpstr>
      <vt:lpstr>EXISTING SOLUTIONS</vt:lpstr>
      <vt:lpstr>EXISTING SOLUTIONS</vt:lpstr>
      <vt:lpstr>SYTEM ARCHITECTURE</vt:lpstr>
      <vt:lpstr>OPERATIONAL FLOW DIAGRAM</vt:lpstr>
      <vt:lpstr>PROPOSED METHODOLOGY</vt:lpstr>
      <vt:lpstr>RESOURCE REQUIREMENTS</vt:lpstr>
      <vt:lpstr>FUNCTIONAL REQUIREMENTS</vt:lpstr>
      <vt:lpstr>NON-FUNCTIONAL REQUIREMENTS</vt:lpstr>
      <vt:lpstr>CONCLUSION</vt:lpstr>
      <vt:lpstr>REFERENCES</vt:lpstr>
      <vt:lpstr>REFERENCES</vt:lpstr>
      <vt:lpstr>MISCELLANEOUS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UG Powerpoint template</dc:title>
  <dc:creator>Graham</dc:creator>
  <cp:lastModifiedBy>KUAYI RAPHEAL</cp:lastModifiedBy>
  <cp:revision>836</cp:revision>
  <dcterms:created xsi:type="dcterms:W3CDTF">2021-02-07T15:10:33Z</dcterms:created>
  <dcterms:modified xsi:type="dcterms:W3CDTF">2024-12-12T14:51:10Z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2014-10-30T00:00:00Z</vt:filetime>
  </property>
  <property fmtid="{D5CDD505-2E9C-101B-9397-08002B2CF9AE}" pid="3" name="Creator">
    <vt:lpwstr>CorelDRAW</vt:lpwstr>
  </property>
  <property fmtid="{D5CDD505-2E9C-101B-9397-08002B2CF9AE}" pid="4" name="LastSaved">
    <vt:filetime>2021-02-07T00:00:00Z</vt:filetime>
  </property>
</Properties>
</file>