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359" r:id="rId3"/>
    <p:sldId id="358" r:id="rId4"/>
    <p:sldId id="416" r:id="rId5"/>
    <p:sldId id="417" r:id="rId6"/>
    <p:sldId id="301" r:id="rId7"/>
  </p:sldIdLst>
  <p:sldSz cx="10693400" cy="7562850"/>
  <p:notesSz cx="10693400" cy="756285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880FF-4FCB-42DC-B8CA-5F43E197EBE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1F1E3-D0FF-4924-8EFC-E0C5A02E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7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GHANA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GHANA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GHANA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GHANA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GHANA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692130" cy="326390"/>
          </a:xfrm>
          <a:custGeom>
            <a:avLst/>
            <a:gdLst/>
            <a:ahLst/>
            <a:cxnLst/>
            <a:rect l="l" t="t" r="r" b="b"/>
            <a:pathLst>
              <a:path w="10692130" h="326390">
                <a:moveTo>
                  <a:pt x="0" y="326134"/>
                </a:moveTo>
                <a:lnTo>
                  <a:pt x="10692000" y="326134"/>
                </a:lnTo>
                <a:lnTo>
                  <a:pt x="10692000" y="0"/>
                </a:lnTo>
                <a:lnTo>
                  <a:pt x="0" y="0"/>
                </a:lnTo>
                <a:lnTo>
                  <a:pt x="0" y="326134"/>
                </a:lnTo>
                <a:close/>
              </a:path>
            </a:pathLst>
          </a:custGeom>
          <a:solidFill>
            <a:srgbClr val="EE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874768"/>
            <a:ext cx="10692130" cy="5685790"/>
          </a:xfrm>
          <a:custGeom>
            <a:avLst/>
            <a:gdLst/>
            <a:ahLst/>
            <a:cxnLst/>
            <a:rect l="l" t="t" r="r" b="b"/>
            <a:pathLst>
              <a:path w="10692130" h="5685790">
                <a:moveTo>
                  <a:pt x="10691990" y="108064"/>
                </a:moveTo>
                <a:lnTo>
                  <a:pt x="0" y="108064"/>
                </a:lnTo>
                <a:lnTo>
                  <a:pt x="0" y="5685231"/>
                </a:lnTo>
                <a:lnTo>
                  <a:pt x="10691990" y="5685231"/>
                </a:lnTo>
                <a:lnTo>
                  <a:pt x="10691990" y="108064"/>
                </a:lnTo>
                <a:close/>
              </a:path>
              <a:path w="10692130" h="5685790">
                <a:moveTo>
                  <a:pt x="10691990" y="0"/>
                </a:moveTo>
                <a:lnTo>
                  <a:pt x="0" y="0"/>
                </a:lnTo>
                <a:lnTo>
                  <a:pt x="0" y="3683"/>
                </a:lnTo>
                <a:lnTo>
                  <a:pt x="10691990" y="3683"/>
                </a:lnTo>
                <a:lnTo>
                  <a:pt x="10691990" y="0"/>
                </a:lnTo>
                <a:close/>
              </a:path>
            </a:pathLst>
          </a:custGeom>
          <a:solidFill>
            <a:srgbClr val="EE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30513"/>
            <a:ext cx="10692130" cy="1444625"/>
          </a:xfrm>
          <a:custGeom>
            <a:avLst/>
            <a:gdLst/>
            <a:ahLst/>
            <a:cxnLst/>
            <a:rect l="l" t="t" r="r" b="b"/>
            <a:pathLst>
              <a:path w="10692130" h="1444625">
                <a:moveTo>
                  <a:pt x="10692000" y="0"/>
                </a:moveTo>
                <a:lnTo>
                  <a:pt x="0" y="0"/>
                </a:lnTo>
                <a:lnTo>
                  <a:pt x="0" y="1444251"/>
                </a:lnTo>
                <a:lnTo>
                  <a:pt x="10692000" y="1444251"/>
                </a:lnTo>
                <a:lnTo>
                  <a:pt x="10692000" y="0"/>
                </a:lnTo>
                <a:close/>
              </a:path>
            </a:pathLst>
          </a:custGeom>
          <a:solidFill>
            <a:srgbClr val="282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26142"/>
            <a:ext cx="10692130" cy="1656714"/>
          </a:xfrm>
          <a:custGeom>
            <a:avLst/>
            <a:gdLst/>
            <a:ahLst/>
            <a:cxnLst/>
            <a:rect l="l" t="t" r="r" b="b"/>
            <a:pathLst>
              <a:path w="10692130" h="1656714">
                <a:moveTo>
                  <a:pt x="10691990" y="1552308"/>
                </a:moveTo>
                <a:lnTo>
                  <a:pt x="0" y="1552308"/>
                </a:lnTo>
                <a:lnTo>
                  <a:pt x="0" y="1656689"/>
                </a:lnTo>
                <a:lnTo>
                  <a:pt x="10691990" y="1656689"/>
                </a:lnTo>
                <a:lnTo>
                  <a:pt x="10691990" y="1552308"/>
                </a:lnTo>
                <a:close/>
              </a:path>
              <a:path w="10692130" h="1656714">
                <a:moveTo>
                  <a:pt x="10691990" y="0"/>
                </a:moveTo>
                <a:lnTo>
                  <a:pt x="0" y="0"/>
                </a:lnTo>
                <a:lnTo>
                  <a:pt x="0" y="104381"/>
                </a:lnTo>
                <a:lnTo>
                  <a:pt x="10691990" y="104381"/>
                </a:lnTo>
                <a:lnTo>
                  <a:pt x="10691990" y="0"/>
                </a:lnTo>
                <a:close/>
              </a:path>
            </a:pathLst>
          </a:custGeom>
          <a:solidFill>
            <a:srgbClr val="D2A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6001" y="922297"/>
            <a:ext cx="1141397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GHANA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692130" cy="5039995"/>
            <a:chOff x="0" y="0"/>
            <a:chExt cx="10692130" cy="50399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692130" cy="4720590"/>
            </a:xfrm>
            <a:custGeom>
              <a:avLst/>
              <a:gdLst/>
              <a:ahLst/>
              <a:cxnLst/>
              <a:rect l="l" t="t" r="r" b="b"/>
              <a:pathLst>
                <a:path w="10692130" h="4720590">
                  <a:moveTo>
                    <a:pt x="10692000" y="0"/>
                  </a:moveTo>
                  <a:lnTo>
                    <a:pt x="0" y="0"/>
                  </a:lnTo>
                  <a:lnTo>
                    <a:pt x="0" y="4720226"/>
                  </a:lnTo>
                  <a:lnTo>
                    <a:pt x="10692000" y="4720226"/>
                  </a:lnTo>
                  <a:lnTo>
                    <a:pt x="10692000" y="0"/>
                  </a:lnTo>
                  <a:close/>
                </a:path>
              </a:pathLst>
            </a:custGeom>
            <a:solidFill>
              <a:srgbClr val="2827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720226"/>
              <a:ext cx="10692130" cy="319405"/>
            </a:xfrm>
            <a:custGeom>
              <a:avLst/>
              <a:gdLst/>
              <a:ahLst/>
              <a:cxnLst/>
              <a:rect l="l" t="t" r="r" b="b"/>
              <a:pathLst>
                <a:path w="10692130" h="319404">
                  <a:moveTo>
                    <a:pt x="10692000" y="0"/>
                  </a:moveTo>
                  <a:lnTo>
                    <a:pt x="0" y="0"/>
                  </a:lnTo>
                  <a:lnTo>
                    <a:pt x="0" y="319218"/>
                  </a:lnTo>
                  <a:lnTo>
                    <a:pt x="10692000" y="319218"/>
                  </a:lnTo>
                  <a:lnTo>
                    <a:pt x="10692000" y="0"/>
                  </a:lnTo>
                  <a:close/>
                </a:path>
              </a:pathLst>
            </a:custGeom>
            <a:solidFill>
              <a:srgbClr val="D2A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5101" y="257761"/>
            <a:ext cx="10230724" cy="259814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7940" algn="ctr">
              <a:spcBef>
                <a:spcPts val="100"/>
              </a:spcBef>
            </a:pPr>
            <a:r>
              <a:rPr lang="en-US" sz="4200" dirty="0">
                <a:solidFill>
                  <a:srgbClr val="FFFFFF"/>
                </a:solidFill>
                <a:latin typeface="Times New Roman"/>
                <a:cs typeface="Times New Roman"/>
                <a:sym typeface="Lora"/>
              </a:rPr>
              <a:t>DEVELOPMENT OF INTEGRATED WEARABLE DEVICE FOR REMOTE MONITORING OF PREGNANT WOMEN IN GHANA</a:t>
            </a:r>
            <a:endParaRPr lang="en-US" sz="4200" spc="-5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036" y="5645484"/>
            <a:ext cx="1097474" cy="1316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46300" y="5915025"/>
            <a:ext cx="6562725" cy="6764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300" b="1" spc="-8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sz="4300" b="1" spc="35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300" b="1" spc="285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00" b="1" spc="16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GHANA</a:t>
            </a:r>
            <a:endParaRPr sz="4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10255-C2F1-4B1B-BA22-55892556BFEA}"/>
              </a:ext>
            </a:extLst>
          </p:cNvPr>
          <p:cNvSpPr txBox="1"/>
          <p:nvPr/>
        </p:nvSpPr>
        <p:spPr>
          <a:xfrm>
            <a:off x="165101" y="2709567"/>
            <a:ext cx="1036319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Group Members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Owoh 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Einsteina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 Ofunne - 10943874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Anane George Nyarko – 10947340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Adika Nathaniel - 10957036</a:t>
            </a:r>
          </a:p>
          <a:p>
            <a:r>
              <a:rPr lang="en-US" sz="2400" dirty="0">
                <a:solidFill>
                  <a:schemeClr val="bg1"/>
                </a:solidFill>
                <a:latin typeface="Inter"/>
                <a:ea typeface="Inter" panose="020B0604020202020204" charset="0"/>
              </a:rPr>
              <a:t>                                            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 DATE: 23</a:t>
            </a:r>
            <a:r>
              <a:rPr lang="en-US" sz="2400" baseline="30000" dirty="0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rd 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  December,2024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B09A05-FF79-4BE7-BF30-34CA307B7888}"/>
              </a:ext>
            </a:extLst>
          </p:cNvPr>
          <p:cNvSpPr txBox="1"/>
          <p:nvPr/>
        </p:nvSpPr>
        <p:spPr>
          <a:xfrm>
            <a:off x="7023100" y="2643850"/>
            <a:ext cx="5078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Project Supervisor</a:t>
            </a: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Dr. Godfrey Mills</a:t>
            </a:r>
          </a:p>
          <a:p>
            <a:r>
              <a:rPr lang="en-US" sz="2400" b="1" u="sng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Co-Supervisor</a:t>
            </a: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Prof.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Elsie Effah Kaufmann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  <a:p>
            <a:endParaRPr lang="en-US" sz="2400">
              <a:solidFill>
                <a:schemeClr val="bg1"/>
              </a:solidFill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  <a:p>
            <a:endParaRPr lang="en-US" sz="2400">
              <a:solidFill>
                <a:schemeClr val="bg1"/>
              </a:solidFill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  <a:p>
            <a:endParaRPr lang="en-US" sz="2400">
              <a:solidFill>
                <a:schemeClr val="bg1"/>
              </a:solidFill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8BAA8B-03C5-44F7-87B1-D2BFD8786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94" y="5558914"/>
            <a:ext cx="1303216" cy="13078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/>
                <a:cs typeface="Times New Roman"/>
              </a:rPr>
              <a:t>COLLABORATORS</a:t>
            </a:r>
            <a:endParaRPr lang="en-GB" sz="6000" spc="-1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</a:t>
            </a:r>
            <a:r>
              <a:rPr lang="en-GB" spc="65"/>
              <a:t>AN</a:t>
            </a:r>
            <a:r>
              <a:rPr spc="65"/>
              <a:t>A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-2495" y="1895835"/>
            <a:ext cx="10701809" cy="2804742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spc="-5" dirty="0">
                <a:latin typeface="Times New Roman"/>
                <a:cs typeface="Times New Roman"/>
              </a:rPr>
              <a:t> Nathaniel   Sakyi Adibuer, IT Consortium</a:t>
            </a:r>
            <a:endParaRPr lang="en-US" sz="2200" b="1" spc="-5" baseline="30000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spc="-5" dirty="0">
                <a:latin typeface="Times New Roman"/>
                <a:cs typeface="Times New Roman"/>
              </a:rPr>
              <a:t>Dr. Richard Dei Asamoa, Korle-Bu Teaching Hospital</a:t>
            </a: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spc="-5" dirty="0">
                <a:latin typeface="Times New Roman"/>
                <a:cs typeface="Times New Roman"/>
              </a:rPr>
              <a:t>Dr. Frank Amegah, Korle-Bu Teaching Hospital</a:t>
            </a: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200" b="1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609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18979-AE04-084F-4771-D0DCD7808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BDCEA92-1B0C-7BAA-F3BD-92FDFF55C4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6884" y="939896"/>
            <a:ext cx="10693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4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PROJECT ACTIVITIES</a:t>
            </a:r>
            <a:endParaRPr sz="48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5057780-9076-DEC1-B161-AF37192AD686}"/>
              </a:ext>
            </a:extLst>
          </p:cNvPr>
          <p:cNvSpPr txBox="1"/>
          <p:nvPr/>
        </p:nvSpPr>
        <p:spPr>
          <a:xfrm>
            <a:off x="0" y="1925053"/>
            <a:ext cx="10693400" cy="8528553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Data Gathering                       -   December 23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  January 8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Documentation                                    -   December 23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  January 8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System Design       -   December 23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  January 8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to Antenatal Clinic                                 -   January 12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Procurement of Components                         -   January 16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 January 18th</a:t>
            </a: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 development                                    -   January 20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  February 25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                                -    February 10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   March 15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Device development                      -     March    15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  May 16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69265" algn="l"/>
                <a:tab pos="470534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Calibri"/>
            </a:endParaRPr>
          </a:p>
          <a:p>
            <a:pPr marL="12700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338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BCEA2-1CFA-DC9B-8B12-D337C6DFB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7F3D380-BEE5-292C-74F6-EE96453996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6884" y="939896"/>
            <a:ext cx="10693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4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PROJECT ACTIVITIES</a:t>
            </a:r>
            <a:endParaRPr sz="48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03D4CB2-2520-EEFA-AA13-8B434ED8F773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7568E1F-807C-A3DD-211E-B072CDD89B2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</a:t>
            </a:r>
            <a:r>
              <a:rPr lang="en-GB" spc="65"/>
              <a:t>AN</a:t>
            </a:r>
            <a:r>
              <a:rPr spc="65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CCB2338-613A-B75A-AC76-ED5285D11078}"/>
              </a:ext>
            </a:extLst>
          </p:cNvPr>
          <p:cNvSpPr txBox="1"/>
          <p:nvPr/>
        </p:nvSpPr>
        <p:spPr>
          <a:xfrm>
            <a:off x="0" y="1925053"/>
            <a:ext cx="10693400" cy="6384376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Integration                     -       May 17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June 13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In Antenatal clinic         -         June 15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August 3</a:t>
            </a: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69265" algn="l"/>
                <a:tab pos="470534" algn="l"/>
              </a:tabLst>
            </a:pP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69265" algn="l"/>
                <a:tab pos="470534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Calibri"/>
            </a:endParaRPr>
          </a:p>
          <a:p>
            <a:pPr marL="12700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106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92452-A204-D474-9BFD-78FB4708D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08DD8ED-3EFC-C080-483B-DBD9787688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6884" y="939896"/>
            <a:ext cx="106934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DELEGATION</a:t>
            </a:r>
            <a:endParaRPr sz="48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8ED39C9-5531-093E-F4BB-ED7C622077E7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FB9CB83-C7AF-2F24-4113-F9C2AD1EA7A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</a:t>
            </a:r>
            <a:r>
              <a:rPr lang="en-GB" spc="65"/>
              <a:t>AN</a:t>
            </a:r>
            <a:r>
              <a:rPr spc="65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C0DF32B-99D6-A1C8-6452-AA3AC1DD3AE4}"/>
              </a:ext>
            </a:extLst>
          </p:cNvPr>
          <p:cNvSpPr txBox="1"/>
          <p:nvPr/>
        </p:nvSpPr>
        <p:spPr>
          <a:xfrm>
            <a:off x="0" y="1925053"/>
            <a:ext cx="10693400" cy="6948633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Owoh Einsteina Ofunne           -       Mobile App Development</a:t>
            </a:r>
          </a:p>
          <a:p>
            <a:pPr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George Anane  Nyarko             -         AI Model Development</a:t>
            </a: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Adika Nathaniel                        -         Wearable Device Development</a:t>
            </a: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69265" algn="l"/>
                <a:tab pos="470534" algn="l"/>
              </a:tabLst>
            </a:pPr>
            <a:r>
              <a:rPr lang="en-US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69265" algn="l"/>
                <a:tab pos="470534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Calibri"/>
            </a:endParaRPr>
          </a:p>
          <a:p>
            <a:pPr marL="12700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857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65A8-2AB5-4A55-9D4C-6E7A0EB8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733662"/>
            <a:ext cx="7707630" cy="92333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GB" sz="6000">
                <a:latin typeface="Times New Roman"/>
                <a:cs typeface="Times New Roman"/>
              </a:rPr>
              <a:t>MISCELLANEOUS</a:t>
            </a:r>
            <a:endParaRPr lang="en-GH" sz="600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D604A-8423-4D66-B07B-FED5E03BF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3009970"/>
            <a:ext cx="10363200" cy="2477601"/>
          </a:xfrm>
        </p:spPr>
        <p:txBody>
          <a:bodyPr/>
          <a:lstStyle/>
          <a:p>
            <a:r>
              <a:rPr lang="en-GB" sz="2600"/>
              <a:t>           </a:t>
            </a:r>
            <a:r>
              <a:rPr lang="en-GB" sz="8000" b="1"/>
              <a:t> </a:t>
            </a:r>
          </a:p>
          <a:p>
            <a:pPr algn="ctr"/>
            <a:r>
              <a:rPr lang="en-GB" sz="5500" b="1">
                <a:latin typeface="Times New Roman" panose="02020603050405020304" pitchFamily="18" charset="0"/>
                <a:cs typeface="Times New Roman" panose="02020603050405020304" pitchFamily="18" charset="0"/>
              </a:rPr>
              <a:t>QUESTIONS/FEEDBACK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H" sz="2600"/>
          </a:p>
        </p:txBody>
      </p:sp>
    </p:spTree>
    <p:extLst>
      <p:ext uri="{BB962C8B-B14F-4D97-AF65-F5344CB8AC3E}">
        <p14:creationId xmlns:p14="http://schemas.microsoft.com/office/powerpoint/2010/main" val="236837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3811</TotalTime>
  <Words>216</Words>
  <Application>Microsoft Office PowerPoint</Application>
  <PresentationFormat>Custom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Arial</vt:lpstr>
      <vt:lpstr>Calibri</vt:lpstr>
      <vt:lpstr>Inter</vt:lpstr>
      <vt:lpstr>Times New Roman</vt:lpstr>
      <vt:lpstr>Wingdings</vt:lpstr>
      <vt:lpstr>Wingdings,Sans-Serif</vt:lpstr>
      <vt:lpstr>Office Theme</vt:lpstr>
      <vt:lpstr>DEVELOPMENT OF INTEGRATED WEARABLE DEVICE FOR REMOTE MONITORING OF PREGNANT WOMEN IN GHANA</vt:lpstr>
      <vt:lpstr>COLLABORATORS</vt:lpstr>
      <vt:lpstr>DETAILED PROJECT ACTIVITIES</vt:lpstr>
      <vt:lpstr>DETAILED PROJECT ACTIVITIES</vt:lpstr>
      <vt:lpstr>TASK DELEGATION</vt:lpstr>
      <vt:lpstr>MISCELLANEOUS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 Powerpoint template</dc:title>
  <dc:creator>Graham</dc:creator>
  <cp:lastModifiedBy>KUAYI RAPHEAL</cp:lastModifiedBy>
  <cp:revision>835</cp:revision>
  <dcterms:created xsi:type="dcterms:W3CDTF">2021-02-07T15:10:33Z</dcterms:created>
  <dcterms:modified xsi:type="dcterms:W3CDTF">2024-12-21T13:18:04Z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2014-10-30T00:00:00Z</vt:filetime>
  </property>
  <property fmtid="{D5CDD505-2E9C-101B-9397-08002B2CF9AE}" pid="3" name="Creator">
    <vt:lpwstr>CorelDRAW</vt:lpwstr>
  </property>
  <property fmtid="{D5CDD505-2E9C-101B-9397-08002B2CF9AE}" pid="4" name="LastSaved">
    <vt:filetime>2021-02-07T00:00:00Z</vt:filetime>
  </property>
</Properties>
</file>