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59" r:id="rId3"/>
    <p:sldId id="343" r:id="rId4"/>
    <p:sldId id="304" r:id="rId5"/>
    <p:sldId id="358" r:id="rId6"/>
    <p:sldId id="413" r:id="rId7"/>
    <p:sldId id="324" r:id="rId8"/>
    <p:sldId id="414" r:id="rId9"/>
    <p:sldId id="303" r:id="rId10"/>
    <p:sldId id="412" r:id="rId11"/>
    <p:sldId id="318" r:id="rId12"/>
    <p:sldId id="306" r:id="rId13"/>
    <p:sldId id="345" r:id="rId14"/>
    <p:sldId id="403" r:id="rId15"/>
    <p:sldId id="307" r:id="rId16"/>
    <p:sldId id="404" r:id="rId17"/>
    <p:sldId id="308" r:id="rId18"/>
    <p:sldId id="315" r:id="rId19"/>
    <p:sldId id="349" r:id="rId20"/>
    <p:sldId id="350" r:id="rId21"/>
    <p:sldId id="353" r:id="rId22"/>
    <p:sldId id="317" r:id="rId23"/>
    <p:sldId id="360" r:id="rId24"/>
    <p:sldId id="361" r:id="rId25"/>
    <p:sldId id="363" r:id="rId26"/>
    <p:sldId id="368" r:id="rId27"/>
    <p:sldId id="371" r:id="rId28"/>
    <p:sldId id="373" r:id="rId29"/>
    <p:sldId id="374" r:id="rId30"/>
    <p:sldId id="375" r:id="rId31"/>
    <p:sldId id="405" r:id="rId32"/>
    <p:sldId id="391" r:id="rId33"/>
    <p:sldId id="406" r:id="rId34"/>
    <p:sldId id="396" r:id="rId35"/>
    <p:sldId id="398" r:id="rId36"/>
    <p:sldId id="399" r:id="rId37"/>
    <p:sldId id="401" r:id="rId38"/>
    <p:sldId id="415" r:id="rId39"/>
    <p:sldId id="377" r:id="rId40"/>
    <p:sldId id="379" r:id="rId41"/>
    <p:sldId id="407" r:id="rId42"/>
    <p:sldId id="411" r:id="rId43"/>
    <p:sldId id="408" r:id="rId44"/>
    <p:sldId id="410" r:id="rId45"/>
    <p:sldId id="294" r:id="rId46"/>
    <p:sldId id="302" r:id="rId47"/>
    <p:sldId id="301" r:id="rId48"/>
  </p:sldIdLst>
  <p:sldSz cx="10693400" cy="7562850"/>
  <p:notesSz cx="10693400" cy="756285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392"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02880FF-4FCB-42DC-B8CA-5F43E197EBE2}" type="datetimeFigureOut">
              <a:rPr lang="en-US" smtClean="0"/>
              <a:t>12/11/2024</a:t>
            </a:fld>
            <a:endParaRPr lang="en-US"/>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C5C1F1E3-D0FF-4924-8EFC-E0C5A02E1698}" type="slidenum">
              <a:rPr lang="en-US" smtClean="0"/>
              <a:t>‹#›</a:t>
            </a:fld>
            <a:endParaRPr lang="en-US"/>
          </a:p>
        </p:txBody>
      </p:sp>
    </p:spTree>
    <p:extLst>
      <p:ext uri="{BB962C8B-B14F-4D97-AF65-F5344CB8AC3E}">
        <p14:creationId xmlns:p14="http://schemas.microsoft.com/office/powerpoint/2010/main" val="153397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692130" cy="326390"/>
          </a:xfrm>
          <a:custGeom>
            <a:avLst/>
            <a:gdLst/>
            <a:ahLst/>
            <a:cxnLst/>
            <a:rect l="l" t="t" r="r" b="b"/>
            <a:pathLst>
              <a:path w="10692130" h="326390">
                <a:moveTo>
                  <a:pt x="0" y="326134"/>
                </a:moveTo>
                <a:lnTo>
                  <a:pt x="10692000" y="326134"/>
                </a:lnTo>
                <a:lnTo>
                  <a:pt x="10692000" y="0"/>
                </a:lnTo>
                <a:lnTo>
                  <a:pt x="0" y="0"/>
                </a:lnTo>
                <a:lnTo>
                  <a:pt x="0" y="326134"/>
                </a:lnTo>
                <a:close/>
              </a:path>
            </a:pathLst>
          </a:custGeom>
          <a:solidFill>
            <a:srgbClr val="EEEDF6"/>
          </a:solidFill>
        </p:spPr>
        <p:txBody>
          <a:bodyPr wrap="square" lIns="0" tIns="0" rIns="0" bIns="0" rtlCol="0"/>
          <a:lstStyle/>
          <a:p>
            <a:endParaRPr/>
          </a:p>
        </p:txBody>
      </p:sp>
      <p:sp>
        <p:nvSpPr>
          <p:cNvPr id="17" name="bg object 17"/>
          <p:cNvSpPr/>
          <p:nvPr/>
        </p:nvSpPr>
        <p:spPr>
          <a:xfrm>
            <a:off x="0" y="1874768"/>
            <a:ext cx="10692130" cy="5685790"/>
          </a:xfrm>
          <a:custGeom>
            <a:avLst/>
            <a:gdLst/>
            <a:ahLst/>
            <a:cxnLst/>
            <a:rect l="l" t="t" r="r" b="b"/>
            <a:pathLst>
              <a:path w="10692130" h="5685790">
                <a:moveTo>
                  <a:pt x="10691990" y="108064"/>
                </a:moveTo>
                <a:lnTo>
                  <a:pt x="0" y="108064"/>
                </a:lnTo>
                <a:lnTo>
                  <a:pt x="0" y="5685231"/>
                </a:lnTo>
                <a:lnTo>
                  <a:pt x="10691990" y="5685231"/>
                </a:lnTo>
                <a:lnTo>
                  <a:pt x="10691990" y="108064"/>
                </a:lnTo>
                <a:close/>
              </a:path>
              <a:path w="10692130" h="5685790">
                <a:moveTo>
                  <a:pt x="10691990" y="0"/>
                </a:moveTo>
                <a:lnTo>
                  <a:pt x="0" y="0"/>
                </a:lnTo>
                <a:lnTo>
                  <a:pt x="0" y="3683"/>
                </a:lnTo>
                <a:lnTo>
                  <a:pt x="10691990" y="3683"/>
                </a:lnTo>
                <a:lnTo>
                  <a:pt x="10691990" y="0"/>
                </a:lnTo>
                <a:close/>
              </a:path>
            </a:pathLst>
          </a:custGeom>
          <a:solidFill>
            <a:srgbClr val="EEEDF6"/>
          </a:solidFill>
        </p:spPr>
        <p:txBody>
          <a:bodyPr wrap="square" lIns="0" tIns="0" rIns="0" bIns="0" rtlCol="0"/>
          <a:lstStyle/>
          <a:p>
            <a:endParaRPr/>
          </a:p>
        </p:txBody>
      </p:sp>
      <p:sp>
        <p:nvSpPr>
          <p:cNvPr id="18" name="bg object 18"/>
          <p:cNvSpPr/>
          <p:nvPr/>
        </p:nvSpPr>
        <p:spPr>
          <a:xfrm>
            <a:off x="0" y="430513"/>
            <a:ext cx="10692130" cy="1444625"/>
          </a:xfrm>
          <a:custGeom>
            <a:avLst/>
            <a:gdLst/>
            <a:ahLst/>
            <a:cxnLst/>
            <a:rect l="l" t="t" r="r" b="b"/>
            <a:pathLst>
              <a:path w="10692130" h="1444625">
                <a:moveTo>
                  <a:pt x="10692000" y="0"/>
                </a:moveTo>
                <a:lnTo>
                  <a:pt x="0" y="0"/>
                </a:lnTo>
                <a:lnTo>
                  <a:pt x="0" y="1444251"/>
                </a:lnTo>
                <a:lnTo>
                  <a:pt x="10692000" y="1444251"/>
                </a:lnTo>
                <a:lnTo>
                  <a:pt x="10692000" y="0"/>
                </a:lnTo>
                <a:close/>
              </a:path>
            </a:pathLst>
          </a:custGeom>
          <a:solidFill>
            <a:srgbClr val="282781"/>
          </a:solidFill>
        </p:spPr>
        <p:txBody>
          <a:bodyPr wrap="square" lIns="0" tIns="0" rIns="0" bIns="0" rtlCol="0"/>
          <a:lstStyle/>
          <a:p>
            <a:endParaRPr/>
          </a:p>
        </p:txBody>
      </p:sp>
      <p:sp>
        <p:nvSpPr>
          <p:cNvPr id="19" name="bg object 19"/>
          <p:cNvSpPr/>
          <p:nvPr/>
        </p:nvSpPr>
        <p:spPr>
          <a:xfrm>
            <a:off x="0" y="326142"/>
            <a:ext cx="10692130" cy="1656714"/>
          </a:xfrm>
          <a:custGeom>
            <a:avLst/>
            <a:gdLst/>
            <a:ahLst/>
            <a:cxnLst/>
            <a:rect l="l" t="t" r="r" b="b"/>
            <a:pathLst>
              <a:path w="10692130" h="1656714">
                <a:moveTo>
                  <a:pt x="10691990" y="1552308"/>
                </a:moveTo>
                <a:lnTo>
                  <a:pt x="0" y="1552308"/>
                </a:lnTo>
                <a:lnTo>
                  <a:pt x="0" y="1656689"/>
                </a:lnTo>
                <a:lnTo>
                  <a:pt x="10691990" y="1656689"/>
                </a:lnTo>
                <a:lnTo>
                  <a:pt x="10691990" y="1552308"/>
                </a:lnTo>
                <a:close/>
              </a:path>
              <a:path w="10692130" h="1656714">
                <a:moveTo>
                  <a:pt x="10691990" y="0"/>
                </a:moveTo>
                <a:lnTo>
                  <a:pt x="0" y="0"/>
                </a:lnTo>
                <a:lnTo>
                  <a:pt x="0" y="104381"/>
                </a:lnTo>
                <a:lnTo>
                  <a:pt x="10691990" y="104381"/>
                </a:lnTo>
                <a:lnTo>
                  <a:pt x="10691990" y="0"/>
                </a:lnTo>
                <a:close/>
              </a:path>
            </a:pathLst>
          </a:custGeom>
          <a:solidFill>
            <a:srgbClr val="D2AB67"/>
          </a:solidFill>
        </p:spPr>
        <p:txBody>
          <a:bodyPr wrap="square" lIns="0" tIns="0" rIns="0" bIns="0" rtlCol="0"/>
          <a:lstStyle/>
          <a:p>
            <a:endParaRPr/>
          </a:p>
        </p:txBody>
      </p:sp>
      <p:sp>
        <p:nvSpPr>
          <p:cNvPr id="2" name="Holder 2"/>
          <p:cNvSpPr>
            <a:spLocks noGrp="1"/>
          </p:cNvSpPr>
          <p:nvPr>
            <p:ph type="title"/>
          </p:nvPr>
        </p:nvSpPr>
        <p:spPr>
          <a:xfrm>
            <a:off x="4776001" y="922297"/>
            <a:ext cx="1141397" cy="695960"/>
          </a:xfrm>
          <a:prstGeom prst="rect">
            <a:avLst/>
          </a:prstGeom>
        </p:spPr>
        <p:txBody>
          <a:bodyPr wrap="square" lIns="0" tIns="0" rIns="0" bIns="0">
            <a:spAutoFit/>
          </a:bodyPr>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715147" y="6899328"/>
            <a:ext cx="1635125" cy="163829"/>
          </a:xfrm>
          <a:prstGeom prst="rect">
            <a:avLst/>
          </a:prstGeom>
        </p:spPr>
        <p:txBody>
          <a:bodyPr wrap="square" lIns="0" tIns="0" rIns="0" bIns="0">
            <a:spAutoFit/>
          </a:bodyPr>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12/11/2024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0692130" cy="5039995"/>
            <a:chOff x="0" y="0"/>
            <a:chExt cx="10692130" cy="5039995"/>
          </a:xfrm>
        </p:grpSpPr>
        <p:sp>
          <p:nvSpPr>
            <p:cNvPr id="3" name="object 3"/>
            <p:cNvSpPr/>
            <p:nvPr/>
          </p:nvSpPr>
          <p:spPr>
            <a:xfrm>
              <a:off x="0" y="0"/>
              <a:ext cx="10692130" cy="4720590"/>
            </a:xfrm>
            <a:custGeom>
              <a:avLst/>
              <a:gdLst/>
              <a:ahLst/>
              <a:cxnLst/>
              <a:rect l="l" t="t" r="r" b="b"/>
              <a:pathLst>
                <a:path w="10692130" h="4720590">
                  <a:moveTo>
                    <a:pt x="10692000" y="0"/>
                  </a:moveTo>
                  <a:lnTo>
                    <a:pt x="0" y="0"/>
                  </a:lnTo>
                  <a:lnTo>
                    <a:pt x="0" y="4720226"/>
                  </a:lnTo>
                  <a:lnTo>
                    <a:pt x="10692000" y="4720226"/>
                  </a:lnTo>
                  <a:lnTo>
                    <a:pt x="10692000" y="0"/>
                  </a:lnTo>
                  <a:close/>
                </a:path>
              </a:pathLst>
            </a:custGeom>
            <a:solidFill>
              <a:srgbClr val="282781"/>
            </a:solidFill>
          </p:spPr>
          <p:txBody>
            <a:bodyPr wrap="square" lIns="0" tIns="0" rIns="0" bIns="0" rtlCol="0"/>
            <a:lstStyle/>
            <a:p>
              <a:endParaRPr/>
            </a:p>
          </p:txBody>
        </p:sp>
        <p:sp>
          <p:nvSpPr>
            <p:cNvPr id="4" name="object 4"/>
            <p:cNvSpPr/>
            <p:nvPr/>
          </p:nvSpPr>
          <p:spPr>
            <a:xfrm>
              <a:off x="0" y="4720226"/>
              <a:ext cx="10692130" cy="319405"/>
            </a:xfrm>
            <a:custGeom>
              <a:avLst/>
              <a:gdLst/>
              <a:ahLst/>
              <a:cxnLst/>
              <a:rect l="l" t="t" r="r" b="b"/>
              <a:pathLst>
                <a:path w="10692130" h="319404">
                  <a:moveTo>
                    <a:pt x="10692000" y="0"/>
                  </a:moveTo>
                  <a:lnTo>
                    <a:pt x="0" y="0"/>
                  </a:lnTo>
                  <a:lnTo>
                    <a:pt x="0" y="319218"/>
                  </a:lnTo>
                  <a:lnTo>
                    <a:pt x="10692000" y="319218"/>
                  </a:lnTo>
                  <a:lnTo>
                    <a:pt x="10692000" y="0"/>
                  </a:lnTo>
                  <a:close/>
                </a:path>
              </a:pathLst>
            </a:custGeom>
            <a:solidFill>
              <a:srgbClr val="D2AB67"/>
            </a:solidFill>
          </p:spPr>
          <p:txBody>
            <a:bodyPr wrap="square" lIns="0" tIns="0" rIns="0" bIns="0" rtlCol="0"/>
            <a:lstStyle/>
            <a:p>
              <a:endParaRPr/>
            </a:p>
          </p:txBody>
        </p:sp>
      </p:grpSp>
      <p:sp>
        <p:nvSpPr>
          <p:cNvPr id="5" name="object 5"/>
          <p:cNvSpPr txBox="1">
            <a:spLocks noGrp="1"/>
          </p:cNvSpPr>
          <p:nvPr>
            <p:ph type="title"/>
          </p:nvPr>
        </p:nvSpPr>
        <p:spPr>
          <a:xfrm>
            <a:off x="165101" y="257761"/>
            <a:ext cx="10230724" cy="2598147"/>
          </a:xfrm>
          <a:prstGeom prst="rect">
            <a:avLst/>
          </a:prstGeom>
        </p:spPr>
        <p:txBody>
          <a:bodyPr vert="horz" wrap="square" lIns="0" tIns="12700" rIns="0" bIns="0" rtlCol="0" anchor="t">
            <a:spAutoFit/>
          </a:bodyPr>
          <a:lstStyle/>
          <a:p>
            <a:pPr marL="27940" algn="ctr">
              <a:spcBef>
                <a:spcPts val="100"/>
              </a:spcBef>
            </a:pPr>
            <a:r>
              <a:rPr lang="en-US" sz="4200" dirty="0">
                <a:solidFill>
                  <a:srgbClr val="FFFFFF"/>
                </a:solidFill>
                <a:latin typeface="Times New Roman"/>
                <a:cs typeface="Times New Roman"/>
                <a:sym typeface="Lora"/>
              </a:rPr>
              <a:t>DEVELOPMENT OF INTEGRATED WEARABLE DEVICE FOR REMOTE MONITORING OF PREGNANT WOMEN IN GHANA</a:t>
            </a:r>
            <a:endParaRPr lang="en-US" sz="4200" spc="-5" dirty="0">
              <a:latin typeface="Times New Roman"/>
              <a:cs typeface="Times New Roman"/>
            </a:endParaRPr>
          </a:p>
        </p:txBody>
      </p:sp>
      <p:sp>
        <p:nvSpPr>
          <p:cNvPr id="7" name="object 7"/>
          <p:cNvSpPr/>
          <p:nvPr/>
        </p:nvSpPr>
        <p:spPr>
          <a:xfrm>
            <a:off x="722036" y="5645484"/>
            <a:ext cx="1097474" cy="131694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46300" y="5915025"/>
            <a:ext cx="6562725" cy="676466"/>
          </a:xfrm>
          <a:prstGeom prst="rect">
            <a:avLst/>
          </a:prstGeom>
        </p:spPr>
        <p:txBody>
          <a:bodyPr vert="horz" wrap="square" lIns="0" tIns="14604" rIns="0" bIns="0" rtlCol="0">
            <a:spAutoFit/>
          </a:bodyPr>
          <a:lstStyle/>
          <a:p>
            <a:pPr marL="12700">
              <a:lnSpc>
                <a:spcPct val="100000"/>
              </a:lnSpc>
              <a:spcBef>
                <a:spcPts val="114"/>
              </a:spcBef>
            </a:pPr>
            <a:r>
              <a:rPr sz="4300" b="1" spc="-80">
                <a:solidFill>
                  <a:srgbClr val="282781"/>
                </a:solidFill>
                <a:latin typeface="Times New Roman" panose="02020603050405020304" pitchFamily="18" charset="0"/>
                <a:cs typeface="Times New Roman" panose="02020603050405020304" pitchFamily="18" charset="0"/>
              </a:rPr>
              <a:t>UNIVERSITY </a:t>
            </a:r>
            <a:r>
              <a:rPr sz="4300" b="1" spc="35">
                <a:solidFill>
                  <a:srgbClr val="282781"/>
                </a:solidFill>
                <a:latin typeface="Times New Roman" panose="02020603050405020304" pitchFamily="18" charset="0"/>
                <a:cs typeface="Times New Roman" panose="02020603050405020304" pitchFamily="18" charset="0"/>
              </a:rPr>
              <a:t>OF</a:t>
            </a:r>
            <a:r>
              <a:rPr sz="4300" b="1" spc="285">
                <a:solidFill>
                  <a:srgbClr val="282781"/>
                </a:solidFill>
                <a:latin typeface="Times New Roman" panose="02020603050405020304" pitchFamily="18" charset="0"/>
                <a:cs typeface="Times New Roman" panose="02020603050405020304" pitchFamily="18" charset="0"/>
              </a:rPr>
              <a:t> </a:t>
            </a:r>
            <a:r>
              <a:rPr sz="4300" b="1" spc="160">
                <a:solidFill>
                  <a:srgbClr val="282781"/>
                </a:solidFill>
                <a:latin typeface="Times New Roman" panose="02020603050405020304" pitchFamily="18" charset="0"/>
                <a:cs typeface="Times New Roman" panose="02020603050405020304" pitchFamily="18" charset="0"/>
              </a:rPr>
              <a:t>GHANA</a:t>
            </a:r>
            <a:endParaRPr sz="43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6110255-C2F1-4B1B-BA22-55892556BFEA}"/>
              </a:ext>
            </a:extLst>
          </p:cNvPr>
          <p:cNvSpPr txBox="1"/>
          <p:nvPr/>
        </p:nvSpPr>
        <p:spPr>
          <a:xfrm>
            <a:off x="165101" y="2709567"/>
            <a:ext cx="10363198" cy="1938992"/>
          </a:xfrm>
          <a:prstGeom prst="rect">
            <a:avLst/>
          </a:prstGeom>
          <a:noFill/>
        </p:spPr>
        <p:txBody>
          <a:bodyPr wrap="square" lIns="91440" tIns="45720" rIns="91440" bIns="45720" rtlCol="0" anchor="t">
            <a:spAutoFit/>
          </a:bodyPr>
          <a:lstStyle/>
          <a:p>
            <a:r>
              <a:rPr lang="en-US" sz="2400" b="1" u="sng" dirty="0">
                <a:solidFill>
                  <a:schemeClr val="bg1"/>
                </a:solidFill>
                <a:latin typeface="Times New Roman"/>
                <a:ea typeface="Inter" panose="020B0604020202020204" charset="0"/>
                <a:cs typeface="Times New Roman"/>
              </a:rPr>
              <a:t>Group Members</a:t>
            </a:r>
          </a:p>
          <a:p>
            <a:r>
              <a:rPr lang="en-US" sz="2400" dirty="0">
                <a:solidFill>
                  <a:schemeClr val="bg1"/>
                </a:solidFill>
                <a:latin typeface="Times New Roman"/>
                <a:ea typeface="Inter" panose="020B0604020202020204" charset="0"/>
                <a:cs typeface="Times New Roman"/>
              </a:rPr>
              <a:t>Owoh </a:t>
            </a:r>
            <a:r>
              <a:rPr lang="en-US" sz="2400" dirty="0" err="1">
                <a:solidFill>
                  <a:schemeClr val="bg1"/>
                </a:solidFill>
                <a:latin typeface="Times New Roman"/>
                <a:ea typeface="Inter" panose="020B0604020202020204" charset="0"/>
                <a:cs typeface="Times New Roman"/>
              </a:rPr>
              <a:t>Einsteina</a:t>
            </a:r>
            <a:r>
              <a:rPr lang="en-US" sz="2400" dirty="0">
                <a:solidFill>
                  <a:schemeClr val="bg1"/>
                </a:solidFill>
                <a:latin typeface="Times New Roman"/>
                <a:ea typeface="Inter" panose="020B0604020202020204" charset="0"/>
                <a:cs typeface="Times New Roman"/>
              </a:rPr>
              <a:t> Ofunne - 10943874</a:t>
            </a:r>
          </a:p>
          <a:p>
            <a:r>
              <a:rPr lang="en-US" sz="2400" dirty="0">
                <a:solidFill>
                  <a:schemeClr val="bg1"/>
                </a:solidFill>
                <a:latin typeface="Times New Roman"/>
                <a:ea typeface="Inter" panose="020B0604020202020204" charset="0"/>
                <a:cs typeface="Times New Roman"/>
              </a:rPr>
              <a:t>Anane George Nyarko – 10947340</a:t>
            </a:r>
          </a:p>
          <a:p>
            <a:r>
              <a:rPr lang="en-US" sz="2400" dirty="0">
                <a:solidFill>
                  <a:schemeClr val="bg1"/>
                </a:solidFill>
                <a:latin typeface="Times New Roman"/>
                <a:ea typeface="Inter" panose="020B0604020202020204" charset="0"/>
                <a:cs typeface="Times New Roman"/>
              </a:rPr>
              <a:t>Adika Nathaniel - 10957036</a:t>
            </a:r>
          </a:p>
          <a:p>
            <a:r>
              <a:rPr lang="en-US" sz="2400" dirty="0">
                <a:solidFill>
                  <a:schemeClr val="bg1"/>
                </a:solidFill>
                <a:latin typeface="Inter"/>
                <a:ea typeface="Inter" panose="020B0604020202020204" charset="0"/>
              </a:rPr>
              <a:t>                                            </a:t>
            </a:r>
            <a:r>
              <a:rPr lang="en-US" sz="2400" dirty="0">
                <a:solidFill>
                  <a:schemeClr val="bg1"/>
                </a:solidFill>
                <a:latin typeface="Times New Roman"/>
                <a:ea typeface="Inter" panose="020B0604020202020204" charset="0"/>
                <a:cs typeface="Times New Roman"/>
              </a:rPr>
              <a:t> DATE: 13</a:t>
            </a:r>
            <a:r>
              <a:rPr lang="en-US" sz="2400" baseline="30000" dirty="0">
                <a:solidFill>
                  <a:schemeClr val="bg1"/>
                </a:solidFill>
                <a:latin typeface="Times New Roman"/>
                <a:ea typeface="Inter" panose="020B0604020202020204" charset="0"/>
                <a:cs typeface="Times New Roman"/>
              </a:rPr>
              <a:t>th </a:t>
            </a:r>
            <a:r>
              <a:rPr lang="en-US" sz="2400" dirty="0">
                <a:solidFill>
                  <a:schemeClr val="bg1"/>
                </a:solidFill>
                <a:latin typeface="Times New Roman"/>
                <a:ea typeface="Inter" panose="020B0604020202020204" charset="0"/>
                <a:cs typeface="Times New Roman"/>
              </a:rPr>
              <a:t>  December,2024</a:t>
            </a:r>
          </a:p>
        </p:txBody>
      </p:sp>
      <p:sp>
        <p:nvSpPr>
          <p:cNvPr id="10" name="TextBox 9">
            <a:extLst>
              <a:ext uri="{FF2B5EF4-FFF2-40B4-BE49-F238E27FC236}">
                <a16:creationId xmlns:a16="http://schemas.microsoft.com/office/drawing/2014/main" id="{E3B09A05-FF79-4BE7-BF30-34CA307B7888}"/>
              </a:ext>
            </a:extLst>
          </p:cNvPr>
          <p:cNvSpPr txBox="1"/>
          <p:nvPr/>
        </p:nvSpPr>
        <p:spPr>
          <a:xfrm>
            <a:off x="7023100" y="2643850"/>
            <a:ext cx="5078896" cy="2677656"/>
          </a:xfrm>
          <a:prstGeom prst="rect">
            <a:avLst/>
          </a:prstGeom>
          <a:noFill/>
        </p:spPr>
        <p:txBody>
          <a:bodyPr wrap="square" rtlCol="0">
            <a:spAutoFit/>
          </a:bodyPr>
          <a:lstStyle/>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Project 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Dr. Godfrey Mills</a:t>
            </a:r>
          </a:p>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Co-Supervisor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Prof.</a:t>
            </a:r>
            <a:r>
              <a:rPr lang="en-US" sz="2400">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Elsie Effah Kaufmann</a:t>
            </a:r>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p:txBody>
      </p:sp>
      <p:pic>
        <p:nvPicPr>
          <p:cNvPr id="12" name="Picture 11">
            <a:extLst>
              <a:ext uri="{FF2B5EF4-FFF2-40B4-BE49-F238E27FC236}">
                <a16:creationId xmlns:a16="http://schemas.microsoft.com/office/drawing/2014/main" id="{3E8BAA8B-03C5-44F7-87B1-D2BFD8786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494" y="5558914"/>
            <a:ext cx="1303216" cy="13078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E6A6A-422C-8A55-DD6F-78C988B3044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B7B34FF-7123-6BC8-D567-BA80F1246E35}"/>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panose="02020603050405020304" pitchFamily="18" charset="0"/>
                <a:cs typeface="Times New Roman" panose="02020603050405020304" pitchFamily="18" charset="0"/>
              </a:rPr>
              <a:t>RELEVANCE OF WORK</a:t>
            </a:r>
          </a:p>
        </p:txBody>
      </p:sp>
      <p:sp>
        <p:nvSpPr>
          <p:cNvPr id="7" name="object 3">
            <a:extLst>
              <a:ext uri="{FF2B5EF4-FFF2-40B4-BE49-F238E27FC236}">
                <a16:creationId xmlns:a16="http://schemas.microsoft.com/office/drawing/2014/main" id="{F7706B55-1CB4-0161-4620-6D711DC62566}"/>
              </a:ext>
            </a:extLst>
          </p:cNvPr>
          <p:cNvSpPr txBox="1"/>
          <p:nvPr/>
        </p:nvSpPr>
        <p:spPr>
          <a:xfrm>
            <a:off x="-5842" y="1689240"/>
            <a:ext cx="10685945" cy="5302029"/>
          </a:xfrm>
          <a:prstGeom prst="rect">
            <a:avLst/>
          </a:prstGeom>
        </p:spPr>
        <p:txBody>
          <a:bodyPr vert="horz" wrap="square" lIns="0" tIns="216535" rIns="0" bIns="0" rtlCol="0" anchor="t">
            <a:spAutoFit/>
          </a:bodyPr>
          <a:lstStyle/>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60368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CA495-5416-BF6D-41DF-BFB4D459CC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83F0FF-866E-B3E5-BA9F-E44B6FA0956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OBJECTIVES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99D7F22E-29C0-D8D6-A6A9-82C96BCCECB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F94CC51-FE58-443F-8BB4-687EFBBBF4C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9253A67C-B65B-A766-8D24-45805C76567F}"/>
              </a:ext>
            </a:extLst>
          </p:cNvPr>
          <p:cNvSpPr txBox="1"/>
          <p:nvPr/>
        </p:nvSpPr>
        <p:spPr>
          <a:xfrm>
            <a:off x="0" y="2085475"/>
            <a:ext cx="10350272" cy="378879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200" b="1" spc="-5" dirty="0">
                <a:solidFill>
                  <a:srgbClr val="000000"/>
                </a:solidFill>
                <a:latin typeface="Times New Roman"/>
                <a:cs typeface="Times New Roman"/>
              </a:rPr>
              <a:t>To develop an integrated system consisting of a wearable device and a mobile application to continuously monitor, detect and trigger alerts in event of abnormality.</a:t>
            </a:r>
            <a:endParaRPr lang="en-US" sz="2200" b="1" spc="-5" dirty="0">
              <a:latin typeface="Times New Roman"/>
              <a:ea typeface="Calibri"/>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ea typeface="Calibri"/>
                <a:cs typeface="Times New Roman"/>
              </a:rPr>
              <a:t>To train a machine learning model for risk prediction of pregnancy complications like preeclampsia and anemia long before standard detection window.</a:t>
            </a:r>
          </a:p>
          <a:p>
            <a:pPr marL="12065">
              <a:lnSpc>
                <a:spcPct val="150000"/>
              </a:lnSpc>
              <a:spcBef>
                <a:spcPts val="1605"/>
              </a:spcBef>
              <a:tabLst>
                <a:tab pos="469265" algn="l"/>
                <a:tab pos="470534" algn="l"/>
              </a:tabLst>
            </a:pPr>
            <a:endParaRPr lang="en-US" sz="2600" b="1" spc="-5" dirty="0">
              <a:latin typeface="Times New Roman"/>
              <a:ea typeface="Calibri"/>
              <a:cs typeface="Times New Roman"/>
            </a:endParaRPr>
          </a:p>
        </p:txBody>
      </p:sp>
    </p:spTree>
    <p:extLst>
      <p:ext uri="{BB962C8B-B14F-4D97-AF65-F5344CB8AC3E}">
        <p14:creationId xmlns:p14="http://schemas.microsoft.com/office/powerpoint/2010/main" val="86996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11ABA-80A0-9525-9979-7C44C4F923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E7D5E33-180E-4BC7-1177-7C7C739FBC9F}"/>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54713346-6F60-8E04-17D2-285CC4B40F01}"/>
              </a:ext>
            </a:extLst>
          </p:cNvPr>
          <p:cNvSpPr txBox="1"/>
          <p:nvPr/>
        </p:nvSpPr>
        <p:spPr>
          <a:xfrm>
            <a:off x="-2495" y="2006820"/>
            <a:ext cx="10701811" cy="450181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TITLE : </a:t>
            </a:r>
            <a:r>
              <a:rPr lang="en-US" sz="2200" b="1" kern="100" dirty="0">
                <a:effectLst/>
                <a:latin typeface="Times New Roman"/>
                <a:ea typeface="Aptos" panose="020B0004020202020204" pitchFamily="34" charset="0"/>
                <a:cs typeface="Times New Roman"/>
              </a:rPr>
              <a:t>A Comprehensive Framework for Wearable Module for Prenatal Health Monitoring and Risk Detection(2024)  </a:t>
            </a:r>
            <a:r>
              <a:rPr lang="en-US" sz="2200" b="1" kern="100" baseline="30000" dirty="0">
                <a:solidFill>
                  <a:srgbClr val="0070C0"/>
                </a:solidFill>
                <a:effectLst/>
                <a:latin typeface="Times New Roman"/>
                <a:ea typeface="Aptos" panose="020B0004020202020204" pitchFamily="34" charset="0"/>
                <a:cs typeface="Times New Roman"/>
              </a:rPr>
              <a:t>[1]</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Aptos" panose="020B0004020202020204" pitchFamily="34" charset="0"/>
                <a:cs typeface="Times New Roman"/>
              </a:rPr>
              <a:t>GOAL</a:t>
            </a:r>
            <a:r>
              <a:rPr lang="en-US" sz="2200" b="1" kern="100" dirty="0">
                <a:effectLst/>
                <a:latin typeface="Times New Roman"/>
                <a:ea typeface="Aptos" panose="020B0004020202020204" pitchFamily="34" charset="0"/>
                <a:cs typeface="Times New Roman"/>
              </a:rPr>
              <a:t> : </a:t>
            </a:r>
            <a:r>
              <a:rPr lang="en-US" sz="2200" b="1" kern="100" dirty="0">
                <a:latin typeface="Times New Roman"/>
                <a:ea typeface="Aptos" panose="020B0004020202020204" pitchFamily="34" charset="0"/>
                <a:cs typeface="Times New Roman"/>
              </a:rPr>
              <a:t>A system to continuously monitor health of pregnant women throughout pregnancy and send SMS to healthcare providers in event of any anomaly in vitals measured or a fall.</a:t>
            </a:r>
            <a:endParaRPr lang="en-US" sz="2200" b="1" dirty="0">
              <a:effectLst/>
              <a:latin typeface="Times New Roman"/>
              <a:ea typeface="Aptos" panose="020B0004020202020204" pitchFamily="34" charset="0"/>
              <a:cs typeface="Times New Roman"/>
            </a:endParaRPr>
          </a:p>
          <a:p>
            <a:pPr marL="12065">
              <a:lnSpc>
                <a:spcPct val="150000"/>
              </a:lnSpc>
              <a:spcBef>
                <a:spcPts val="1605"/>
              </a:spcBef>
              <a:tabLst>
                <a:tab pos="469265" algn="l"/>
                <a:tab pos="470534" algn="l"/>
              </a:tabLst>
            </a:pPr>
            <a:endParaRPr lang="en-US" sz="2600" b="1" spc="-5" dirty="0">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55562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63088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system monitors temperature (DS18B20 sensor on the underarm), heart rate, and oxygen saturation (MAX30100 sensor on the fingers), blood glucose (NIR 940nm LED and photodetector on the fingers), and blood pressure (wrist-mounted device with EEPROM3). Fall detection (MPU6050) and fetal kick monitoring (ADXL335) are achieved using waist-mounted sensors.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ESP-32s microcontroller collects data from all sensors and transmits it to the cloud via Wi-Fi every 30 seconds for continuous monitoring.</a:t>
            </a:r>
            <a:endParaRPr lang="en-US" sz="2200" b="1" spc="-5"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764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B65BE-997D-EC23-9479-C2AA09E6F4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7C347D5-7921-4C32-1363-B0080B7149BA}"/>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15F4136B-AE67-8058-76E5-31FD10876ABE}"/>
              </a:ext>
            </a:extLst>
          </p:cNvPr>
          <p:cNvSpPr txBox="1"/>
          <p:nvPr/>
        </p:nvSpPr>
        <p:spPr>
          <a:xfrm>
            <a:off x="10024" y="1895355"/>
            <a:ext cx="10685945" cy="1216872"/>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A database-backed mobile and web app is used to store, display, and analyze historical data, enabling doctors to monitor patient trends effectively.</a:t>
            </a:r>
          </a:p>
        </p:txBody>
      </p:sp>
    </p:spTree>
    <p:extLst>
      <p:ext uri="{BB962C8B-B14F-4D97-AF65-F5344CB8AC3E}">
        <p14:creationId xmlns:p14="http://schemas.microsoft.com/office/powerpoint/2010/main" val="153295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717491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System tested by 4 volunteers: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Commercially available devices (thermometer, pulse oximeter, blood pressure machine, blood glucose monitor) were used as reference standards.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Fall Detection was detected based on abrupt changes in acceleration values.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Fetal Movement was  monitored via noticeable shifts in sensor readings.</a:t>
            </a:r>
          </a:p>
          <a:p>
            <a:pPr marL="469265" lvl="1">
              <a:lnSpc>
                <a:spcPct val="150000"/>
              </a:lnSpc>
              <a:spcBef>
                <a:spcPts val="1605"/>
              </a:spcBef>
              <a:tabLst>
                <a:tab pos="469265" algn="l"/>
                <a:tab pos="470534" algn="l"/>
              </a:tabLst>
            </a:pPr>
            <a:endParaRPr lang="en-US" sz="2300" b="1" dirty="0">
              <a:effectLst/>
              <a:latin typeface="Times New Roman"/>
              <a:ea typeface="Aptos" panose="020B0004020202020204" pitchFamily="34" charset="0"/>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053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9AA1-B40E-1154-CDC5-D6E3C79E4A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C3C874-54F9-B6EE-8A7C-539BA439275A}"/>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91C19D3E-605E-1FE6-9721-228B71724657}"/>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9E6B9176-822A-0B62-2027-2A67EB033E69}"/>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51CB7A94-AF8F-BFBA-2329-4ACFF2F1EC7F}"/>
              </a:ext>
            </a:extLst>
          </p:cNvPr>
          <p:cNvSpPr txBox="1"/>
          <p:nvPr/>
        </p:nvSpPr>
        <p:spPr>
          <a:xfrm>
            <a:off x="-5841" y="1895355"/>
            <a:ext cx="10574885" cy="7333931"/>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Accuracy of Measured Vitals</a:t>
            </a:r>
            <a:r>
              <a:rPr lang="en-US" sz="2200" dirty="0">
                <a:latin typeface="Times New Roman" panose="02020603050405020304" pitchFamily="18" charset="0"/>
                <a:cs typeface="Times New Roman" panose="02020603050405020304" pitchFamily="18" charset="0"/>
              </a:rPr>
              <a:t>:</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Temperature: MSE of 0.0035.</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Oxygen Saturation &amp; Heart Rate: MSE of 1.1 and 2.45, respectively.</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Pressure: MAPE of 4.54% (systolic) and 5.43% (diastolic).</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Glucose Level: MAPE of 4.77%</a:t>
            </a:r>
          </a:p>
          <a:p>
            <a:pPr marL="1383665" lvl="2" indent="-457200">
              <a:lnSpc>
                <a:spcPct val="150000"/>
              </a:lnSpc>
              <a:spcBef>
                <a:spcPts val="1605"/>
              </a:spcBef>
              <a:buFont typeface="Courier New" panose="02070309020205020404" pitchFamily="49" charset="0"/>
              <a:buChar char="o"/>
              <a:tabLst>
                <a:tab pos="469265" algn="l"/>
                <a:tab pos="470534" algn="l"/>
              </a:tabLst>
            </a:pPr>
            <a:endParaRPr lang="en-US" sz="2400" dirty="0"/>
          </a:p>
          <a:p>
            <a:pPr marL="469265" lvl="1">
              <a:lnSpc>
                <a:spcPct val="150000"/>
              </a:lnSpc>
              <a:spcBef>
                <a:spcPts val="1605"/>
              </a:spcBef>
              <a:tabLst>
                <a:tab pos="469265" algn="l"/>
                <a:tab pos="470534" algn="l"/>
              </a:tabLst>
            </a:pPr>
            <a:endParaRPr lang="en-US" sz="2300" b="1" dirty="0">
              <a:effectLst/>
              <a:latin typeface="Times New Roman"/>
              <a:ea typeface="Aptos" panose="020B0004020202020204" pitchFamily="34" charset="0"/>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43275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81175-21E0-5001-E67C-16E1B122CE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9C52BA-D746-B8A4-974B-0BAF6227D6D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232DB418-9864-D185-3A81-CC77A0F4F47D}"/>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BE3A1565-79D6-4999-462C-728058B330A1}"/>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319A683B-0486-7B5D-F092-F6099C542FCF}"/>
              </a:ext>
            </a:extLst>
          </p:cNvPr>
          <p:cNvSpPr txBox="1"/>
          <p:nvPr/>
        </p:nvSpPr>
        <p:spPr>
          <a:xfrm>
            <a:off x="-2495" y="1895835"/>
            <a:ext cx="10352767" cy="399397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kern="100" dirty="0">
                <a:effectLst/>
                <a:latin typeface="Times New Roman" panose="02020603050405020304" pitchFamily="18" charset="0"/>
                <a:ea typeface="Aptos" panose="020B0004020202020204" pitchFamily="34" charset="0"/>
                <a:cs typeface="Times New Roman" panose="02020603050405020304" pitchFamily="18" charset="0"/>
              </a:rPr>
              <a:t>STRENGTHS</a:t>
            </a:r>
            <a:r>
              <a:rPr lang="en-US" sz="2200" b="1" spc="-5" dirty="0">
                <a:latin typeface="Times New Roman" panose="02020603050405020304" pitchFamily="18" charset="0"/>
                <a:cs typeface="Times New Roman" panose="02020603050405020304" pitchFamily="18" charset="0"/>
              </a:rPr>
              <a:t>: </a:t>
            </a:r>
            <a:r>
              <a:rPr lang="en-US" sz="2200" b="1" kern="100" dirty="0">
                <a:effectLst/>
                <a:latin typeface="Times New Roman" panose="02020603050405020304" pitchFamily="18" charset="0"/>
                <a:ea typeface="Aptos" panose="020B0004020202020204" pitchFamily="34" charset="0"/>
                <a:cs typeface="Times New Roman" panose="02020603050405020304" pitchFamily="18" charset="0"/>
              </a:rPr>
              <a:t>The values obtained from the wearable device compared to commercial devices goes to show the high level of accuracy of the system.</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2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No</a:t>
            </a:r>
            <a:r>
              <a:rPr lang="en-US" sz="2200" b="1" dirty="0">
                <a:latin typeface="Times New Roman" panose="02020603050405020304" pitchFamily="18" charset="0"/>
                <a:ea typeface="Aptos" panose="020B0004020202020204" pitchFamily="34" charset="0"/>
                <a:cs typeface="Times New Roman" panose="02020603050405020304" pitchFamily="18" charset="0"/>
              </a:rPr>
              <a:t> mechanism</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 for predictive analysis of patient's vitals to forewarn a risk of complication or possible illness  of mother.</a:t>
            </a:r>
            <a:endParaRPr lang="en-US" sz="22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065">
              <a:lnSpc>
                <a:spcPct val="150000"/>
              </a:lnSpc>
              <a:spcBef>
                <a:spcPts val="1605"/>
              </a:spcBef>
              <a:tabLst>
                <a:tab pos="469265" algn="l"/>
                <a:tab pos="470534" algn="l"/>
              </a:tabLst>
            </a:pPr>
            <a:endParaRPr lang="en-US" sz="26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09452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51069-75A7-C664-2DEC-E843DD94E1C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D5392E-D18C-10F0-B17F-9EAC94F4A11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4CFE9A22-2767-ED0B-00CF-DDC7A104709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96A33061-1A9A-E982-84CF-56F25F1A301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574BE49B-AB9D-5386-FEB9-483C3776EAAF}"/>
              </a:ext>
            </a:extLst>
          </p:cNvPr>
          <p:cNvSpPr txBox="1"/>
          <p:nvPr/>
        </p:nvSpPr>
        <p:spPr>
          <a:xfrm>
            <a:off x="-2495" y="1895835"/>
            <a:ext cx="10701809" cy="369646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TITLE : </a:t>
            </a:r>
            <a:r>
              <a:rPr lang="en-US" sz="2200" b="1" dirty="0">
                <a:latin typeface="Times New Roman"/>
                <a:cs typeface="Times New Roman"/>
              </a:rPr>
              <a:t>Wearable Technology Model to Control and Monitor Hypertension during Pregnancy(2024) </a:t>
            </a:r>
            <a:r>
              <a:rPr lang="en-US" sz="2200" b="1" baseline="30000" dirty="0">
                <a:solidFill>
                  <a:srgbClr val="0070C0"/>
                </a:solidFill>
                <a:latin typeface="Times New Roman"/>
                <a:cs typeface="Times New Roman"/>
              </a:rPr>
              <a:t>[3]</a:t>
            </a:r>
            <a:endParaRPr lang="en-US" sz="22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Aptos" panose="020B0004020202020204" pitchFamily="34" charset="0"/>
                <a:cs typeface="Times New Roman"/>
              </a:rPr>
              <a:t>GOAL</a:t>
            </a:r>
            <a:r>
              <a:rPr lang="en-US" sz="2200" b="1" kern="100" dirty="0">
                <a:effectLst/>
                <a:latin typeface="Times New Roman"/>
                <a:ea typeface="Aptos" panose="020B0004020202020204" pitchFamily="34" charset="0"/>
                <a:cs typeface="Times New Roman"/>
              </a:rPr>
              <a:t>: </a:t>
            </a:r>
            <a:r>
              <a:rPr lang="en-US" sz="2200" b="1" kern="100" dirty="0">
                <a:latin typeface="Times New Roman"/>
                <a:ea typeface="Aptos" panose="020B0004020202020204" pitchFamily="34" charset="0"/>
                <a:cs typeface="Times New Roman"/>
              </a:rPr>
              <a:t>A system to control and monitor Preeclampsia </a:t>
            </a:r>
            <a:r>
              <a:rPr lang="en-US" sz="2200" b="1" dirty="0">
                <a:latin typeface="Times New Roman"/>
                <a:cs typeface="Times New Roman"/>
              </a:rPr>
              <a:t>where a wearable captures blood pressure, heart rate and patient steps and an alert is sent to both health care providers and patient in event of high blood pressure.</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75847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96432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"V07" wearable, compatible with Android and iOS, connects to a smartphone via Bluetooth to transfer data (blood pressure, heart rate, and patient steps) to a mobile app. Data is cleared from the wearable's memory once transferred. If the phone is disconnected, data is stored temporarily on the wearable until the connection is restored.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is uploaded to the SAP HANA cloud platform every 30 minutes, enabling both the doctor and the expectant mother to access health information through the mobile app.</a:t>
            </a:r>
            <a:endParaRPr lang="en-US" sz="22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217333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lnSpc>
                <a:spcPct val="100000"/>
              </a:lnSpc>
              <a:spcBef>
                <a:spcPts val="100"/>
              </a:spcBef>
            </a:pPr>
            <a:r>
              <a:rPr lang="en-GB" sz="6000" spc="-165" dirty="0">
                <a:latin typeface="Times New Roman"/>
                <a:cs typeface="Times New Roman"/>
              </a:rPr>
              <a:t>COLLABORATORS</a:t>
            </a:r>
            <a:endParaRPr lang="en-GB" sz="6000" spc="-165" dirty="0">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5" y="1895835"/>
            <a:ext cx="10701809" cy="351775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Nathaniel          </a:t>
            </a:r>
            <a:r>
              <a:rPr lang="en-US" sz="2200" b="1" spc="-5" baseline="30000" dirty="0">
                <a:latin typeface="Times New Roman"/>
                <a:cs typeface="Times New Roman"/>
              </a:rPr>
              <a:t>[1]</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Richard Dei Asamoa</a:t>
            </a:r>
            <a:r>
              <a:rPr lang="en-US" sz="2200" b="1" spc="-5" baseline="30000" dirty="0">
                <a:latin typeface="Times New Roman"/>
                <a:cs typeface="Times New Roman"/>
              </a:rPr>
              <a:t> [2]</a:t>
            </a:r>
          </a:p>
          <a:p>
            <a:pPr marL="12065">
              <a:lnSpc>
                <a:spcPct val="150000"/>
              </a:lnSpc>
              <a:spcBef>
                <a:spcPts val="1605"/>
              </a:spcBef>
              <a:tabLst>
                <a:tab pos="469265" algn="l"/>
                <a:tab pos="470534" algn="l"/>
              </a:tabLst>
            </a:pPr>
            <a:endParaRPr lang="en-US" sz="2200" b="1" spc="-5" dirty="0">
              <a:latin typeface="Times New Roman"/>
              <a:cs typeface="Times New Roman"/>
            </a:endParaRPr>
          </a:p>
          <a:p>
            <a:pPr marL="12065">
              <a:lnSpc>
                <a:spcPct val="150000"/>
              </a:lnSpc>
              <a:spcBef>
                <a:spcPts val="1605"/>
              </a:spcBef>
              <a:tabLst>
                <a:tab pos="469265" algn="l"/>
                <a:tab pos="470534" algn="l"/>
              </a:tabLst>
            </a:pPr>
            <a:r>
              <a:rPr lang="en-US" sz="2200" b="1" spc="-5" dirty="0">
                <a:latin typeface="Times New Roman"/>
                <a:cs typeface="Times New Roman"/>
              </a:rPr>
              <a:t>    </a:t>
            </a:r>
            <a:r>
              <a:rPr lang="en-US" sz="2200" b="1" spc="-5" baseline="30000" dirty="0">
                <a:latin typeface="Times New Roman"/>
                <a:cs typeface="Times New Roman"/>
              </a:rPr>
              <a:t>    [1]</a:t>
            </a:r>
            <a:r>
              <a:rPr lang="en-US" sz="2200" b="1" spc="-5" dirty="0">
                <a:latin typeface="Times New Roman"/>
                <a:cs typeface="Times New Roman"/>
              </a:rPr>
              <a:t>IT Consortium</a:t>
            </a:r>
          </a:p>
          <a:p>
            <a:pPr marL="12065">
              <a:lnSpc>
                <a:spcPct val="150000"/>
              </a:lnSpc>
              <a:spcBef>
                <a:spcPts val="1605"/>
              </a:spcBef>
              <a:tabLst>
                <a:tab pos="469265" algn="l"/>
                <a:tab pos="470534" algn="l"/>
              </a:tabLst>
            </a:pPr>
            <a:r>
              <a:rPr lang="en-US" sz="2200" b="1" spc="-5" dirty="0">
                <a:latin typeface="Times New Roman"/>
                <a:cs typeface="Times New Roman"/>
              </a:rPr>
              <a:t>    </a:t>
            </a:r>
            <a:r>
              <a:rPr lang="en-US" sz="2200" b="1" spc="-5" baseline="30000" dirty="0">
                <a:latin typeface="Times New Roman"/>
                <a:cs typeface="Times New Roman"/>
              </a:rPr>
              <a:t>    [2]  </a:t>
            </a:r>
            <a:r>
              <a:rPr lang="en-US" sz="2200" b="1" spc="-5" dirty="0">
                <a:latin typeface="Times New Roman"/>
                <a:cs typeface="Times New Roman"/>
              </a:rPr>
              <a:t>Korle-Bu Teaching Hospital</a:t>
            </a:r>
          </a:p>
        </p:txBody>
      </p:sp>
    </p:spTree>
    <p:extLst>
      <p:ext uri="{BB962C8B-B14F-4D97-AF65-F5344CB8AC3E}">
        <p14:creationId xmlns:p14="http://schemas.microsoft.com/office/powerpoint/2010/main" val="102609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1681358"/>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app provides real-time health monitoring, medicine reminders, and treatment updates. Alerts with location details (via Google Maps) are sent to health organizations and patients during incidents of high blood pressure</a:t>
            </a:r>
          </a:p>
        </p:txBody>
      </p:sp>
    </p:spTree>
    <p:extLst>
      <p:ext uri="{BB962C8B-B14F-4D97-AF65-F5344CB8AC3E}">
        <p14:creationId xmlns:p14="http://schemas.microsoft.com/office/powerpoint/2010/main" val="4118488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559242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system, validated at EsSalud in Lima, monitored 20 pregnant women (3–9 months gestation) during October–December 2017. It identified 70% with abnormal health parameters, highlighting critical alerts for high blood pressure and heart rate, particularly around the 30th week of pregnancy.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system increased controlled cases by 11% and reduced maternal mortality by 7%, enabling timely treatment and care for high-risk patients.</a:t>
            </a:r>
            <a:endParaRPr lang="en-US" sz="2200" b="1" spc="-5" dirty="0">
              <a:latin typeface="Times New Roman" panose="02020603050405020304" pitchFamily="18"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9153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3752E0D1-2D30-E4CC-6BB8-8123AD877283}"/>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AF23496-D9C2-3BAF-AAAE-B421CE4CC5E2}"/>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E2B461BD-8BDF-CA2E-0346-D3D302D690B1}"/>
              </a:ext>
            </a:extLst>
          </p:cNvPr>
          <p:cNvSpPr txBox="1"/>
          <p:nvPr/>
        </p:nvSpPr>
        <p:spPr>
          <a:xfrm>
            <a:off x="632128" y="2181225"/>
            <a:ext cx="9718144" cy="278082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effectLst/>
                <a:latin typeface="Times New Roman"/>
                <a:ea typeface="Aptos" panose="020B0004020202020204" pitchFamily="34" charset="0"/>
                <a:cs typeface="Times New Roman"/>
              </a:rPr>
              <a:t>STRENGTHS</a:t>
            </a:r>
            <a:r>
              <a:rPr lang="en-US" sz="2200" b="1" spc="-5" dirty="0">
                <a:latin typeface="Times New Roman"/>
                <a:cs typeface="Times New Roman"/>
              </a:rPr>
              <a:t>: </a:t>
            </a:r>
            <a:r>
              <a:rPr lang="en-US" sz="2200" b="1" kern="100" dirty="0">
                <a:effectLst/>
                <a:latin typeface="Times New Roman"/>
                <a:ea typeface="Aptos" panose="020B0004020202020204" pitchFamily="34" charset="0"/>
                <a:cs typeface="Times New Roman"/>
              </a:rPr>
              <a:t>There is analysis of data collected to help deploy new strategies to monitor and treat patients effectively.</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2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200" b="1" dirty="0">
                <a:latin typeface="Times New Roman" panose="02020603050405020304" pitchFamily="18" charset="0"/>
                <a:ea typeface="Aptos" panose="020B0004020202020204" pitchFamily="34" charset="0"/>
                <a:cs typeface="Times New Roman" panose="02020603050405020304" pitchFamily="18" charset="0"/>
              </a:rPr>
              <a:t>Data Security measures are not implemented.</a:t>
            </a:r>
            <a:endParaRPr lang="en-US" sz="22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Calibri"/>
              <a:ea typeface="Calibri"/>
              <a:cs typeface="Calibri"/>
            </a:endParaRPr>
          </a:p>
        </p:txBody>
      </p:sp>
    </p:spTree>
    <p:extLst>
      <p:ext uri="{BB962C8B-B14F-4D97-AF65-F5344CB8AC3E}">
        <p14:creationId xmlns:p14="http://schemas.microsoft.com/office/powerpoint/2010/main" val="347339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328096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200" b="1" spc="-5" dirty="0">
                <a:latin typeface="Times New Roman"/>
                <a:cs typeface="Times New Roman"/>
              </a:rPr>
              <a:t>TITLE :Health </a:t>
            </a:r>
            <a:r>
              <a:rPr lang="en-US" sz="2200" b="1" spc="-5" dirty="0">
                <a:solidFill>
                  <a:srgbClr val="000000"/>
                </a:solidFill>
                <a:latin typeface="Times New Roman"/>
                <a:cs typeface="Times New Roman"/>
              </a:rPr>
              <a:t>Monitoring Of Expecting Mothers Using Multiple Sensor Approach: "Preg Care" (2020) </a:t>
            </a:r>
            <a:r>
              <a:rPr lang="en-US" sz="2200" b="1" baseline="30000" dirty="0">
                <a:solidFill>
                  <a:srgbClr val="0070C0"/>
                </a:solidFill>
                <a:latin typeface="Times New Roman"/>
                <a:cs typeface="Times New Roman"/>
              </a:rPr>
              <a:t>[6]</a:t>
            </a:r>
            <a:endParaRPr lang="en-US" sz="22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Calibri"/>
                <a:cs typeface="Times New Roman"/>
              </a:rPr>
              <a:t>GOAL : A system comprising numerous sensors to provide complete health monitoring during the pregnancy period.</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43957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75401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Device monitors heart rate, body temperature, blood glucose, oxygen saturation, anemia status, and detects sudden falls using sensors like MAX30100, MLX90614, NIR LED-Photodetector, and ADXL345.</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is processed by an Arduino microcontroller and transmitted via WIFI, GSM, and Wemos D1 Mini to a ThingSpeak cloud server</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Health data is accessible through SMS and the mobile app "</a:t>
            </a:r>
            <a:r>
              <a:rPr lang="en-US" sz="2200" b="1" dirty="0" err="1">
                <a:latin typeface="Times New Roman" panose="02020603050405020304" pitchFamily="18" charset="0"/>
                <a:cs typeface="Times New Roman" panose="02020603050405020304" pitchFamily="18" charset="0"/>
              </a:rPr>
              <a:t>Preg</a:t>
            </a:r>
            <a:r>
              <a:rPr lang="en-US" sz="2200" b="1" dirty="0">
                <a:latin typeface="Times New Roman" panose="02020603050405020304" pitchFamily="18" charset="0"/>
                <a:cs typeface="Times New Roman" panose="02020603050405020304" pitchFamily="18" charset="0"/>
              </a:rPr>
              <a:t>-Care", enabling real-time decision-making by doctors and relatives.</a:t>
            </a:r>
            <a:endParaRPr lang="en-US" sz="22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260367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422173"/>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Python-based image processing algorithm analyzes eye pallor images to detect anemia.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Dataset: 109 images (81 for training, 28 for testing).</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Models tested: Decision Tree, Random Forest, SVM, Logistic Regression, Naïve Bayes, and KNN using Orange data mining software.</a:t>
            </a:r>
            <a:endParaRPr lang="en-US" sz="22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dirty="0">
                <a:latin typeface="Times New Roman" panose="02020603050405020304" pitchFamily="18" charset="0"/>
                <a:cs typeface="Times New Roman" panose="02020603050405020304" pitchFamily="18" charset="0"/>
              </a:rPr>
              <a:t>Heltec ESP32 OLED and GSM modules upload vital stats to the cloud, ensuring remote monitoring and emergency notifications.</a:t>
            </a:r>
          </a:p>
        </p:txBody>
      </p:sp>
    </p:spTree>
    <p:extLst>
      <p:ext uri="{BB962C8B-B14F-4D97-AF65-F5344CB8AC3E}">
        <p14:creationId xmlns:p14="http://schemas.microsoft.com/office/powerpoint/2010/main" val="4281191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10" cy="685431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 </a:t>
            </a:r>
            <a:endParaRPr lang="en-US" sz="2200" b="1" kern="100" dirty="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Decision Tree achieved the highest accuracy (0.821) with an AUC of 0.824.</a:t>
            </a:r>
          </a:p>
          <a:p>
            <a:pPr marL="926465" lvl="1" indent="-457200">
              <a:lnSpc>
                <a:spcPct val="150000"/>
              </a:lnSpc>
              <a:spcBef>
                <a:spcPts val="1605"/>
              </a:spcBef>
              <a:buFont typeface="Wingdings"/>
              <a:buChar char="q"/>
              <a:tabLst>
                <a:tab pos="469265" algn="l"/>
                <a:tab pos="470534" algn="l"/>
              </a:tabLst>
            </a:pPr>
            <a:r>
              <a:rPr lang="en-US" sz="2200" b="1" dirty="0">
                <a:latin typeface="Times New Roman" panose="02020603050405020304" pitchFamily="18" charset="0"/>
                <a:cs typeface="Times New Roman" panose="02020603050405020304" pitchFamily="18" charset="0"/>
              </a:rPr>
              <a:t>Logistic Regression delivered the highest AUC (0.872), despite lower accuracy (0.714).</a:t>
            </a:r>
            <a:endParaRPr lang="en-US" sz="22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Random Forest and SVM showed competitive AUC values (0.853 and 0.840) but fell short in accuracy compared to the Decision Tree.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Naïve Bayes and KNN exhibited the lowest overall performance in both metrics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Decision Tree was chosen for the  classification.</a:t>
            </a:r>
            <a:endParaRPr lang="en-US" sz="2200" b="1" spc="-5" dirty="0">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dirty="0">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38102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495834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kern="100" dirty="0">
                <a:latin typeface="Times New Roman"/>
                <a:cs typeface="Times New Roman"/>
              </a:rPr>
              <a:t>STRENGTHS</a:t>
            </a:r>
            <a:r>
              <a:rPr lang="en-US" sz="2200" b="1" spc="-5" dirty="0">
                <a:latin typeface="Times New Roman"/>
                <a:cs typeface="Times New Roman"/>
              </a:rPr>
              <a:t>: </a:t>
            </a:r>
            <a:endParaRPr lang="en-US" sz="22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200" b="1" spc="-5" dirty="0">
                <a:latin typeface="Times New Roman"/>
                <a:cs typeface="Times New Roman"/>
              </a:rPr>
              <a:t>Application of image processing and machine learning to predict anemic status of patient.</a:t>
            </a:r>
            <a:endParaRPr lang="en-US" sz="22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200" b="1" spc="-5" dirty="0">
                <a:latin typeface="Times New Roman"/>
                <a:ea typeface="Aptos" panose="020B0004020202020204" pitchFamily="34" charset="0"/>
                <a:cs typeface="Times New Roman"/>
              </a:rPr>
              <a:t>Highly applicable to rural-settings</a:t>
            </a:r>
          </a:p>
          <a:p>
            <a:pPr marL="354965" indent="-342900">
              <a:lnSpc>
                <a:spcPct val="150000"/>
              </a:lnSpc>
              <a:spcBef>
                <a:spcPts val="1605"/>
              </a:spcBef>
              <a:buFont typeface="Wingdings"/>
              <a:buChar char="v"/>
              <a:tabLst>
                <a:tab pos="469265" algn="l"/>
                <a:tab pos="470534" algn="l"/>
              </a:tabLst>
            </a:pPr>
            <a:endParaRPr lang="en-US" sz="2300" b="1" kern="100" dirty="0">
              <a:solidFill>
                <a:srgbClr val="000000"/>
              </a:solidFill>
              <a:latin typeface="Times New Roman"/>
              <a:cs typeface="Times New Roman"/>
            </a:endParaRPr>
          </a:p>
          <a:p>
            <a:pPr marL="469265" lvl="1">
              <a:lnSpc>
                <a:spcPct val="150000"/>
              </a:lnSpc>
              <a:spcBef>
                <a:spcPts val="1605"/>
              </a:spcBef>
              <a:tabLst>
                <a:tab pos="469265" algn="l"/>
                <a:tab pos="470534" algn="l"/>
              </a:tabLst>
            </a:pPr>
            <a:endParaRPr lang="en-US" sz="2300" b="1" dirty="0">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1541369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6225359"/>
          </a:xfrm>
          <a:prstGeom prst="rect">
            <a:avLst/>
          </a:prstGeom>
        </p:spPr>
        <p:txBody>
          <a:bodyPr vert="horz" wrap="square" lIns="0" tIns="216535" rIns="0" bIns="0" rtlCol="0" anchor="t">
            <a:spAutoFit/>
          </a:bodyPr>
          <a:lstStyle/>
          <a:p>
            <a:pPr marL="354965" indent="-342900">
              <a:lnSpc>
                <a:spcPct val="150000"/>
              </a:lnSpc>
              <a:spcBef>
                <a:spcPts val="1605"/>
              </a:spcBef>
              <a:buFont typeface="Wingdings"/>
              <a:buChar char="v"/>
              <a:tabLst>
                <a:tab pos="469265" algn="l"/>
                <a:tab pos="470534" algn="l"/>
              </a:tabLst>
            </a:pPr>
            <a:r>
              <a:rPr lang="en-US" sz="2200" b="1" kern="100" dirty="0">
                <a:latin typeface="Times New Roman"/>
                <a:ea typeface="Aptos" panose="020B0004020202020204" pitchFamily="34" charset="0"/>
                <a:cs typeface="Times New Roman"/>
              </a:rPr>
              <a:t>GAPS :</a:t>
            </a:r>
            <a:endParaRPr lang="en-US" sz="2200" b="1" dirty="0">
              <a:latin typeface="Times New Roman"/>
              <a:ea typeface="Aptos" panose="020B0004020202020204" pitchFamily="34" charset="0"/>
              <a:cs typeface="Times New Roman"/>
            </a:endParaRPr>
          </a:p>
          <a:p>
            <a:pPr marL="812165" lvl="1" indent="-342900">
              <a:lnSpc>
                <a:spcPct val="150000"/>
              </a:lnSpc>
              <a:spcBef>
                <a:spcPts val="1605"/>
              </a:spcBef>
              <a:buFont typeface="Wingdings"/>
              <a:buChar char="q"/>
              <a:tabLst>
                <a:tab pos="469265" algn="l"/>
                <a:tab pos="470534" algn="l"/>
              </a:tabLst>
            </a:pPr>
            <a:r>
              <a:rPr lang="en-US" sz="2200" b="1" kern="100" dirty="0">
                <a:latin typeface="Times New Roman"/>
                <a:cs typeface="Times New Roman"/>
              </a:rPr>
              <a:t>Manual Imputation of Blood Pressure value into the app.</a:t>
            </a:r>
          </a:p>
          <a:p>
            <a:pPr marL="812165" lvl="1" indent="-342900">
              <a:lnSpc>
                <a:spcPct val="150000"/>
              </a:lnSpc>
              <a:spcBef>
                <a:spcPts val="1605"/>
              </a:spcBef>
              <a:buFont typeface="Wingdings"/>
              <a:buChar char="q"/>
              <a:tabLst>
                <a:tab pos="469265" algn="l"/>
                <a:tab pos="470534" algn="l"/>
              </a:tabLst>
            </a:pPr>
            <a:r>
              <a:rPr lang="en-US" sz="2200" b="1" kern="100" dirty="0">
                <a:solidFill>
                  <a:srgbClr val="000000"/>
                </a:solidFill>
                <a:latin typeface="Times New Roman"/>
                <a:cs typeface="Times New Roman"/>
              </a:rPr>
              <a:t>ThingSpeak Server provides less data security.</a:t>
            </a:r>
          </a:p>
          <a:p>
            <a:pPr marL="812165" lvl="1" indent="-342900">
              <a:lnSpc>
                <a:spcPct val="150000"/>
              </a:lnSpc>
              <a:spcBef>
                <a:spcPts val="1605"/>
              </a:spcBef>
              <a:buFont typeface="Wingdings"/>
              <a:buChar char="q"/>
              <a:tabLst>
                <a:tab pos="469265" algn="l"/>
                <a:tab pos="470534" algn="l"/>
              </a:tabLst>
            </a:pPr>
            <a:r>
              <a:rPr lang="en-US" sz="2200" b="1" kern="100" dirty="0">
                <a:solidFill>
                  <a:srgbClr val="000000"/>
                </a:solidFill>
                <a:latin typeface="Times New Roman"/>
                <a:cs typeface="Times New Roman"/>
              </a:rPr>
              <a:t>Accuracy of components was not checked for as no gold standard measurement were done.</a:t>
            </a:r>
          </a:p>
          <a:p>
            <a:pPr marL="812165" lvl="1" indent="-342900">
              <a:lnSpc>
                <a:spcPct val="150000"/>
              </a:lnSpc>
              <a:spcBef>
                <a:spcPts val="1605"/>
              </a:spcBef>
              <a:buFont typeface="Wingdings"/>
              <a:buChar char="q"/>
              <a:tabLst>
                <a:tab pos="469265" algn="l"/>
                <a:tab pos="470534" algn="l"/>
              </a:tabLst>
            </a:pPr>
            <a:r>
              <a:rPr lang="en-US" sz="2200" b="1" kern="100" dirty="0">
                <a:solidFill>
                  <a:srgbClr val="000000"/>
                </a:solidFill>
                <a:latin typeface="Times New Roman"/>
                <a:cs typeface="Times New Roman"/>
              </a:rPr>
              <a:t>No predictive mechanism to forewarn of potential health issues of pregnant woman.</a:t>
            </a:r>
          </a:p>
          <a:p>
            <a:pPr marL="469265" lvl="1">
              <a:lnSpc>
                <a:spcPct val="150000"/>
              </a:lnSpc>
              <a:spcBef>
                <a:spcPts val="1605"/>
              </a:spcBef>
              <a:tabLst>
                <a:tab pos="469265" algn="l"/>
                <a:tab pos="470534" algn="l"/>
              </a:tabLst>
            </a:pPr>
            <a:endParaRPr lang="en-US" sz="2300" b="1" dirty="0">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43987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420429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spc="-5" dirty="0">
                <a:latin typeface="Times New Roman"/>
                <a:cs typeface="Times New Roman"/>
              </a:rPr>
              <a:t>TITLE :</a:t>
            </a:r>
            <a:r>
              <a:rPr lang="en-US" sz="2200" b="1" spc="-5" dirty="0">
                <a:latin typeface="Times New Roman"/>
                <a:ea typeface="+mn-lt"/>
                <a:cs typeface="+mn-lt"/>
              </a:rPr>
              <a:t>Explainable Early Prediction of Gestational Diabetes Biomarkers by Combining Medical Background and Wearable Devices: A Pilot Study With a Cohort Group in South Africa</a:t>
            </a:r>
            <a:r>
              <a:rPr lang="en-US" sz="2200" b="1" spc="-5" dirty="0">
                <a:solidFill>
                  <a:srgbClr val="000000"/>
                </a:solidFill>
                <a:latin typeface="Times New Roman"/>
                <a:cs typeface="Times New Roman"/>
              </a:rPr>
              <a:t>(2024) </a:t>
            </a:r>
            <a:r>
              <a:rPr lang="en-US" sz="2200" b="1" baseline="30000" dirty="0">
                <a:solidFill>
                  <a:srgbClr val="0070C0"/>
                </a:solidFill>
                <a:latin typeface="Times New Roman"/>
                <a:cs typeface="Times New Roman"/>
              </a:rPr>
              <a:t>[5]</a:t>
            </a:r>
            <a:endParaRPr lang="en-US" sz="22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Calibri"/>
                <a:cs typeface="Times New Roman"/>
              </a:rPr>
              <a:t>GOAL : A system that </a:t>
            </a:r>
            <a:r>
              <a:rPr lang="en-US" sz="2200" b="1" kern="100" dirty="0">
                <a:latin typeface="Times New Roman"/>
                <a:ea typeface="+mn-lt"/>
                <a:cs typeface="+mn-lt"/>
              </a:rPr>
              <a:t>forecasts biomarkers such as LDL, HDL, triglycerides, cholesterol, HbA1c(biomarker values)13 to 16 weeks prior to the Gestational Diabetes Mellitus(GDM) screening test.</a:t>
            </a:r>
            <a:endParaRPr lang="en-US" sz="2200" b="1" kern="100" dirty="0">
              <a:latin typeface="Times New Roman"/>
              <a:ea typeface="Calibri"/>
              <a:cs typeface="Calibri"/>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98662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421" y="747391"/>
            <a:ext cx="10532979" cy="936154"/>
          </a:xfrm>
          <a:prstGeom prst="rect">
            <a:avLst/>
          </a:prstGeom>
        </p:spPr>
        <p:txBody>
          <a:bodyPr vert="horz" wrap="square" lIns="0" tIns="12700" rIns="0" bIns="0" rtlCol="0">
            <a:spAutoFit/>
          </a:bodyPr>
          <a:lstStyle/>
          <a:p>
            <a:pPr marL="12700" algn="ctr">
              <a:lnSpc>
                <a:spcPct val="100000"/>
              </a:lnSpc>
              <a:spcBef>
                <a:spcPts val="100"/>
              </a:spcBef>
            </a:pPr>
            <a:r>
              <a:rPr lang="en-US" sz="6000" spc="-95" dirty="0">
                <a:latin typeface="Times New Roman" panose="02020603050405020304" pitchFamily="18" charset="0"/>
                <a:cs typeface="Times New Roman" panose="02020603050405020304" pitchFamily="18" charset="0"/>
              </a:rPr>
              <a:t>  PRESENTATION   OUTLINE</a:t>
            </a:r>
            <a:endParaRPr sz="6000" spc="-95" dirty="0">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4" y="1895835"/>
            <a:ext cx="5055758" cy="557902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PROJECT BACKGROUND</a:t>
            </a:r>
            <a:endParaRPr lang="en-US" dirty="0">
              <a:latin typeface="Times New Roman"/>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PROBLEM  STATEMENT</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RELEVANCE OF WORK</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EXISTING SOLUTIONS </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OBJECTIVES</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METHODOLOGY</a:t>
            </a:r>
          </a:p>
          <a:p>
            <a:pPr marL="469265" indent="-457200">
              <a:lnSpc>
                <a:spcPct val="150000"/>
              </a:lnSpc>
              <a:spcBef>
                <a:spcPts val="1605"/>
              </a:spcBef>
              <a:buFont typeface="Wingdings" panose="05000000000000000000" pitchFamily="2" charset="2"/>
              <a:buChar char="v"/>
              <a:tabLst>
                <a:tab pos="469265" algn="l"/>
                <a:tab pos="470534" algn="l"/>
              </a:tabLst>
            </a:pPr>
            <a:endParaRPr lang="en-US" sz="2600" b="1" spc="-5"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102B91-B9E3-0F38-A4F7-BBBD6A58B1A1}"/>
              </a:ext>
            </a:extLst>
          </p:cNvPr>
          <p:cNvSpPr txBox="1"/>
          <p:nvPr/>
        </p:nvSpPr>
        <p:spPr>
          <a:xfrm>
            <a:off x="5303253" y="1769400"/>
            <a:ext cx="5626101" cy="5293757"/>
          </a:xfrm>
          <a:prstGeom prst="rect">
            <a:avLst/>
          </a:prstGeom>
          <a:noFill/>
        </p:spPr>
        <p:txBody>
          <a:bodyPr wrap="square" rtlCol="0">
            <a:spAutoFit/>
          </a:bodyPr>
          <a:lstStyle/>
          <a:p>
            <a:endParaRPr lang="en-US" sz="2600" dirty="0"/>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SYSTEM REQUIREMENTS</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RESOURCE REQUIREMENTS</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ESTIMATED COST</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PROJECT TIMELINES</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REFERENCES</a:t>
            </a:r>
          </a:p>
          <a:p>
            <a:endParaRPr lang="en-US" sz="2600" dirty="0"/>
          </a:p>
        </p:txBody>
      </p:sp>
    </p:spTree>
    <p:extLst>
      <p:ext uri="{BB962C8B-B14F-4D97-AF65-F5344CB8AC3E}">
        <p14:creationId xmlns:p14="http://schemas.microsoft.com/office/powerpoint/2010/main" val="3558638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57388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Pregnant women (12–14 weeks) with high GDM risk factors were recruited from Chris Hani Baragwanath Teaching Hospital. Data included continuous glucose monitoring (Freestyle Libre 2), physical activity (Empatica E4), medical history, BMI, and biomarkers. Controlled activity recordings and surveys were conducted using validated tools.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Continuous glucose readings (15-minute intervals) and activity data (64 Hz sampling) were collected over 14–28 days. Feature extraction and aggregation were applied, focusing on daily activities. Coupled-Matrix and Tensor Factorisation-Alternating Least Squares were used for data fusion</a:t>
            </a:r>
            <a:endParaRPr lang="en-US" sz="22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4004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E4A61-985F-5430-0A14-D49A7856B0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094DC5A-86D2-F856-8A7B-059FC71E2013}"/>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F61D274-25D4-D8A7-5864-82A4A3C5C3C8}"/>
              </a:ext>
            </a:extLst>
          </p:cNvPr>
          <p:cNvSpPr txBox="1"/>
          <p:nvPr/>
        </p:nvSpPr>
        <p:spPr>
          <a:xfrm>
            <a:off x="-5842" y="1689240"/>
            <a:ext cx="10685945" cy="1747786"/>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Decision Tree and Random Forest regression models were trained on baseline data (weeks 12–14) to estimate biomarker values at weeks 25–28, aiding in early GDM risk prediction</a:t>
            </a:r>
          </a:p>
        </p:txBody>
      </p:sp>
    </p:spTree>
    <p:extLst>
      <p:ext uri="{BB962C8B-B14F-4D97-AF65-F5344CB8AC3E}">
        <p14:creationId xmlns:p14="http://schemas.microsoft.com/office/powerpoint/2010/main" val="2482167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B848B-AD26-6FE7-1BD1-5B1D520A44F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C742A4-D1BA-CEA0-E842-BBB70B48E4B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0950AFE0-46E8-0726-B587-CDEFE94AEF97}"/>
              </a:ext>
            </a:extLst>
          </p:cNvPr>
          <p:cNvSpPr txBox="1"/>
          <p:nvPr/>
        </p:nvSpPr>
        <p:spPr>
          <a:xfrm>
            <a:off x="-5842" y="1689240"/>
            <a:ext cx="10685945" cy="574913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a:t>
            </a:r>
            <a:r>
              <a:rPr lang="en-US" sz="2600" b="1" spc="-5" dirty="0">
                <a:latin typeface="Times New Roman"/>
                <a:cs typeface="Times New Roman"/>
              </a:rPr>
              <a:t>:</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Prediction Performance for HbA1c and OGTT Biomarkers: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Decision Tree (DT) for HbA1c: 0.34 (±0.06) MSE, 0.44 (±0.04)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Random Forest (RF) for HbA1c: 0.36 (±0.09) MSE, 0.43 (±0.04)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CMTF-ALS for OGTT: 0.36 (±0.22) MSE, 0.43 (±0.12) MAE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Biomarker Analysis Results: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LDL: 0.29 MSE,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HDL: 0.32 MSE, 0.41 MAE.</a:t>
            </a:r>
          </a:p>
        </p:txBody>
      </p:sp>
    </p:spTree>
    <p:extLst>
      <p:ext uri="{BB962C8B-B14F-4D97-AF65-F5344CB8AC3E}">
        <p14:creationId xmlns:p14="http://schemas.microsoft.com/office/powerpoint/2010/main" val="1831943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53FE3-370A-E918-4CBD-D6CECB4E55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8AB00C-3110-FAAC-0D0D-6556A1D39E30}"/>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99AC04DB-C036-5073-1A5E-2E855285BB86}"/>
              </a:ext>
            </a:extLst>
          </p:cNvPr>
          <p:cNvSpPr txBox="1"/>
          <p:nvPr/>
        </p:nvSpPr>
        <p:spPr>
          <a:xfrm>
            <a:off x="-5842" y="1689240"/>
            <a:ext cx="10685945" cy="7082836"/>
          </a:xfrm>
          <a:prstGeom prst="rect">
            <a:avLst/>
          </a:prstGeom>
        </p:spPr>
        <p:txBody>
          <a:bodyPr vert="horz" wrap="square" lIns="0" tIns="216535" rIns="0" bIns="0" rtlCol="0" anchor="t">
            <a:spAutoFit/>
          </a:bodyPr>
          <a:lstStyle/>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HDL: 0.32 MSE, 0.41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Triglycerides: 0.34 MSE,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nl-NL" sz="2200" b="1" dirty="0">
                <a:latin typeface="Times New Roman" panose="02020603050405020304" pitchFamily="18" charset="0"/>
                <a:cs typeface="Times New Roman" panose="02020603050405020304" pitchFamily="18" charset="0"/>
              </a:rPr>
              <a:t>Cholesterol: 0.33 MSE, 0.44 MAE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Glucose and HbA1c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1-hour Post-Load Glucose: 0.95 MSE, 0.70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2-hour Post-Load Glucose: 1.08 MSE, 0.72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Fasting Glucose: 2.44 (±4.28) MSE, 0.91 (±0.86)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s-ES" sz="2200" b="1" dirty="0">
                <a:latin typeface="Times New Roman" panose="02020603050405020304" pitchFamily="18" charset="0"/>
                <a:cs typeface="Times New Roman" panose="02020603050405020304" pitchFamily="18" charset="0"/>
              </a:rPr>
              <a:t>HbA1c: 0.42 MSE, 0.45 MAE.</a:t>
            </a:r>
            <a:endParaRPr lang="en-US" sz="2200" b="1" dirty="0">
              <a:latin typeface="Times New Roman" panose="02020603050405020304" pitchFamily="18" charset="0"/>
              <a:cs typeface="Times New Roman" panose="02020603050405020304" pitchFamily="18" charset="0"/>
            </a:endParaRPr>
          </a:p>
          <a:p>
            <a:pPr marL="926465" lvl="2">
              <a:lnSpc>
                <a:spcPct val="150000"/>
              </a:lnSpc>
              <a:spcBef>
                <a:spcPts val="1605"/>
              </a:spcBef>
              <a:tabLst>
                <a:tab pos="469265" algn="l"/>
                <a:tab pos="470534" algn="l"/>
              </a:tabLst>
            </a:pPr>
            <a:endParaRPr lang="en-US" sz="2200" b="1" dirty="0">
              <a:latin typeface="Times New Roman" panose="02020603050405020304" pitchFamily="18" charset="0"/>
              <a:cs typeface="Times New Roman" panose="02020603050405020304" pitchFamily="18" charset="0"/>
            </a:endParaRPr>
          </a:p>
          <a:p>
            <a:pPr marL="926465" lvl="2">
              <a:lnSpc>
                <a:spcPct val="150000"/>
              </a:lnSpc>
              <a:spcBef>
                <a:spcPts val="1605"/>
              </a:spcBef>
              <a:tabLst>
                <a:tab pos="469265" algn="l"/>
                <a:tab pos="470534" algn="l"/>
              </a:tabLst>
            </a:pPr>
            <a:r>
              <a:rPr lang="en-US" sz="2200" b="1" dirty="0">
                <a:latin typeface="Times New Roman" panose="02020603050405020304" pitchFamily="18" charset="0"/>
                <a:cs typeface="Times New Roman" panose="02020603050405020304" pitchFamily="18" charset="0"/>
              </a:rPr>
              <a:t>								</a:t>
            </a:r>
            <a:endParaRPr lang="nl-NL"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626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5EC88-22B2-EB31-5EFC-A655BAC753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D23655-A0E7-948B-BD02-7B6A1ED7C230}"/>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EXISTING WORKS</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956134-7066-9731-44EB-87823B8571A8}"/>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AF8D7792-9C26-EBF9-C849-19EA71C7DC43}"/>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E186F1C-44A4-D1CE-86FF-7842362C58ED}"/>
              </a:ext>
            </a:extLst>
          </p:cNvPr>
          <p:cNvSpPr txBox="1"/>
          <p:nvPr/>
        </p:nvSpPr>
        <p:spPr>
          <a:xfrm>
            <a:off x="632128" y="2181225"/>
            <a:ext cx="9718144" cy="248330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effectLst/>
                <a:latin typeface="Times New Roman"/>
                <a:ea typeface="Aptos" panose="020B0004020202020204" pitchFamily="34" charset="0"/>
                <a:cs typeface="Times New Roman"/>
              </a:rPr>
              <a:t>STRENGTHS</a:t>
            </a:r>
            <a:r>
              <a:rPr lang="en-US" sz="2200" b="1" spc="-5" dirty="0">
                <a:latin typeface="Times New Roman"/>
                <a:cs typeface="Times New Roman"/>
              </a:rPr>
              <a:t>: </a:t>
            </a:r>
            <a:r>
              <a:rPr lang="en-US" sz="2200" b="1" kern="100" dirty="0">
                <a:effectLst/>
                <a:latin typeface="Times New Roman"/>
                <a:ea typeface="Aptos" panose="020B0004020202020204" pitchFamily="34" charset="0"/>
                <a:cs typeface="Times New Roman"/>
              </a:rPr>
              <a:t>This is the first GDM study attempting to forecast biomarker values associated with the presence of GDM  13 to 16 weeks prior to the GDM screening test.</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 No mechanism </a:t>
            </a:r>
            <a:r>
              <a:rPr lang="en-US" sz="2200" b="1" dirty="0">
                <a:latin typeface="Times New Roman" panose="02020603050405020304" pitchFamily="18" charset="0"/>
                <a:ea typeface="Aptos" panose="020B0004020202020204" pitchFamily="34" charset="0"/>
                <a:cs typeface="Times New Roman" panose="02020603050405020304" pitchFamily="18" charset="0"/>
              </a:rPr>
              <a:t>for </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analytics of captured data</a:t>
            </a:r>
            <a:endParaRPr lang="en-US" sz="2200" b="1" dirty="0">
              <a:latin typeface="Calibri"/>
              <a:ea typeface="Calibri"/>
              <a:cs typeface="Calibri"/>
            </a:endParaRPr>
          </a:p>
        </p:txBody>
      </p:sp>
    </p:spTree>
    <p:extLst>
      <p:ext uri="{BB962C8B-B14F-4D97-AF65-F5344CB8AC3E}">
        <p14:creationId xmlns:p14="http://schemas.microsoft.com/office/powerpoint/2010/main" val="745390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E34E0-2363-A360-00F8-A7A3A8987B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39352A-C084-D324-A155-B3BD4E2B5C4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15583C9-1FBB-8128-EF8F-45CEEE370D76}"/>
              </a:ext>
            </a:extLst>
          </p:cNvPr>
          <p:cNvSpPr txBox="1"/>
          <p:nvPr/>
        </p:nvSpPr>
        <p:spPr>
          <a:xfrm>
            <a:off x="0" y="1683546"/>
            <a:ext cx="10680103" cy="696998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200" b="1" spc="-5" dirty="0">
                <a:latin typeface="Times New Roman"/>
                <a:cs typeface="Times New Roman"/>
              </a:rPr>
              <a:t>METHODOLOGY : </a:t>
            </a: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Physiological biomarkers are continuously monitored using a wearable device placed on the wrist of the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vitals to be measured include: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Glucose Level</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Pressure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Body Temperature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Heart Rate</a:t>
            </a:r>
          </a:p>
          <a:p>
            <a:pPr marL="926465" lvl="2">
              <a:lnSpc>
                <a:spcPct val="150000"/>
              </a:lnSpc>
              <a:spcBef>
                <a:spcPts val="1605"/>
              </a:spcBef>
              <a:tabLst>
                <a:tab pos="469265" algn="l"/>
                <a:tab pos="470534" algn="l"/>
              </a:tabLst>
            </a:pPr>
            <a:endParaRPr lang="en-US" sz="2200" b="1" dirty="0">
              <a:latin typeface="Times New Roman" panose="02020603050405020304" pitchFamily="18" charset="0"/>
              <a:cs typeface="Times New Roman" panose="02020603050405020304" pitchFamily="18" charset="0"/>
            </a:endParaRPr>
          </a:p>
          <a:p>
            <a:pPr marL="1383665" lvl="2" indent="-457200">
              <a:lnSpc>
                <a:spcPct val="150000"/>
              </a:lnSpc>
              <a:spcBef>
                <a:spcPts val="1605"/>
              </a:spcBef>
              <a:buFont typeface="Courier New" panose="02070309020205020404" pitchFamily="49" charset="0"/>
              <a:buChar char="o"/>
              <a:tabLst>
                <a:tab pos="469265" algn="l"/>
                <a:tab pos="470534" algn="l"/>
              </a:tabLst>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67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7C262-B51E-4FD6-F855-2C9261EF99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EC44BC6-236B-655B-81FA-C41E748F23B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521B746-F6AB-8687-8495-80B284FCDFA7}"/>
              </a:ext>
            </a:extLst>
          </p:cNvPr>
          <p:cNvSpPr txBox="1"/>
          <p:nvPr/>
        </p:nvSpPr>
        <p:spPr>
          <a:xfrm>
            <a:off x="-5842" y="1689240"/>
            <a:ext cx="10685945" cy="5938933"/>
          </a:xfrm>
          <a:prstGeom prst="rect">
            <a:avLst/>
          </a:prstGeom>
        </p:spPr>
        <p:txBody>
          <a:bodyPr vert="horz" wrap="square" lIns="0" tIns="216535" rIns="0" bIns="0" rtlCol="0" anchor="t">
            <a:spAutoFit/>
          </a:bodyPr>
          <a:lstStyle/>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Oxygen Saturation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captured data is sent to a cloud server every 3 minutes.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wearable device is administered from a hospital  at onset of pregnancy such that the pregnant woman can be monitored even at home.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If anomaly is detected in recorded biomarkers, an AI model predicts possible pregnancy complications such as preeclampsia, anemia in pregnancy and gestational diabetes.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This prediction is done weeks ahead of the standard detection window.</a:t>
            </a:r>
          </a:p>
          <a:p>
            <a:pPr marL="469265" lvl="1">
              <a:lnSpc>
                <a:spcPct val="150000"/>
              </a:lnSpc>
              <a:spcBef>
                <a:spcPts val="1605"/>
              </a:spcBef>
              <a:tabLst>
                <a:tab pos="469265" algn="l"/>
                <a:tab pos="470534" algn="l"/>
              </a:tabLst>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456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3FBAC-A720-AE05-136F-C7A0B3C57B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1863DA-D53F-AA37-A67F-67A4FCAFA70C}"/>
              </a:ext>
            </a:extLst>
          </p:cNvPr>
          <p:cNvSpPr txBox="1">
            <a:spLocks noGrp="1"/>
          </p:cNvSpPr>
          <p:nvPr>
            <p:ph type="title"/>
          </p:nvPr>
        </p:nvSpPr>
        <p:spPr>
          <a:xfrm>
            <a:off x="0" y="747391"/>
            <a:ext cx="10972800" cy="936154"/>
          </a:xfrm>
          <a:prstGeom prst="rect">
            <a:avLst/>
          </a:prstGeom>
        </p:spPr>
        <p:txBody>
          <a:bodyPr vert="horz" wrap="square" lIns="0" tIns="12700" rIns="0" bIns="0" rtlCol="0">
            <a:spAutoFit/>
          </a:bodyPr>
          <a:lstStyle/>
          <a:p>
            <a:pPr marL="12700" algn="ctr">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METHODOLOGY</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AD679BA-8F09-5711-1118-D461ECA69F24}"/>
              </a:ext>
            </a:extLst>
          </p:cNvPr>
          <p:cNvSpPr txBox="1"/>
          <p:nvPr/>
        </p:nvSpPr>
        <p:spPr>
          <a:xfrm>
            <a:off x="-5842" y="1689240"/>
            <a:ext cx="10685945" cy="5343899"/>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of vitals measured are captured by the wrist-worn wearable device and  additional data such as protein in urine are manually imputed into a mobile app and sent to the cloud.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Preprocessing and feature selection occurs in the cloud. These are fed into a machine learning model trained to  predict pregnancy complications and alert a pregnant woman and doctor if anomaly is detected in vitals.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Mobile app provides a dashboard  each for the pregnant woman  and the doctor to visualize vitals and receive alerts in event of anomaly.</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19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7ED65-FEAA-4F85-31B4-641942872F5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6CDA41-C885-2D5D-5C2C-893D0130328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A0362C3-1DA4-E2CF-5D6D-15AE025FAB3E}"/>
              </a:ext>
            </a:extLst>
          </p:cNvPr>
          <p:cNvSpPr txBox="1"/>
          <p:nvPr/>
        </p:nvSpPr>
        <p:spPr>
          <a:xfrm>
            <a:off x="-5842" y="1689240"/>
            <a:ext cx="10685945" cy="5754268"/>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details are sent to the medical officer and the pregnant woman immediately.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 A notification is sent to smartphone of pregnant woman to seek medical attention as soon as possible to initiate treatment.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Either the doctor or pregnant woman can schedule a medical appointment.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spc="-5" dirty="0">
                <a:latin typeface="Times New Roman"/>
                <a:ea typeface="Calibri"/>
                <a:cs typeface="Times New Roman"/>
              </a:rPr>
              <a:t>If no anomalies in vitals are identified, wellness tips are sent to the pregnant woman to maintain her good health status.</a:t>
            </a: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mobile app performs data analytics  to identify trends and draw insights from captured physiological  data.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data analyzed are displayed to the pregnant woman and the medical officer.</a:t>
            </a:r>
          </a:p>
        </p:txBody>
      </p:sp>
    </p:spTree>
    <p:extLst>
      <p:ext uri="{BB962C8B-B14F-4D97-AF65-F5344CB8AC3E}">
        <p14:creationId xmlns:p14="http://schemas.microsoft.com/office/powerpoint/2010/main" val="3662708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47736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FLOW DIAGRAM OF SYSTEM:</a:t>
            </a:r>
          </a:p>
          <a:p>
            <a:pPr marL="12065">
              <a:lnSpc>
                <a:spcPct val="150000"/>
              </a:lnSpc>
              <a:spcBef>
                <a:spcPts val="1605"/>
              </a:spcBef>
              <a:tabLst>
                <a:tab pos="469265" algn="l"/>
                <a:tab pos="470534" algn="l"/>
              </a:tabLst>
            </a:pPr>
            <a:r>
              <a:rPr lang="en-US" sz="2600" b="1" spc="-5" dirty="0">
                <a:latin typeface="Times New Roman"/>
                <a:cs typeface="Times New Roman"/>
              </a:rPr>
              <a:t>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diagram of a medical application&#10;&#10;Description automatically generated">
            <a:extLst>
              <a:ext uri="{FF2B5EF4-FFF2-40B4-BE49-F238E27FC236}">
                <a16:creationId xmlns:a16="http://schemas.microsoft.com/office/drawing/2014/main" id="{A26F2F53-5615-2F22-2154-A07287553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683545"/>
            <a:ext cx="10685945" cy="5879305"/>
          </a:xfrm>
          <a:prstGeom prst="rect">
            <a:avLst/>
          </a:prstGeom>
        </p:spPr>
      </p:pic>
    </p:spTree>
    <p:extLst>
      <p:ext uri="{BB962C8B-B14F-4D97-AF65-F5344CB8AC3E}">
        <p14:creationId xmlns:p14="http://schemas.microsoft.com/office/powerpoint/2010/main" val="310414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0" y="747391"/>
            <a:ext cx="10693400" cy="936154"/>
          </a:xfrm>
          <a:prstGeom prst="rect">
            <a:avLst/>
          </a:prstGeom>
        </p:spPr>
        <p:txBody>
          <a:bodyPr vert="horz" wrap="square" lIns="0" tIns="12700" rIns="0" bIns="0" rtlCol="0">
            <a:spAutoFit/>
          </a:bodyPr>
          <a:lstStyle/>
          <a:p>
            <a:pPr marL="12700" algn="ctr">
              <a:lnSpc>
                <a:spcPct val="100000"/>
              </a:lnSpc>
              <a:spcBef>
                <a:spcPts val="100"/>
              </a:spcBef>
            </a:pPr>
            <a:r>
              <a:rPr lang="en-US" sz="6000" spc="-95" dirty="0">
                <a:latin typeface="Times New Roman" panose="02020603050405020304" pitchFamily="18" charset="0"/>
                <a:cs typeface="Times New Roman" panose="02020603050405020304" pitchFamily="18" charset="0"/>
              </a:rPr>
              <a:t>PROJECT BACKGROUND</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5814990"/>
          </a:xfrm>
          <a:prstGeom prst="rect">
            <a:avLst/>
          </a:prstGeom>
        </p:spPr>
        <p:txBody>
          <a:bodyPr vert="horz" wrap="square" lIns="0" tIns="216535" rIns="0" bIns="0" rtlCol="0" anchor="t">
            <a:spAutoFit/>
          </a:bodyPr>
          <a:lstStyle/>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cs typeface="Calibri"/>
              </a:rPr>
              <a:t> </a:t>
            </a:r>
            <a:r>
              <a:rPr lang="en-US" sz="2200" b="1" dirty="0">
                <a:latin typeface="Times New Roman" panose="02020603050405020304" pitchFamily="18" charset="0"/>
                <a:cs typeface="Times New Roman" panose="02020603050405020304" pitchFamily="18" charset="0"/>
              </a:rPr>
              <a:t>Pregnant women are monitored to detect and prevent maternal or fetal complications.</a:t>
            </a: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panose="02020603050405020304" pitchFamily="18" charset="0"/>
                <a:cs typeface="Times New Roman" panose="02020603050405020304" pitchFamily="18" charset="0"/>
              </a:rPr>
              <a:t>Monitoring of pregnant women is a critical thing that needs to be carefully handled, otherwise it will lead to loss of mother or baby.</a:t>
            </a: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They are typically monitored for vital signs like; body temperature, blood pressure, heart rate, blood glucose levels  and oxygen saturation which help in assessing the health of both mother and baby.</a:t>
            </a:r>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dirty="0">
              <a:latin typeface="Times New Roman"/>
              <a:ea typeface="Calibri"/>
              <a:cs typeface="Calibri"/>
            </a:endParaRPr>
          </a:p>
          <a:p>
            <a:pPr marL="12700">
              <a:lnSpc>
                <a:spcPct val="150000"/>
              </a:lnSpc>
              <a:spcBef>
                <a:spcPts val="1605"/>
              </a:spcBef>
              <a:tabLst>
                <a:tab pos="469265" algn="l"/>
                <a:tab pos="470534" algn="l"/>
              </a:tabLst>
            </a:pPr>
            <a:endParaRPr lang="en-US" sz="2600" b="1" dirty="0">
              <a:latin typeface="Times New Roman"/>
              <a:cs typeface="Calibri"/>
            </a:endParaRPr>
          </a:p>
        </p:txBody>
      </p:sp>
    </p:spTree>
    <p:extLst>
      <p:ext uri="{BB962C8B-B14F-4D97-AF65-F5344CB8AC3E}">
        <p14:creationId xmlns:p14="http://schemas.microsoft.com/office/powerpoint/2010/main" val="1139628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1201F-52F1-275C-316F-0EB34EEC67D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6FEF02-F779-B057-38CA-FB19FF8C79D1}"/>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99ABE7D-486F-0FC7-9704-3E68EE435702}"/>
              </a:ext>
            </a:extLst>
          </p:cNvPr>
          <p:cNvSpPr txBox="1"/>
          <p:nvPr/>
        </p:nvSpPr>
        <p:spPr>
          <a:xfrm>
            <a:off x="-5842" y="1689240"/>
            <a:ext cx="10685945" cy="3968330"/>
          </a:xfrm>
          <a:prstGeom prst="rect">
            <a:avLst/>
          </a:prstGeom>
        </p:spPr>
        <p:txBody>
          <a:bodyPr vert="horz" wrap="square" lIns="0" tIns="216535" rIns="0" bIns="0" rtlCol="0" anchor="t">
            <a:spAutoFit/>
          </a:bodyPr>
          <a:lstStyle/>
          <a:p>
            <a:pPr marL="12065">
              <a:lnSpc>
                <a:spcPct val="150000"/>
              </a:lnSpc>
              <a:spcBef>
                <a:spcPts val="1605"/>
              </a:spcBef>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diagram of a cloud computing process&#10;&#10;Description automatically generated">
            <a:extLst>
              <a:ext uri="{FF2B5EF4-FFF2-40B4-BE49-F238E27FC236}">
                <a16:creationId xmlns:a16="http://schemas.microsoft.com/office/drawing/2014/main" id="{F94D94AF-1AF0-D10E-C087-C1FA8706B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683545"/>
            <a:ext cx="10699242" cy="5959945"/>
          </a:xfrm>
          <a:prstGeom prst="rect">
            <a:avLst/>
          </a:prstGeom>
        </p:spPr>
      </p:pic>
    </p:spTree>
    <p:extLst>
      <p:ext uri="{BB962C8B-B14F-4D97-AF65-F5344CB8AC3E}">
        <p14:creationId xmlns:p14="http://schemas.microsoft.com/office/powerpoint/2010/main" val="3035267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5AF89-B199-EFF5-29A0-C3A0AF00CAC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0314D1-FDC6-4653-920D-CDF6E1F6A3C0}"/>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a:cs typeface="Times New Roman"/>
              </a:rPr>
              <a:t>FUNCTIONAL REQUIREMENTS</a:t>
            </a:r>
            <a:endParaRPr lang="en-GB" sz="56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9F462F8B-FA65-B689-BA4A-136AEB16021D}"/>
              </a:ext>
            </a:extLst>
          </p:cNvPr>
          <p:cNvSpPr txBox="1"/>
          <p:nvPr/>
        </p:nvSpPr>
        <p:spPr>
          <a:xfrm>
            <a:off x="-5842" y="1689240"/>
            <a:ext cx="10685945" cy="992893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Continuous tracking and recording of physiological biomarkers such as heart rate, blood pressure, blood glucose level, heart rate and oxygen saturation. </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Real-Time Data  Transmission to a mobile application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Display  of monitored data, trend analysis and alerts for abnormal readings.</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Prediction of  possible pregnancy complications such as preeclampsia, anemia and GDM weeks ahead of standard detection window.</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Patient-Doctor appointment Booking</a:t>
            </a:r>
          </a:p>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3938132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5A298-A025-A8FD-0C26-633FCC95D9E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978433-1553-888A-B568-F7FAD406DCE3}"/>
              </a:ext>
            </a:extLst>
          </p:cNvPr>
          <p:cNvSpPr txBox="1">
            <a:spLocks noGrp="1"/>
          </p:cNvSpPr>
          <p:nvPr>
            <p:ph type="title"/>
          </p:nvPr>
        </p:nvSpPr>
        <p:spPr>
          <a:xfrm>
            <a:off x="160420" y="930441"/>
            <a:ext cx="10532979" cy="751488"/>
          </a:xfrm>
          <a:prstGeom prst="rect">
            <a:avLst/>
          </a:prstGeom>
        </p:spPr>
        <p:txBody>
          <a:bodyPr vert="horz" wrap="square" lIns="0" tIns="12700" rIns="0" bIns="0" rtlCol="0" anchor="t">
            <a:spAutoFit/>
          </a:bodyPr>
          <a:lstStyle/>
          <a:p>
            <a:pPr marL="12700">
              <a:spcBef>
                <a:spcPts val="100"/>
              </a:spcBef>
            </a:pPr>
            <a:r>
              <a:rPr lang="en-GB" sz="4800" spc="-165" dirty="0">
                <a:latin typeface="Times New Roman" panose="02020603050405020304" pitchFamily="18" charset="0"/>
                <a:cs typeface="Times New Roman" panose="02020603050405020304" pitchFamily="18" charset="0"/>
              </a:rPr>
              <a:t>NON-FUNCTIONAL REQUIREMENTS</a:t>
            </a:r>
          </a:p>
        </p:txBody>
      </p:sp>
      <p:sp>
        <p:nvSpPr>
          <p:cNvPr id="7" name="object 3">
            <a:extLst>
              <a:ext uri="{FF2B5EF4-FFF2-40B4-BE49-F238E27FC236}">
                <a16:creationId xmlns:a16="http://schemas.microsoft.com/office/drawing/2014/main" id="{227EB2AA-3C9A-E45A-C3D0-4D1985D1C889}"/>
              </a:ext>
            </a:extLst>
          </p:cNvPr>
          <p:cNvSpPr txBox="1"/>
          <p:nvPr/>
        </p:nvSpPr>
        <p:spPr>
          <a:xfrm>
            <a:off x="-5842" y="1689240"/>
            <a:ext cx="10685945" cy="886710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Data Security and healthcare regulations compliance</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User-friendly and intuitive mobile interface</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Low latency between wearable device, cloud and mobile application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Cross-platform support on the mobile app</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Scalability to accommodate a growing user base </a:t>
            </a:r>
          </a:p>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655951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28334-0CF9-E02F-F865-04F9769D2D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0D94358-E36E-EAC1-4617-542B4C27D9CE}"/>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panose="02020603050405020304" pitchFamily="18" charset="0"/>
                <a:cs typeface="Times New Roman" panose="02020603050405020304" pitchFamily="18" charset="0"/>
              </a:rPr>
              <a:t>PROJECT TIMELINE</a:t>
            </a:r>
          </a:p>
        </p:txBody>
      </p:sp>
      <p:sp>
        <p:nvSpPr>
          <p:cNvPr id="7" name="object 3">
            <a:extLst>
              <a:ext uri="{FF2B5EF4-FFF2-40B4-BE49-F238E27FC236}">
                <a16:creationId xmlns:a16="http://schemas.microsoft.com/office/drawing/2014/main" id="{78CD63F0-BD8F-4D28-612F-C2F4E25266EE}"/>
              </a:ext>
            </a:extLst>
          </p:cNvPr>
          <p:cNvSpPr txBox="1"/>
          <p:nvPr/>
        </p:nvSpPr>
        <p:spPr>
          <a:xfrm>
            <a:off x="-5842" y="1689240"/>
            <a:ext cx="10685945" cy="5302029"/>
          </a:xfrm>
          <a:prstGeom prst="rect">
            <a:avLst/>
          </a:prstGeom>
        </p:spPr>
        <p:txBody>
          <a:bodyPr vert="horz" wrap="square" lIns="0" tIns="216535" rIns="0" bIns="0" rtlCol="0" anchor="t">
            <a:spAutoFit/>
          </a:bodyPr>
          <a:lstStyle/>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screenshot of a graph&#10;&#10;Description automatically generated">
            <a:extLst>
              <a:ext uri="{FF2B5EF4-FFF2-40B4-BE49-F238E27FC236}">
                <a16:creationId xmlns:a16="http://schemas.microsoft.com/office/drawing/2014/main" id="{34018EF1-F34F-6E12-578C-00E079344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7" y="1805038"/>
            <a:ext cx="10712538" cy="5757811"/>
          </a:xfrm>
          <a:prstGeom prst="rect">
            <a:avLst/>
          </a:prstGeom>
        </p:spPr>
      </p:pic>
    </p:spTree>
    <p:extLst>
      <p:ext uri="{BB962C8B-B14F-4D97-AF65-F5344CB8AC3E}">
        <p14:creationId xmlns:p14="http://schemas.microsoft.com/office/powerpoint/2010/main" val="1592512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63286-6451-44EA-F34E-754F1DE4759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6A73F2-C130-0044-A065-9F5BFE19E211}"/>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panose="02020603050405020304" pitchFamily="18" charset="0"/>
                <a:cs typeface="Times New Roman" panose="02020603050405020304" pitchFamily="18" charset="0"/>
              </a:rPr>
              <a:t>CONCLUSION</a:t>
            </a:r>
          </a:p>
        </p:txBody>
      </p:sp>
      <p:sp>
        <p:nvSpPr>
          <p:cNvPr id="7" name="object 3">
            <a:extLst>
              <a:ext uri="{FF2B5EF4-FFF2-40B4-BE49-F238E27FC236}">
                <a16:creationId xmlns:a16="http://schemas.microsoft.com/office/drawing/2014/main" id="{6E70D00A-0266-5351-E042-1A7D65500C8A}"/>
              </a:ext>
            </a:extLst>
          </p:cNvPr>
          <p:cNvSpPr txBox="1"/>
          <p:nvPr/>
        </p:nvSpPr>
        <p:spPr>
          <a:xfrm>
            <a:off x="-5842" y="1689240"/>
            <a:ext cx="10685945" cy="5302029"/>
          </a:xfrm>
          <a:prstGeom prst="rect">
            <a:avLst/>
          </a:prstGeom>
        </p:spPr>
        <p:txBody>
          <a:bodyPr vert="horz" wrap="square" lIns="0" tIns="216535" rIns="0" bIns="0" rtlCol="0" anchor="t">
            <a:spAutoFit/>
          </a:bodyPr>
          <a:lstStyle/>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1797012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p:cNvSpPr txBox="1"/>
          <p:nvPr/>
        </p:nvSpPr>
        <p:spPr>
          <a:xfrm>
            <a:off x="0" y="1876926"/>
            <a:ext cx="10693400" cy="6350271"/>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200" b="1" dirty="0">
                <a:latin typeface="Times New Roman"/>
                <a:ea typeface="+mn-lt"/>
                <a:cs typeface="+mn-lt"/>
              </a:rPr>
              <a:t>[1] T. Tabassum, S. Podder, and S. T. S. Rafid, "A Comprehensive Framework for Wearable Module for Prenatal Health Monitoring and Risk Detection," </a:t>
            </a:r>
            <a:r>
              <a:rPr lang="en-US" sz="2200" b="1" i="1" dirty="0">
                <a:latin typeface="Times New Roman"/>
                <a:ea typeface="+mn-lt"/>
                <a:cs typeface="+mn-lt"/>
              </a:rPr>
              <a:t>IEEE Int. Conf. Women </a:t>
            </a:r>
            <a:r>
              <a:rPr lang="en-US" sz="2200" b="1" i="1" dirty="0" err="1">
                <a:latin typeface="Times New Roman"/>
                <a:ea typeface="+mn-lt"/>
                <a:cs typeface="+mn-lt"/>
              </a:rPr>
              <a:t>Innov</a:t>
            </a:r>
            <a:r>
              <a:rPr lang="en-US" sz="2200" b="1" i="1" dirty="0">
                <a:latin typeface="Times New Roman"/>
                <a:ea typeface="+mn-lt"/>
                <a:cs typeface="+mn-lt"/>
              </a:rPr>
              <a:t>., Technol. Entrepreneurship (ICWITE)</a:t>
            </a:r>
            <a:r>
              <a:rPr lang="en-US" sz="2200" b="1" dirty="0">
                <a:latin typeface="Times New Roman"/>
                <a:ea typeface="+mn-lt"/>
                <a:cs typeface="+mn-lt"/>
              </a:rPr>
              <a:t>, pp. 283-288, 2024.</a:t>
            </a:r>
            <a:endParaRPr lang="en-US" sz="2200" b="1" dirty="0">
              <a:latin typeface="Times New Roman"/>
            </a:endParaRPr>
          </a:p>
          <a:p>
            <a:pPr marL="12700">
              <a:lnSpc>
                <a:spcPct val="150000"/>
              </a:lnSpc>
              <a:spcBef>
                <a:spcPts val="1305"/>
              </a:spcBef>
              <a:tabLst>
                <a:tab pos="469265" algn="l"/>
                <a:tab pos="469900" algn="l"/>
              </a:tabLst>
            </a:pPr>
            <a:r>
              <a:rPr lang="en-US" sz="2200" b="1" dirty="0">
                <a:latin typeface="Times New Roman"/>
                <a:ea typeface="+mn-lt"/>
                <a:cs typeface="+mn-lt"/>
              </a:rPr>
              <a:t>[2] Y. K. Wiafe, A. Asamoah, P. Akweongo, and A. Kumah, "Factors Affecting Pregnancy Complications in Ghana," </a:t>
            </a:r>
            <a:r>
              <a:rPr lang="en-US" sz="2200" b="1" i="1" dirty="0">
                <a:latin typeface="Times New Roman"/>
                <a:ea typeface="+mn-lt"/>
                <a:cs typeface="+mn-lt"/>
              </a:rPr>
              <a:t>Global J. Quality Safety Healthcare</a:t>
            </a:r>
            <a:r>
              <a:rPr lang="en-US" sz="2200" b="1" dirty="0">
                <a:latin typeface="Times New Roman"/>
                <a:ea typeface="+mn-lt"/>
                <a:cs typeface="+mn-lt"/>
              </a:rPr>
              <a:t>, vol. 7, no. 4, pp. 156-161, 2024. </a:t>
            </a:r>
          </a:p>
          <a:p>
            <a:pPr marL="12700">
              <a:lnSpc>
                <a:spcPct val="150000"/>
              </a:lnSpc>
              <a:spcBef>
                <a:spcPts val="1305"/>
              </a:spcBef>
              <a:tabLst>
                <a:tab pos="469265" algn="l"/>
                <a:tab pos="469900" algn="l"/>
              </a:tabLst>
            </a:pPr>
            <a:r>
              <a:rPr lang="en-US" sz="2200" b="1" dirty="0">
                <a:latin typeface="Times New Roman"/>
                <a:ea typeface="+mn-lt"/>
                <a:cs typeface="+mn-lt"/>
              </a:rPr>
              <a:t>[3] </a:t>
            </a:r>
            <a:r>
              <a:rPr lang="en-US" sz="2200" b="1" dirty="0">
                <a:latin typeface="Times New Roman" panose="02020603050405020304" pitchFamily="18" charset="0"/>
                <a:cs typeface="Times New Roman" panose="02020603050405020304" pitchFamily="18" charset="0"/>
              </a:rPr>
              <a:t>B. D. B. Lopez, J. A. A. Aguirre, D. A. R. Coronado, and P. A. Gonzalez, "Wearable technology model to control and monitor hypertension during pregnancy," </a:t>
            </a:r>
            <a:r>
              <a:rPr lang="en-US" sz="2200" b="1" i="1" dirty="0">
                <a:latin typeface="Times New Roman" panose="02020603050405020304" pitchFamily="18" charset="0"/>
                <a:cs typeface="Times New Roman" panose="02020603050405020304" pitchFamily="18" charset="0"/>
              </a:rPr>
              <a:t>Proc. IEEE</a:t>
            </a:r>
            <a:r>
              <a:rPr lang="en-US" sz="2200" b="1" dirty="0">
                <a:latin typeface="Times New Roman" panose="02020603050405020304" pitchFamily="18" charset="0"/>
                <a:cs typeface="Times New Roman" panose="02020603050405020304" pitchFamily="18" charset="0"/>
              </a:rPr>
              <a:t>, Lima, Peru, 2017</a:t>
            </a:r>
            <a:r>
              <a:rPr lang="en-US" sz="2200" b="1" dirty="0">
                <a:latin typeface="Times New Roman"/>
                <a:ea typeface="+mn-lt"/>
                <a:cs typeface="+mn-lt"/>
              </a:rPr>
              <a:t>.</a:t>
            </a:r>
            <a:endParaRPr lang="en-US" sz="2200" b="1" dirty="0">
              <a:latin typeface="Times New Roman"/>
            </a:endParaRPr>
          </a:p>
          <a:p>
            <a:pPr marL="12700">
              <a:lnSpc>
                <a:spcPct val="150000"/>
              </a:lnSpc>
              <a:spcBef>
                <a:spcPts val="1305"/>
              </a:spcBef>
              <a:tabLst>
                <a:tab pos="469265" algn="l"/>
                <a:tab pos="469900" algn="l"/>
              </a:tabLst>
            </a:pPr>
            <a:endParaRPr lang="en-US" sz="2200" b="1" dirty="0">
              <a:latin typeface="Times New Roman"/>
              <a:cs typeface="Calibri"/>
            </a:endParaRPr>
          </a:p>
          <a:p>
            <a:pPr marL="12700">
              <a:lnSpc>
                <a:spcPct val="150000"/>
              </a:lnSpc>
              <a:spcBef>
                <a:spcPts val="1305"/>
              </a:spcBef>
              <a:tabLst>
                <a:tab pos="469265" algn="l"/>
                <a:tab pos="469900" algn="l"/>
              </a:tabLst>
            </a:pPr>
            <a:endParaRPr lang="en-US" sz="2300" b="1" dirty="0">
              <a:latin typeface="Times New Roman"/>
              <a:cs typeface="Times New Roman"/>
            </a:endParaRPr>
          </a:p>
        </p:txBody>
      </p:sp>
      <p:sp>
        <p:nvSpPr>
          <p:cNvPr id="6" name="object 6"/>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914232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F8F5-C126-1700-92BE-8EB7DC5EE9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5AEF7D-3859-EDE5-4831-D5B52CE45AD2}"/>
              </a:ext>
            </a:extLst>
          </p:cNvPr>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6118AD-2F3B-3548-2C24-DD7CE4CBA82F}"/>
              </a:ext>
            </a:extLst>
          </p:cNvPr>
          <p:cNvSpPr txBox="1"/>
          <p:nvPr/>
        </p:nvSpPr>
        <p:spPr>
          <a:xfrm>
            <a:off x="0" y="1540043"/>
            <a:ext cx="10812378" cy="9081456"/>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200" b="1" dirty="0">
                <a:latin typeface="Times New Roman"/>
                <a:cs typeface="Times New Roman"/>
              </a:rPr>
              <a:t>[4]</a:t>
            </a:r>
            <a:r>
              <a:rPr lang="en-US" sz="2200" b="1" dirty="0">
                <a:latin typeface="Times New Roman"/>
                <a:ea typeface="+mn-lt"/>
                <a:cs typeface="+mn-lt"/>
              </a:rPr>
              <a:t> F. Sarhaddi, I. Azimi, S. Labbaf, H. Niela-Vilén, N. Dutt, A. Axelin, P. Liljeberg, and A. M. Rahmani, "Long-Term IoT-Based Maternal Monitoring: System Design and Evaluation," </a:t>
            </a:r>
            <a:r>
              <a:rPr lang="en-US" sz="2200" b="1" i="1" dirty="0">
                <a:latin typeface="Times New Roman"/>
                <a:ea typeface="+mn-lt"/>
                <a:cs typeface="+mn-lt"/>
              </a:rPr>
              <a:t>Sensors</a:t>
            </a:r>
            <a:r>
              <a:rPr lang="en-US" sz="2200" b="1" dirty="0">
                <a:latin typeface="Times New Roman"/>
                <a:ea typeface="+mn-lt"/>
                <a:cs typeface="+mn-lt"/>
              </a:rPr>
              <a:t>, vol. 21, no. 7, p. 2281,2021. </a:t>
            </a:r>
          </a:p>
          <a:p>
            <a:pPr marL="12700">
              <a:lnSpc>
                <a:spcPct val="150000"/>
              </a:lnSpc>
              <a:spcBef>
                <a:spcPts val="1305"/>
              </a:spcBef>
              <a:tabLst>
                <a:tab pos="469265" algn="l"/>
                <a:tab pos="469900" algn="l"/>
              </a:tabLst>
            </a:pPr>
            <a:r>
              <a:rPr lang="en-US" sz="2200" b="1" dirty="0">
                <a:latin typeface="Times New Roman"/>
                <a:cs typeface="Times New Roman"/>
              </a:rPr>
              <a:t>[5]</a:t>
            </a:r>
            <a:r>
              <a:rPr lang="en-US" sz="2200" b="1" dirty="0">
                <a:latin typeface="Times New Roman" panose="02020603050405020304" pitchFamily="18" charset="0"/>
                <a:cs typeface="Times New Roman" panose="02020603050405020304" pitchFamily="18" charset="0"/>
              </a:rPr>
              <a:t>A. F. Hernández-</a:t>
            </a:r>
            <a:r>
              <a:rPr lang="en-US" sz="2200" b="1" dirty="0" err="1">
                <a:latin typeface="Times New Roman" panose="02020603050405020304" pitchFamily="18" charset="0"/>
                <a:cs typeface="Times New Roman" panose="02020603050405020304" pitchFamily="18" charset="0"/>
              </a:rPr>
              <a:t>Castañeda</a:t>
            </a:r>
            <a:r>
              <a:rPr lang="en-US" sz="2200" b="1" dirty="0">
                <a:latin typeface="Times New Roman" panose="02020603050405020304" pitchFamily="18" charset="0"/>
                <a:cs typeface="Times New Roman" panose="02020603050405020304" pitchFamily="18" charset="0"/>
              </a:rPr>
              <a:t>, R. Pardo-Gómez, M. Sierra-Sosa, and A. García-Ramos, "Explainable Early Prediction of Gestational Diabetes Biomarkers by Combining Medical Background and Wearable Devices: A Pilot Study With a Cohort Group," </a:t>
            </a:r>
            <a:r>
              <a:rPr lang="en-US" sz="2200" b="1" i="1" dirty="0">
                <a:latin typeface="Times New Roman" panose="02020603050405020304" pitchFamily="18" charset="0"/>
                <a:cs typeface="Times New Roman" panose="02020603050405020304" pitchFamily="18" charset="0"/>
              </a:rPr>
              <a:t>Sensors</a:t>
            </a:r>
            <a:r>
              <a:rPr lang="en-US" sz="2200" b="1" dirty="0">
                <a:latin typeface="Times New Roman" panose="02020603050405020304" pitchFamily="18" charset="0"/>
                <a:cs typeface="Times New Roman" panose="02020603050405020304" pitchFamily="18" charset="0"/>
              </a:rPr>
              <a:t>, vol. 22, no. 15, p. 5793, 2022</a:t>
            </a:r>
          </a:p>
          <a:p>
            <a:pPr marL="12700">
              <a:lnSpc>
                <a:spcPct val="150000"/>
              </a:lnSpc>
              <a:spcBef>
                <a:spcPts val="1305"/>
              </a:spcBef>
              <a:tabLst>
                <a:tab pos="469265" algn="l"/>
                <a:tab pos="469900" algn="l"/>
              </a:tabLst>
            </a:pPr>
            <a:r>
              <a:rPr lang="en-US" sz="2200" b="1" dirty="0">
                <a:latin typeface="Times New Roman"/>
                <a:cs typeface="Times New Roman"/>
              </a:rPr>
              <a:t>[6] </a:t>
            </a:r>
            <a:r>
              <a:rPr lang="en-US" sz="2200" b="1" dirty="0">
                <a:latin typeface="Times New Roman" panose="02020603050405020304" pitchFamily="18" charset="0"/>
                <a:cs typeface="Times New Roman" panose="02020603050405020304" pitchFamily="18" charset="0"/>
              </a:rPr>
              <a:t>A. Kumar, D. Sharma, and V. Gupta, "Health Monitoring of Expecting Mothers using Multiple Sensor Approach: '</a:t>
            </a:r>
            <a:r>
              <a:rPr lang="en-US" sz="2200" b="1" dirty="0" err="1">
                <a:latin typeface="Times New Roman" panose="02020603050405020304" pitchFamily="18" charset="0"/>
                <a:cs typeface="Times New Roman" panose="02020603050405020304" pitchFamily="18" charset="0"/>
              </a:rPr>
              <a:t>Preg</a:t>
            </a:r>
            <a:r>
              <a:rPr lang="en-US" sz="2200" b="1" dirty="0">
                <a:latin typeface="Times New Roman" panose="02020603050405020304" pitchFamily="18" charset="0"/>
                <a:cs typeface="Times New Roman" panose="02020603050405020304" pitchFamily="18" charset="0"/>
              </a:rPr>
              <a:t> Care'," in </a:t>
            </a:r>
            <a:r>
              <a:rPr lang="en-US" sz="2200" b="1" i="1" dirty="0">
                <a:latin typeface="Times New Roman" panose="02020603050405020304" pitchFamily="18" charset="0"/>
                <a:cs typeface="Times New Roman" panose="02020603050405020304" pitchFamily="18" charset="0"/>
              </a:rPr>
              <a:t>Proceedings of the 2nd International Conference on Advanced Information and Communication Technology (ICAICT)</a:t>
            </a:r>
            <a:r>
              <a:rPr lang="en-US" sz="2200" b="1" dirty="0">
                <a:latin typeface="Times New Roman" panose="02020603050405020304" pitchFamily="18" charset="0"/>
                <a:cs typeface="Times New Roman" panose="02020603050405020304" pitchFamily="18" charset="0"/>
              </a:rPr>
              <a:t>, 2020, pp. 77-82</a:t>
            </a:r>
            <a:endParaRPr lang="en-US" sz="2200" b="1" dirty="0">
              <a:latin typeface="Times New Roman" panose="02020603050405020304" pitchFamily="18" charset="0"/>
              <a:ea typeface="Calibri"/>
              <a:cs typeface="Times New Roman" panose="02020603050405020304" pitchFamily="18" charset="0"/>
            </a:endParaRPr>
          </a:p>
          <a:p>
            <a:pPr marL="12700">
              <a:lnSpc>
                <a:spcPct val="150000"/>
              </a:lnSpc>
              <a:spcBef>
                <a:spcPts val="1305"/>
              </a:spcBef>
              <a:tabLst>
                <a:tab pos="469265" algn="l"/>
                <a:tab pos="469900" algn="l"/>
              </a:tabLst>
            </a:pPr>
            <a:endParaRPr lang="en-US" sz="22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2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2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E529C9BB-4D32-1AFE-3DDD-539D61AE5A18}"/>
              </a:ext>
            </a:extLst>
          </p:cNvPr>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C4D1A79E-A3BC-A4D1-58DD-F75E7C189B61}"/>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09472DD7-586D-9E17-212C-BD763CD2723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1052836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65A8-2AB5-4A55-9D4C-6E7A0EB89674}"/>
              </a:ext>
            </a:extLst>
          </p:cNvPr>
          <p:cNvSpPr>
            <a:spLocks noGrp="1"/>
          </p:cNvSpPr>
          <p:nvPr>
            <p:ph type="title"/>
          </p:nvPr>
        </p:nvSpPr>
        <p:spPr>
          <a:xfrm>
            <a:off x="534670" y="733662"/>
            <a:ext cx="7707630" cy="923330"/>
          </a:xfrm>
        </p:spPr>
        <p:txBody>
          <a:bodyPr wrap="square" lIns="0" tIns="0" rIns="0" bIns="0" anchor="t">
            <a:spAutoFit/>
          </a:bodyPr>
          <a:lstStyle/>
          <a:p>
            <a:r>
              <a:rPr lang="en-GB" sz="6000">
                <a:latin typeface="Times New Roman"/>
                <a:cs typeface="Times New Roman"/>
              </a:rPr>
              <a:t>MISCELLANEOUS</a:t>
            </a:r>
            <a:endParaRPr lang="en-GH" sz="6000">
              <a:latin typeface="Times New Roman"/>
              <a:cs typeface="Times New Roman"/>
            </a:endParaRPr>
          </a:p>
        </p:txBody>
      </p:sp>
      <p:sp>
        <p:nvSpPr>
          <p:cNvPr id="3" name="Text Placeholder 2">
            <a:extLst>
              <a:ext uri="{FF2B5EF4-FFF2-40B4-BE49-F238E27FC236}">
                <a16:creationId xmlns:a16="http://schemas.microsoft.com/office/drawing/2014/main" id="{F5FD604A-8423-4D66-B07B-FED5E03BF940}"/>
              </a:ext>
            </a:extLst>
          </p:cNvPr>
          <p:cNvSpPr>
            <a:spLocks noGrp="1"/>
          </p:cNvSpPr>
          <p:nvPr>
            <p:ph type="body" idx="1"/>
          </p:nvPr>
        </p:nvSpPr>
        <p:spPr>
          <a:xfrm>
            <a:off x="393700" y="3009970"/>
            <a:ext cx="10363200" cy="2477601"/>
          </a:xfrm>
        </p:spPr>
        <p:txBody>
          <a:bodyPr/>
          <a:lstStyle/>
          <a:p>
            <a:r>
              <a:rPr lang="en-GB" sz="2600"/>
              <a:t>           </a:t>
            </a:r>
            <a:r>
              <a:rPr lang="en-GB" sz="8000" b="1"/>
              <a:t> </a:t>
            </a:r>
          </a:p>
          <a:p>
            <a:pPr algn="ctr"/>
            <a:r>
              <a:rPr lang="en-GB" sz="5500" b="1">
                <a:latin typeface="Times New Roman" panose="02020603050405020304" pitchFamily="18" charset="0"/>
                <a:cs typeface="Times New Roman" panose="02020603050405020304" pitchFamily="18" charset="0"/>
              </a:rPr>
              <a:t>QUESTIONS/FEEDBACK</a:t>
            </a:r>
          </a:p>
          <a:p>
            <a:pPr marL="457200" indent="-457200">
              <a:buFont typeface="Arial" panose="020B0604020202020204" pitchFamily="34" charset="0"/>
              <a:buChar char="•"/>
            </a:pPr>
            <a:endParaRPr lang="en-GH" sz="2600"/>
          </a:p>
        </p:txBody>
      </p:sp>
    </p:spTree>
    <p:extLst>
      <p:ext uri="{BB962C8B-B14F-4D97-AF65-F5344CB8AC3E}">
        <p14:creationId xmlns:p14="http://schemas.microsoft.com/office/powerpoint/2010/main" val="236837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0" y="747391"/>
            <a:ext cx="10693400" cy="936154"/>
          </a:xfrm>
          <a:prstGeom prst="rect">
            <a:avLst/>
          </a:prstGeom>
        </p:spPr>
        <p:txBody>
          <a:bodyPr vert="horz" wrap="square" lIns="0" tIns="12700" rIns="0" bIns="0" rtlCol="0">
            <a:spAutoFit/>
          </a:bodyPr>
          <a:lstStyle/>
          <a:p>
            <a:pPr marL="12700" algn="ctr">
              <a:lnSpc>
                <a:spcPct val="100000"/>
              </a:lnSpc>
              <a:spcBef>
                <a:spcPts val="100"/>
              </a:spcBef>
            </a:pPr>
            <a:r>
              <a:rPr lang="en-GB" sz="6000" spc="-165" dirty="0">
                <a:latin typeface="Times New Roman" panose="02020603050405020304" pitchFamily="18" charset="0"/>
                <a:cs typeface="Times New Roman" panose="02020603050405020304" pitchFamily="18" charset="0"/>
              </a:rPr>
              <a:t>PROJECT BACKGROUND</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6558783"/>
          </a:xfrm>
          <a:prstGeom prst="rect">
            <a:avLst/>
          </a:prstGeom>
        </p:spPr>
        <p:txBody>
          <a:bodyPr vert="horz" wrap="square" lIns="0" tIns="216535" rIns="0" bIns="0" rtlCol="0" anchor="t">
            <a:spAutoFit/>
          </a:bodyPr>
          <a:lstStyle/>
          <a:p>
            <a:pPr marL="457200" indent="-457200">
              <a:buFont typeface="Wingdings,Sans-Serif" panose="05000000000000000000" pitchFamily="2" charset="2"/>
              <a:buChar char="v"/>
              <a:tabLst>
                <a:tab pos="469265" algn="l"/>
                <a:tab pos="470534" algn="l"/>
              </a:tabLst>
            </a:pPr>
            <a:r>
              <a:rPr lang="en-US" sz="2200" b="1" dirty="0">
                <a:latin typeface="Times New Roman"/>
                <a:cs typeface="Times New Roman"/>
              </a:rPr>
              <a:t>Body Temperature: Detects fever or infections that could harm </a:t>
            </a:r>
            <a:r>
              <a:rPr lang="en-US" sz="2200" b="1" dirty="0">
                <a:latin typeface="Times New Roman" panose="02020603050405020304" pitchFamily="18" charset="0"/>
                <a:cs typeface="Times New Roman" panose="02020603050405020304" pitchFamily="18" charset="0"/>
              </a:rPr>
              <a:t>both mother and fetus.</a:t>
            </a:r>
          </a:p>
          <a:p>
            <a:pPr>
              <a:tabLst>
                <a:tab pos="469265" algn="l"/>
                <a:tab pos="470534" algn="l"/>
              </a:tabLst>
            </a:pPr>
            <a:endParaRPr lang="en-US" sz="2200" dirty="0">
              <a:latin typeface="Times New Roman" panose="02020603050405020304" pitchFamily="18" charset="0"/>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Blood Pressure: Monitors for hypertension disorders like preeclampsia to prevent complications.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Oxygen Saturation: Tracks oxygen levels to prevent anemia and maternal respiratory issues.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Heart Rate: Assesses cardiovascular health to ensure the heart is coping with pregnancy demands.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Blood Glucose Level: Identifies gestational diabetes to manage risks for mother and baby.</a:t>
            </a:r>
            <a:endParaRPr lang="en-US" sz="2200" dirty="0">
              <a:latin typeface="Times New Roman" panose="02020603050405020304" pitchFamily="18" charset="0"/>
              <a:cs typeface="Times New Roman" panose="02020603050405020304" pitchFamily="18" charset="0"/>
            </a:endParaRPr>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dirty="0">
              <a:latin typeface="Times New Roman"/>
              <a:ea typeface="Calibri"/>
              <a:cs typeface="Calibri"/>
            </a:endParaRPr>
          </a:p>
          <a:p>
            <a:pPr marL="12700">
              <a:lnSpc>
                <a:spcPct val="150000"/>
              </a:lnSpc>
              <a:spcBef>
                <a:spcPts val="1605"/>
              </a:spcBef>
              <a:tabLst>
                <a:tab pos="469265" algn="l"/>
                <a:tab pos="470534" algn="l"/>
              </a:tabLst>
            </a:pPr>
            <a:endParaRPr lang="en-US" sz="2600" b="1" dirty="0">
              <a:latin typeface="Times New Roman"/>
              <a:cs typeface="Calibri"/>
            </a:endParaRPr>
          </a:p>
        </p:txBody>
      </p:sp>
    </p:spTree>
    <p:extLst>
      <p:ext uri="{BB962C8B-B14F-4D97-AF65-F5344CB8AC3E}">
        <p14:creationId xmlns:p14="http://schemas.microsoft.com/office/powerpoint/2010/main" val="58338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AA713-691C-77E0-0A1F-271657BE93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41587F2-3E65-F2A0-3A6E-809CF8BFF220}"/>
              </a:ext>
            </a:extLst>
          </p:cNvPr>
          <p:cNvSpPr txBox="1">
            <a:spLocks noGrp="1"/>
          </p:cNvSpPr>
          <p:nvPr>
            <p:ph type="title"/>
          </p:nvPr>
        </p:nvSpPr>
        <p:spPr>
          <a:xfrm>
            <a:off x="0" y="747391"/>
            <a:ext cx="10693400" cy="936154"/>
          </a:xfrm>
          <a:prstGeom prst="rect">
            <a:avLst/>
          </a:prstGeom>
        </p:spPr>
        <p:txBody>
          <a:bodyPr vert="horz" wrap="square" lIns="0" tIns="12700" rIns="0" bIns="0" rtlCol="0">
            <a:spAutoFit/>
          </a:bodyPr>
          <a:lstStyle/>
          <a:p>
            <a:pPr marL="12700" algn="ctr">
              <a:lnSpc>
                <a:spcPct val="100000"/>
              </a:lnSpc>
              <a:spcBef>
                <a:spcPts val="100"/>
              </a:spcBef>
            </a:pPr>
            <a:r>
              <a:rPr lang="en-GB" sz="6000" spc="-165" dirty="0">
                <a:latin typeface="Times New Roman" panose="02020603050405020304" pitchFamily="18" charset="0"/>
                <a:cs typeface="Times New Roman" panose="02020603050405020304" pitchFamily="18" charset="0"/>
              </a:rPr>
              <a:t>PROJECT BACKGROUND</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5880E151-59A7-AD3B-12AF-6CCBEB8F89F4}"/>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7E45C32F-7783-7626-2B63-9CFA4F79DE2C}"/>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90CA6A2F-7280-11F7-891B-F3F08EB939A5}"/>
              </a:ext>
            </a:extLst>
          </p:cNvPr>
          <p:cNvSpPr txBox="1"/>
          <p:nvPr/>
        </p:nvSpPr>
        <p:spPr>
          <a:xfrm>
            <a:off x="469900" y="2028825"/>
            <a:ext cx="9880372" cy="6558783"/>
          </a:xfrm>
          <a:prstGeom prst="rect">
            <a:avLst/>
          </a:prstGeom>
        </p:spPr>
        <p:txBody>
          <a:bodyPr vert="horz" wrap="square" lIns="0" tIns="216535" rIns="0" bIns="0" rtlCol="0" anchor="t">
            <a:spAutoFit/>
          </a:bodyPr>
          <a:lstStyle/>
          <a:p>
            <a:pPr marL="457200" indent="-457200">
              <a:buFont typeface="Wingdings,Sans-Serif" panose="05000000000000000000" pitchFamily="2" charset="2"/>
              <a:buChar char="v"/>
              <a:tabLst>
                <a:tab pos="469265" algn="l"/>
                <a:tab pos="470534" algn="l"/>
              </a:tabLst>
            </a:pPr>
            <a:r>
              <a:rPr lang="en-US" sz="2200" b="1" dirty="0">
                <a:latin typeface="Times New Roman"/>
                <a:cs typeface="Times New Roman"/>
              </a:rPr>
              <a:t>Body Temperature: Detects fever or infections that could harm </a:t>
            </a:r>
            <a:r>
              <a:rPr lang="en-US" sz="2200" b="1" dirty="0">
                <a:latin typeface="Times New Roman" panose="02020603050405020304" pitchFamily="18" charset="0"/>
                <a:cs typeface="Times New Roman" panose="02020603050405020304" pitchFamily="18" charset="0"/>
              </a:rPr>
              <a:t>both mother and fetus.</a:t>
            </a:r>
          </a:p>
          <a:p>
            <a:pPr>
              <a:tabLst>
                <a:tab pos="469265" algn="l"/>
                <a:tab pos="470534" algn="l"/>
              </a:tabLst>
            </a:pPr>
            <a:endParaRPr lang="en-US" sz="2200" dirty="0">
              <a:latin typeface="Times New Roman" panose="02020603050405020304" pitchFamily="18" charset="0"/>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Blood Pressure: Monitors for hypertension disorders like preeclampsia to prevent complications.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Oxygen Saturation: Tracks oxygen levels to prevent anemia and maternal respiratory issues.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Heart Rate: Assesses cardiovascular health to ensure the heart is coping with pregnancy demands.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Blood Glucose Level: Identifies gestational diabetes to manage risks for mother and baby.</a:t>
            </a:r>
            <a:endParaRPr lang="en-US" sz="2200" dirty="0">
              <a:latin typeface="Times New Roman" panose="02020603050405020304" pitchFamily="18" charset="0"/>
              <a:cs typeface="Times New Roman" panose="02020603050405020304" pitchFamily="18" charset="0"/>
            </a:endParaRPr>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dirty="0">
              <a:latin typeface="Times New Roman"/>
              <a:ea typeface="Calibri"/>
              <a:cs typeface="Calibri"/>
            </a:endParaRPr>
          </a:p>
          <a:p>
            <a:pPr marL="12700">
              <a:lnSpc>
                <a:spcPct val="150000"/>
              </a:lnSpc>
              <a:spcBef>
                <a:spcPts val="1605"/>
              </a:spcBef>
              <a:tabLst>
                <a:tab pos="469265" algn="l"/>
                <a:tab pos="470534" algn="l"/>
              </a:tabLst>
            </a:pPr>
            <a:endParaRPr lang="en-US" sz="2600" b="1" dirty="0">
              <a:latin typeface="Times New Roman"/>
              <a:cs typeface="Calibri"/>
            </a:endParaRPr>
          </a:p>
        </p:txBody>
      </p:sp>
    </p:spTree>
    <p:extLst>
      <p:ext uri="{BB962C8B-B14F-4D97-AF65-F5344CB8AC3E}">
        <p14:creationId xmlns:p14="http://schemas.microsoft.com/office/powerpoint/2010/main" val="413903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0" y="747391"/>
            <a:ext cx="10350272" cy="936154"/>
          </a:xfrm>
          <a:prstGeom prst="rect">
            <a:avLst/>
          </a:prstGeom>
        </p:spPr>
        <p:txBody>
          <a:bodyPr vert="horz" wrap="square" lIns="0" tIns="12700" rIns="0" bIns="0" rtlCol="0">
            <a:spAutoFit/>
          </a:bodyPr>
          <a:lstStyle/>
          <a:p>
            <a:pPr marL="12700" algn="ctr">
              <a:lnSpc>
                <a:spcPct val="100000"/>
              </a:lnSpc>
              <a:spcBef>
                <a:spcPts val="100"/>
              </a:spcBef>
            </a:pPr>
            <a:r>
              <a:rPr lang="en-GB" sz="6000" spc="-165" dirty="0">
                <a:latin typeface="Times New Roman" panose="02020603050405020304" pitchFamily="18" charset="0"/>
                <a:cs typeface="Times New Roman" panose="02020603050405020304" pitchFamily="18" charset="0"/>
              </a:rPr>
              <a:t>PROJECT BACKGROUND</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Tree>
    <p:extLst>
      <p:ext uri="{BB962C8B-B14F-4D97-AF65-F5344CB8AC3E}">
        <p14:creationId xmlns:p14="http://schemas.microsoft.com/office/powerpoint/2010/main" val="18441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75785-FBF1-182B-9DF6-E77158BC5A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1485E87-9CEE-1928-B28E-1625F78F4387}"/>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53D4EDFF-D0C9-6850-8C31-39CD1B7A00FD}"/>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7666F913-9BE1-3336-15DB-5010C2B82D7A}"/>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293DD8CA-8B78-9C09-151A-7C86649BC8F8}"/>
              </a:ext>
            </a:extLst>
          </p:cNvPr>
          <p:cNvSpPr txBox="1"/>
          <p:nvPr/>
        </p:nvSpPr>
        <p:spPr>
          <a:xfrm>
            <a:off x="470268" y="367361"/>
            <a:ext cx="9880372" cy="5358390"/>
          </a:xfrm>
          <a:prstGeom prst="rect">
            <a:avLst/>
          </a:prstGeom>
        </p:spPr>
        <p:txBody>
          <a:bodyPr vert="horz" wrap="square" lIns="0" tIns="216535" rIns="0" bIns="0" rtlCol="0" anchor="t">
            <a:spAutoFit/>
          </a:bodyPr>
          <a:lstStyle/>
          <a:p>
            <a:pPr marL="12700">
              <a:lnSpc>
                <a:spcPct val="150000"/>
              </a:lnSpc>
              <a:spcBef>
                <a:spcPts val="1605"/>
              </a:spcBef>
              <a:tabLst>
                <a:tab pos="469265" algn="l"/>
                <a:tab pos="470534" algn="l"/>
              </a:tabLst>
            </a:pPr>
            <a:endParaRPr lang="en-US" sz="2600" b="1" dirty="0">
              <a:latin typeface="Times New Roman"/>
              <a:ea typeface="+mn-lt"/>
              <a:cs typeface="+mn-lt"/>
            </a:endParaRPr>
          </a:p>
          <a:p>
            <a:pPr marL="12700">
              <a:lnSpc>
                <a:spcPct val="150000"/>
              </a:lnSpc>
              <a:spcBef>
                <a:spcPts val="1605"/>
              </a:spcBef>
              <a:tabLst>
                <a:tab pos="469265" algn="l"/>
                <a:tab pos="470534" algn="l"/>
              </a:tabLst>
            </a:pPr>
            <a:endParaRPr lang="en-US" sz="2600" b="1" dirty="0">
              <a:latin typeface="Times New Roman"/>
              <a:ea typeface="Calibri"/>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mn-lt"/>
                <a:cs typeface="+mn-lt"/>
              </a:rPr>
              <a:t>Neglecting monitoring can lead to cases such as; preeclampsia, anemia, low birth weight and developmental delays and ultimately  lead to death.</a:t>
            </a:r>
            <a:endParaRPr lang="en-US" sz="2200" b="1" dirty="0">
              <a:latin typeface="Times New Roman"/>
              <a:ea typeface="+mn-lt"/>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mn-lt"/>
                <a:cs typeface="Times New Roman"/>
              </a:rPr>
              <a:t>Traditionally, pregnant women are monitored through regular antenatal visits with modern methods now incorporating remote technologies like wearable devices for convenience and enhanced data accuracy.</a:t>
            </a:r>
            <a:endParaRPr lang="en-US" sz="2200" b="1" dirty="0">
              <a:latin typeface="Times New Roman"/>
              <a:ea typeface="+mn-lt"/>
              <a:cs typeface="+mn-lt"/>
            </a:endParaRPr>
          </a:p>
          <a:p>
            <a:pPr marL="12700">
              <a:lnSpc>
                <a:spcPct val="150000"/>
              </a:lnSpc>
              <a:spcBef>
                <a:spcPts val="1605"/>
              </a:spcBef>
              <a:tabLst>
                <a:tab pos="469265" algn="l"/>
                <a:tab pos="470534" algn="l"/>
              </a:tabLst>
            </a:pPr>
            <a:endParaRPr lang="en-US" sz="2800" dirty="0">
              <a:latin typeface="Calibri"/>
              <a:ea typeface="+mn-lt"/>
              <a:cs typeface="+mn-lt"/>
            </a:endParaRPr>
          </a:p>
        </p:txBody>
      </p:sp>
    </p:spTree>
    <p:extLst>
      <p:ext uri="{BB962C8B-B14F-4D97-AF65-F5344CB8AC3E}">
        <p14:creationId xmlns:p14="http://schemas.microsoft.com/office/powerpoint/2010/main" val="264676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A7143-7743-9D7E-4815-C9738DA17B0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0C5F55-AF3D-6394-7C47-99ECDDD81106}"/>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PROBLEM STATEMENT</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6B7E512C-27E3-DDD0-DDED-2334EB6D1F0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C294AD9-EC4C-77F3-E60A-250E8D71CDB7}"/>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3A57516-0F88-2996-36B4-E544A4876840}"/>
              </a:ext>
            </a:extLst>
          </p:cNvPr>
          <p:cNvSpPr txBox="1"/>
          <p:nvPr/>
        </p:nvSpPr>
        <p:spPr>
          <a:xfrm>
            <a:off x="-2495" y="2101950"/>
            <a:ext cx="10701809" cy="412305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dirty="0">
                <a:latin typeface="Times New Roman"/>
                <a:ea typeface="+mn-lt"/>
                <a:cs typeface="+mn-lt"/>
              </a:rPr>
              <a:t>Reports</a:t>
            </a:r>
            <a:r>
              <a:rPr lang="en-US" sz="2200" b="1" baseline="30000" dirty="0">
                <a:latin typeface="Times New Roman"/>
                <a:ea typeface="+mn-lt"/>
                <a:cs typeface="+mn-lt"/>
              </a:rPr>
              <a:t> [2]</a:t>
            </a:r>
            <a:r>
              <a:rPr lang="en-US" sz="2200" b="1" dirty="0">
                <a:latin typeface="Times New Roman"/>
                <a:ea typeface="+mn-lt"/>
                <a:cs typeface="+mn-lt"/>
              </a:rPr>
              <a:t> reveal that, in Ghana, 12% of female deaths (ages 15-49) in the previous 5 years stem from pregnancy complications, with 62% due to late or poor medical intervention.</a:t>
            </a:r>
            <a:endParaRPr lang="en-US" sz="2200" b="1" dirty="0">
              <a:latin typeface="Times New Roman"/>
              <a:cs typeface="Times New Roman"/>
            </a:endParaRPr>
          </a:p>
          <a:p>
            <a:pPr marL="469265" indent="-457200">
              <a:lnSpc>
                <a:spcPct val="150000"/>
              </a:lnSpc>
              <a:spcBef>
                <a:spcPts val="1605"/>
              </a:spcBef>
              <a:buFont typeface="Wingdings"/>
              <a:buChar char="v"/>
              <a:tabLst>
                <a:tab pos="469265" algn="l"/>
                <a:tab pos="470534" algn="l"/>
              </a:tabLst>
            </a:pPr>
            <a:r>
              <a:rPr lang="en-US" sz="2200" b="1" dirty="0">
                <a:latin typeface="Times New Roman"/>
                <a:ea typeface="Calibri"/>
                <a:cs typeface="Calibri"/>
              </a:rPr>
              <a:t>Barriers of distance, transportation cost and time constraints hinder pregnant women from undergoing regular antenatal care, hence increasing maternal risks.</a:t>
            </a:r>
          </a:p>
          <a:p>
            <a:pPr marL="469265" indent="-457200">
              <a:lnSpc>
                <a:spcPct val="150000"/>
              </a:lnSpc>
              <a:spcBef>
                <a:spcPts val="1605"/>
              </a:spcBef>
              <a:buFont typeface="Wingdings"/>
              <a:buChar char="v"/>
              <a:tabLst>
                <a:tab pos="469265" algn="l"/>
                <a:tab pos="470534" algn="l"/>
              </a:tabLst>
            </a:pPr>
            <a:r>
              <a:rPr lang="en-US" sz="2200" b="1" dirty="0">
                <a:latin typeface="Times New Roman"/>
                <a:ea typeface="Calibri"/>
                <a:cs typeface="Times New Roman"/>
              </a:rPr>
              <a:t>Late detection of pregnancy complications such as preeclampsia and anemia lowers chances of survival of pregnant women.</a:t>
            </a:r>
            <a:endParaRPr lang="en-US" sz="2200" b="1" dirty="0">
              <a:latin typeface="Times New Roman"/>
              <a:ea typeface="Calibri"/>
              <a:cs typeface="Calibri"/>
            </a:endParaRPr>
          </a:p>
        </p:txBody>
      </p:sp>
    </p:spTree>
    <p:extLst>
      <p:ext uri="{BB962C8B-B14F-4D97-AF65-F5344CB8AC3E}">
        <p14:creationId xmlns:p14="http://schemas.microsoft.com/office/powerpoint/2010/main" val="3358278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3740</TotalTime>
  <Words>2811</Words>
  <Application>Microsoft Office PowerPoint</Application>
  <PresentationFormat>Custom</PresentationFormat>
  <Paragraphs>301</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Aptos</vt:lpstr>
      <vt:lpstr>Arial</vt:lpstr>
      <vt:lpstr>Calibri</vt:lpstr>
      <vt:lpstr>Courier New</vt:lpstr>
      <vt:lpstr>Inter</vt:lpstr>
      <vt:lpstr>Times New Roman</vt:lpstr>
      <vt:lpstr>Wingdings</vt:lpstr>
      <vt:lpstr>Wingdings,Sans-Serif</vt:lpstr>
      <vt:lpstr>Office Theme</vt:lpstr>
      <vt:lpstr>DEVELOPMENT OF INTEGRATED WEARABLE DEVICE FOR REMOTE MONITORING OF PREGNANT WOMEN IN GHANA</vt:lpstr>
      <vt:lpstr>COLLABORATORS</vt:lpstr>
      <vt:lpstr>  PRESENTATION   OUTLINE</vt:lpstr>
      <vt:lpstr>PROJECT BACKGROUND</vt:lpstr>
      <vt:lpstr>PROJECT BACKGROUND</vt:lpstr>
      <vt:lpstr>PROJECT BACKGROUND</vt:lpstr>
      <vt:lpstr>PROJECT BACKGROUND</vt:lpstr>
      <vt:lpstr>INTRODUCTION</vt:lpstr>
      <vt:lpstr>PROBLEM STATEMENT</vt:lpstr>
      <vt:lpstr>RELEVANCE OF WORK</vt:lpstr>
      <vt:lpstr>OBJECTIVES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PROPOSED SOLUTION</vt:lpstr>
      <vt:lpstr>PROPOSED SOLUTION</vt:lpstr>
      <vt:lpstr>PROPOSED METHODOLOGY</vt:lpstr>
      <vt:lpstr>PROPOSED SOLUTION</vt:lpstr>
      <vt:lpstr>PROPOSED SOLUTION</vt:lpstr>
      <vt:lpstr>PROPOSED SOLUTION</vt:lpstr>
      <vt:lpstr>FUNCTIONAL REQUIREMENTS</vt:lpstr>
      <vt:lpstr>NON-FUNCTIONAL REQUIREMENTS</vt:lpstr>
      <vt:lpstr>PROJECT TIMELINE</vt:lpstr>
      <vt:lpstr>CONCLUSION</vt:lpstr>
      <vt:lpstr>REFERENCES</vt:lpstr>
      <vt:lpstr>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Powerpoint template</dc:title>
  <dc:creator>Graham</dc:creator>
  <cp:lastModifiedBy>KUAYI RAPHEAL</cp:lastModifiedBy>
  <cp:revision>833</cp:revision>
  <dcterms:created xsi:type="dcterms:W3CDTF">2021-02-07T15:10:33Z</dcterms:created>
  <dcterms:modified xsi:type="dcterms:W3CDTF">2024-12-11T17:41:18Z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2014-10-30T00:00:00Z</vt:filetime>
  </property>
  <property fmtid="{D5CDD505-2E9C-101B-9397-08002B2CF9AE}" pid="3" name="Creator">
    <vt:lpwstr>CorelDRAW</vt:lpwstr>
  </property>
  <property fmtid="{D5CDD505-2E9C-101B-9397-08002B2CF9AE}" pid="4" name="LastSaved">
    <vt:filetime>2021-02-07T00:00:00Z</vt:filetime>
  </property>
</Properties>
</file>