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0" r:id="rId11"/>
    <p:sldId id="266" r:id="rId12"/>
    <p:sldId id="267" r:id="rId13"/>
    <p:sldId id="268" r:id="rId14"/>
    <p:sldId id="269" r:id="rId15"/>
    <p:sldId id="270" r:id="rId16"/>
    <p:sldId id="271" r:id="rId17"/>
    <p:sldId id="28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48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809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571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612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4328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867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537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974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868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4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0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2F45274-681D-6EF4-DFDA-E9BD6A519C8F}"/>
              </a:ext>
            </a:extLst>
          </p:cNvPr>
          <p:cNvSpPr txBox="1">
            <a:spLocks/>
          </p:cNvSpPr>
          <p:nvPr/>
        </p:nvSpPr>
        <p:spPr>
          <a:xfrm>
            <a:off x="1363917" y="182880"/>
            <a:ext cx="8915399" cy="3557016"/>
          </a:xfrm>
          <a:prstGeom prst="rect">
            <a:avLst/>
          </a:prstGeom>
        </p:spPr>
        <p:txBody>
          <a:bodyPr vert="horz" lIns="91440" tIns="27432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H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GHANA</a:t>
            </a:r>
            <a:br>
              <a:rPr lang="en-GH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H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OF BASIC AND APPLIED SCINCES</a:t>
            </a:r>
            <a:br>
              <a:rPr lang="en-GH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H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 SCIENCES</a:t>
            </a:r>
            <a:br>
              <a:rPr lang="en-GH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H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  <a:br>
              <a: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USING LORAWAN</a:t>
            </a:r>
            <a:endParaRPr lang="en-GH" sz="6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2D3B286-F197-18BD-BBC0-A23E0FC273DD}"/>
              </a:ext>
            </a:extLst>
          </p:cNvPr>
          <p:cNvSpPr txBox="1">
            <a:spLocks/>
          </p:cNvSpPr>
          <p:nvPr/>
        </p:nvSpPr>
        <p:spPr>
          <a:xfrm>
            <a:off x="2506917" y="4389121"/>
            <a:ext cx="6061012" cy="2286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BAMIEBO OBED NUMBO (10847868)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ANNAN MOSES (10845700)</a:t>
            </a: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DR. MARGARET RICHARDSON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9</a:t>
            </a:r>
            <a:r>
              <a:rPr lang="en-US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FEBRUARY 2023</a:t>
            </a:r>
            <a:endParaRPr lang="en-GH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20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6F6-1A43-81AB-B77A-FDEFA7FF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H" sz="2800" dirty="0">
              <a:solidFill>
                <a:schemeClr val="tx1"/>
              </a:solidFill>
            </a:endParaRPr>
          </a:p>
          <a:p>
            <a:pPr lvl="1"/>
            <a:r>
              <a:rPr lang="en-GH" sz="2800" dirty="0">
                <a:solidFill>
                  <a:schemeClr val="tx1"/>
                </a:solidFill>
              </a:rPr>
              <a:t>Collect environmental data using sensors.</a:t>
            </a:r>
            <a:endParaRPr lang="en-US" sz="2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H" sz="2800" dirty="0">
              <a:solidFill>
                <a:schemeClr val="tx1"/>
              </a:solidFill>
            </a:endParaRPr>
          </a:p>
          <a:p>
            <a:pPr lvl="1"/>
            <a:r>
              <a:rPr lang="en-GH" sz="2800" dirty="0">
                <a:solidFill>
                  <a:schemeClr val="tx1"/>
                </a:solidFill>
              </a:rPr>
              <a:t>Transmit data to network servers using gateways.</a:t>
            </a:r>
          </a:p>
          <a:p>
            <a:pPr lvl="1"/>
            <a:endParaRPr lang="en-GH" sz="2800" dirty="0">
              <a:solidFill>
                <a:schemeClr val="tx1"/>
              </a:solidFill>
            </a:endParaRPr>
          </a:p>
          <a:p>
            <a:pPr lvl="1"/>
            <a:r>
              <a:rPr lang="en-GH" sz="2800" dirty="0">
                <a:solidFill>
                  <a:schemeClr val="tx1"/>
                </a:solidFill>
              </a:rPr>
              <a:t>Use LoRaWAN to transmit data securely.</a:t>
            </a:r>
          </a:p>
        </p:txBody>
      </p:sp>
    </p:spTree>
    <p:extLst>
      <p:ext uri="{BB962C8B-B14F-4D97-AF65-F5344CB8AC3E}">
        <p14:creationId xmlns:p14="http://schemas.microsoft.com/office/powerpoint/2010/main" val="165620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 Cont’d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6F6-1A43-81AB-B77A-FDEFA7FF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H" sz="3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GH" sz="3200" dirty="0">
              <a:solidFill>
                <a:schemeClr val="tx1"/>
              </a:solidFill>
            </a:endParaRPr>
          </a:p>
          <a:p>
            <a:pPr lvl="1"/>
            <a:r>
              <a:rPr lang="en-GH" sz="3200" dirty="0">
                <a:solidFill>
                  <a:schemeClr val="tx1"/>
                </a:solidFill>
              </a:rPr>
              <a:t>Application server provides functionality to end users.</a:t>
            </a:r>
          </a:p>
        </p:txBody>
      </p:sp>
    </p:spTree>
    <p:extLst>
      <p:ext uri="{BB962C8B-B14F-4D97-AF65-F5344CB8AC3E}">
        <p14:creationId xmlns:p14="http://schemas.microsoft.com/office/powerpoint/2010/main" val="257394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6F6-1A43-81AB-B77A-FDEFA7FF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H" sz="2800" dirty="0">
                <a:solidFill>
                  <a:schemeClr val="tx1"/>
                </a:solidFill>
              </a:rPr>
              <a:t>The system will comprise of four (4) main subsystems.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GH" sz="2800" dirty="0">
                <a:solidFill>
                  <a:schemeClr val="tx1"/>
                </a:solidFill>
              </a:rPr>
              <a:t>The sensor system: </a:t>
            </a:r>
            <a:r>
              <a:rPr lang="en-US" sz="2800" dirty="0">
                <a:solidFill>
                  <a:schemeClr val="tx1"/>
                </a:solidFill>
              </a:rPr>
              <a:t>Multiple Lora sensor devices are programmed and configured and placed at points of interest to p</a:t>
            </a:r>
            <a:r>
              <a:rPr lang="en-GH" sz="2800" dirty="0">
                <a:solidFill>
                  <a:schemeClr val="tx1"/>
                </a:solidFill>
              </a:rPr>
              <a:t>ick and read </a:t>
            </a:r>
            <a:r>
              <a:rPr lang="en-US" sz="2800" dirty="0">
                <a:solidFill>
                  <a:schemeClr val="tx1"/>
                </a:solidFill>
              </a:rPr>
              <a:t>data.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GH" sz="2800" dirty="0">
                <a:solidFill>
                  <a:schemeClr val="tx1"/>
                </a:solidFill>
              </a:rPr>
              <a:t>The packet forwarder system: </a:t>
            </a:r>
            <a:r>
              <a:rPr lang="en-US" sz="2800" dirty="0">
                <a:solidFill>
                  <a:schemeClr val="tx1"/>
                </a:solidFill>
              </a:rPr>
              <a:t>Gateways are configured to forward sensor data to </a:t>
            </a:r>
            <a:r>
              <a:rPr lang="en-GH" sz="2800" dirty="0">
                <a:solidFill>
                  <a:schemeClr val="tx1"/>
                </a:solidFill>
              </a:rPr>
              <a:t>a particular network server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14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(Cont’d)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6F6-1A43-81AB-B77A-FDEFA7FF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The</a:t>
            </a:r>
            <a:r>
              <a:rPr lang="en-GH" sz="2800" dirty="0">
                <a:solidFill>
                  <a:schemeClr val="tx1"/>
                </a:solidFill>
              </a:rPr>
              <a:t> server system: </a:t>
            </a:r>
            <a:r>
              <a:rPr lang="en-GH" sz="2800" dirty="0" err="1">
                <a:solidFill>
                  <a:schemeClr val="tx1"/>
                </a:solidFill>
              </a:rPr>
              <a:t>LoRaWAN</a:t>
            </a:r>
            <a:r>
              <a:rPr lang="en-GH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is used to transmit data</a:t>
            </a:r>
            <a:r>
              <a:rPr lang="en-GH" sz="2800" dirty="0">
                <a:solidFill>
                  <a:schemeClr val="tx1"/>
                </a:solidFill>
              </a:rPr>
              <a:t> securely to network server and application server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GH" sz="2800" dirty="0">
                <a:solidFill>
                  <a:schemeClr val="tx1"/>
                </a:solidFill>
              </a:rPr>
              <a:t>The application system: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GH" sz="2800" dirty="0">
                <a:solidFill>
                  <a:schemeClr val="tx1"/>
                </a:solidFill>
              </a:rPr>
              <a:t>Provide </a:t>
            </a:r>
            <a:r>
              <a:rPr lang="en-US" sz="2800" dirty="0">
                <a:solidFill>
                  <a:schemeClr val="tx1"/>
                </a:solidFill>
              </a:rPr>
              <a:t>dashboard and functionalities</a:t>
            </a:r>
            <a:r>
              <a:rPr lang="en-GH" sz="2800" dirty="0">
                <a:solidFill>
                  <a:schemeClr val="tx1"/>
                </a:solidFill>
              </a:rPr>
              <a:t> to end</a:t>
            </a:r>
            <a:r>
              <a:rPr lang="en-US" sz="2800" dirty="0">
                <a:solidFill>
                  <a:schemeClr val="tx1"/>
                </a:solidFill>
              </a:rPr>
              <a:t> users.</a:t>
            </a:r>
            <a:endParaRPr lang="en-GH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76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Diagram</a:t>
            </a:r>
            <a:endParaRPr lang="en-GH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3191E97C-B0E3-4721-C4A7-68EF6CAC8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044" y="1947672"/>
            <a:ext cx="9672162" cy="471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95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Diagram (Cont’d)</a:t>
            </a:r>
            <a:endParaRPr lang="en-GH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09D23708-8D93-2ACB-31B3-C9DB4DEF1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1645920"/>
            <a:ext cx="10049256" cy="49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7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G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4823C9-FF1C-785C-50A1-AFC26A28C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9679" y="1064302"/>
            <a:ext cx="9798071" cy="5527316"/>
          </a:xfrm>
        </p:spPr>
      </p:pic>
    </p:spTree>
    <p:extLst>
      <p:ext uri="{BB962C8B-B14F-4D97-AF65-F5344CB8AC3E}">
        <p14:creationId xmlns:p14="http://schemas.microsoft.com/office/powerpoint/2010/main" val="2931992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3A3E-9691-1065-0875-53113CB9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871411"/>
          </a:xfrm>
        </p:spPr>
        <p:txBody>
          <a:bodyPr/>
          <a:lstStyle/>
          <a:p>
            <a:r>
              <a:rPr lang="en-GH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FF89-E6FA-AFE1-4849-B2FC894B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406769"/>
            <a:ext cx="8595360" cy="5024175"/>
          </a:xfrm>
        </p:spPr>
        <p:txBody>
          <a:bodyPr>
            <a:noAutofit/>
          </a:bodyPr>
          <a:lstStyle/>
          <a:p>
            <a:r>
              <a:rPr lang="en-GH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LoRa LF band sensor and gateway</a:t>
            </a:r>
          </a:p>
          <a:p>
            <a:r>
              <a:rPr lang="en-GH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</a:p>
          <a:p>
            <a:r>
              <a:rPr lang="en-GH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Antennas</a:t>
            </a:r>
          </a:p>
          <a:p>
            <a:r>
              <a:rPr lang="en-GH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Ethernet with internet access</a:t>
            </a:r>
          </a:p>
          <a:p>
            <a:r>
              <a:rPr lang="en-GH" dirty="0">
                <a:latin typeface="Times New Roman" panose="02020603050405020304" pitchFamily="18" charset="0"/>
                <a:cs typeface="Times New Roman" panose="02020603050405020304" pitchFamily="18" charset="0"/>
              </a:rPr>
              <a:t>5V battery</a:t>
            </a:r>
          </a:p>
          <a:p>
            <a:r>
              <a:rPr lang="en-GH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Type-A and Micro-B cables</a:t>
            </a:r>
          </a:p>
          <a:p>
            <a:r>
              <a:rPr lang="en-GH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STM32CubeIDE</a:t>
            </a:r>
          </a:p>
          <a:p>
            <a:r>
              <a:rPr lang="en-GH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STM32CubeProgrammer</a:t>
            </a:r>
          </a:p>
          <a:p>
            <a:r>
              <a:rPr lang="en-GH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TeraTerm</a:t>
            </a:r>
            <a:endParaRPr lang="en-G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H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ST-LINK utility</a:t>
            </a:r>
          </a:p>
        </p:txBody>
      </p:sp>
    </p:spTree>
    <p:extLst>
      <p:ext uri="{BB962C8B-B14F-4D97-AF65-F5344CB8AC3E}">
        <p14:creationId xmlns:p14="http://schemas.microsoft.com/office/powerpoint/2010/main" val="2812137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Budget Cost</a:t>
            </a:r>
            <a:endParaRPr lang="en-G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3B6372-7AB6-F67C-065F-7F9820E8F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169" y="2212848"/>
            <a:ext cx="10160187" cy="3803904"/>
          </a:xfrm>
        </p:spPr>
      </p:pic>
    </p:spTree>
    <p:extLst>
      <p:ext uri="{BB962C8B-B14F-4D97-AF65-F5344CB8AC3E}">
        <p14:creationId xmlns:p14="http://schemas.microsoft.com/office/powerpoint/2010/main" val="401929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  <a:endParaRPr lang="en-G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0B1B30-C45C-DA71-7920-760477CC8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424" y="1554199"/>
            <a:ext cx="9473184" cy="5212632"/>
          </a:xfrm>
        </p:spPr>
      </p:pic>
    </p:spTree>
    <p:extLst>
      <p:ext uri="{BB962C8B-B14F-4D97-AF65-F5344CB8AC3E}">
        <p14:creationId xmlns:p14="http://schemas.microsoft.com/office/powerpoint/2010/main" val="411011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6927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6F6-1A43-81AB-B77A-FDEFA7FF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271016"/>
            <a:ext cx="8595360" cy="490912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Relevance Of Work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GH" dirty="0">
              <a:solidFill>
                <a:schemeClr val="tx1"/>
              </a:solidFill>
            </a:endParaRPr>
          </a:p>
          <a:p>
            <a:endParaRPr lang="en-G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749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  <a:endParaRPr lang="en-G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BCB76F-319C-E85A-475F-42F1CDB71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833" y="1875660"/>
            <a:ext cx="9835302" cy="4534284"/>
          </a:xfrm>
        </p:spPr>
      </p:pic>
    </p:spTree>
    <p:extLst>
      <p:ext uri="{BB962C8B-B14F-4D97-AF65-F5344CB8AC3E}">
        <p14:creationId xmlns:p14="http://schemas.microsoft.com/office/powerpoint/2010/main" val="4048987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6F6-1A43-81AB-B77A-FDEFA7FF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expected to help address the following challenges faced by cities today: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air quality in real-time to protect public health.</a:t>
            </a: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and control traffic flow in real-time to reduce congestion.</a:t>
            </a:r>
            <a:endParaRPr lang="en-GH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142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 (Cont’d)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6F6-1A43-81AB-B77A-FDEFA7FF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 and control energy consumption in cities to improve efficiency.</a:t>
            </a:r>
          </a:p>
          <a:p>
            <a:pPr lvl="1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information to citizens to improve their quality of life.</a:t>
            </a:r>
          </a:p>
          <a:p>
            <a:pPr lvl="1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GH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973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6F6-1A43-81AB-B77A-FDEFA7FF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Ashish, J.,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Menuka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M.,(2022, February). Smart Lighting System Using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Technology. Department of Computer Science and Engineering Nepal Engineering College, Changunarayan, Bhaktapur.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P. Chaudhari, A. K. Tiwari, S.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Pattewar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and S. N.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Shelke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"Smart Infrastructure Monitoring using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Technology," 2021 International Conference on System, Computation, Automation and Networking (ICSCAN), Puducherry, India, 2021, pp. 1-6, </a:t>
            </a:r>
          </a:p>
        </p:txBody>
      </p:sp>
    </p:spTree>
    <p:extLst>
      <p:ext uri="{BB962C8B-B14F-4D97-AF65-F5344CB8AC3E}">
        <p14:creationId xmlns:p14="http://schemas.microsoft.com/office/powerpoint/2010/main" val="3304731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(Cont’d)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6F6-1A43-81AB-B77A-FDEFA7FF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J. Jaime, I. Sousa, M. P. Queluz and A. Rodrigues, "Planning a Smart City Sensor Network Based on </a:t>
            </a:r>
            <a:r>
              <a:rPr lang="en-GB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Technology," </a:t>
            </a:r>
            <a:r>
              <a:rPr lang="en-GB" sz="24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2018 21st International Symposium on Wireless Personal Multimedia Communications (WPMC)</a:t>
            </a:r>
            <a:r>
              <a:rPr lang="en-GB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Chiang Rai, Thailand, 2018, pp. 35-40.</a:t>
            </a:r>
          </a:p>
          <a:p>
            <a:pPr marL="0" indent="0">
              <a:buNone/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H" sz="2400" dirty="0">
                <a:solidFill>
                  <a:schemeClr val="tx1"/>
                </a:solidFill>
              </a:rPr>
              <a:t>[4] </a:t>
            </a:r>
            <a:r>
              <a:rPr lang="en-US" sz="2400" dirty="0">
                <a:solidFill>
                  <a:schemeClr val="tx1"/>
                </a:solidFill>
              </a:rPr>
              <a:t>Ramesh, </a:t>
            </a:r>
            <a:r>
              <a:rPr lang="en-US" sz="2400" dirty="0" err="1">
                <a:solidFill>
                  <a:schemeClr val="tx1"/>
                </a:solidFill>
              </a:rPr>
              <a:t>R.,Arunachalam</a:t>
            </a:r>
            <a:r>
              <a:rPr lang="en-US" sz="2400" dirty="0">
                <a:solidFill>
                  <a:schemeClr val="tx1"/>
                </a:solidFill>
              </a:rPr>
              <a:t>, M.,</a:t>
            </a:r>
            <a:r>
              <a:rPr lang="en-US" sz="2400" dirty="0" err="1">
                <a:solidFill>
                  <a:schemeClr val="tx1"/>
                </a:solidFill>
              </a:rPr>
              <a:t>Atluri</a:t>
            </a:r>
            <a:r>
              <a:rPr lang="en-US" sz="2400" dirty="0">
                <a:solidFill>
                  <a:schemeClr val="tx1"/>
                </a:solidFill>
              </a:rPr>
              <a:t>, K. H., Kumar, C., Anand S.V.R., Arumugam, P., </a:t>
            </a:r>
            <a:r>
              <a:rPr lang="en-US" sz="2400" dirty="0" err="1">
                <a:solidFill>
                  <a:schemeClr val="tx1"/>
                </a:solidFill>
              </a:rPr>
              <a:t>Amrutur</a:t>
            </a:r>
            <a:r>
              <a:rPr lang="en-US" sz="2400" dirty="0">
                <a:solidFill>
                  <a:schemeClr val="tx1"/>
                </a:solidFill>
              </a:rPr>
              <a:t>, B., (2020, March). </a:t>
            </a:r>
            <a:r>
              <a:rPr lang="en-US" sz="2400" dirty="0" err="1">
                <a:solidFill>
                  <a:schemeClr val="tx1"/>
                </a:solidFill>
              </a:rPr>
              <a:t>LoRaWAN</a:t>
            </a:r>
            <a:r>
              <a:rPr lang="en-US" sz="2400" dirty="0">
                <a:solidFill>
                  <a:schemeClr val="tx1"/>
                </a:solidFill>
              </a:rPr>
              <a:t> for smart cities: experimental study in a campus deployment. </a:t>
            </a:r>
            <a:r>
              <a:rPr lang="en-US" sz="2400" i="1" dirty="0">
                <a:solidFill>
                  <a:schemeClr val="tx1"/>
                </a:solidFill>
              </a:rPr>
              <a:t>LPWAN Technologies for IoT and M2M Applications, Academic Press (pp. 327-345).</a:t>
            </a:r>
          </a:p>
          <a:p>
            <a:pPr marL="0" indent="0">
              <a:buNone/>
            </a:pPr>
            <a:endParaRPr lang="en-GH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20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(Cont’d)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6F6-1A43-81AB-B77A-FDEFA7FF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GH" sz="2400" dirty="0"/>
              <a:t>[5] </a:t>
            </a:r>
            <a:r>
              <a:rPr lang="en-US" sz="2400" dirty="0" err="1"/>
              <a:t>Anzum</a:t>
            </a:r>
            <a:r>
              <a:rPr lang="en-US" sz="2400" dirty="0"/>
              <a:t>, R., (2020, January). </a:t>
            </a:r>
            <a:r>
              <a:rPr lang="en-US" sz="2400" dirty="0" err="1"/>
              <a:t>LoRaWAN</a:t>
            </a:r>
            <a:r>
              <a:rPr lang="en-US" sz="2400" dirty="0"/>
              <a:t> Technology on Air Quality Monitoring for Public Health Protection. </a:t>
            </a:r>
            <a:r>
              <a:rPr lang="en-US" sz="2400" i="1" dirty="0"/>
              <a:t>World Journal of Environmental Biosciences.</a:t>
            </a:r>
            <a:endParaRPr lang="en-GH" sz="2400" dirty="0"/>
          </a:p>
        </p:txBody>
      </p:sp>
    </p:spTree>
    <p:extLst>
      <p:ext uri="{BB962C8B-B14F-4D97-AF65-F5344CB8AC3E}">
        <p14:creationId xmlns:p14="http://schemas.microsoft.com/office/powerpoint/2010/main" val="582232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DFD2-1008-181E-7E36-18DF1D07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3916062"/>
          </a:xfrm>
        </p:spPr>
        <p:txBody>
          <a:bodyPr>
            <a:normAutofit/>
          </a:bodyPr>
          <a:lstStyle/>
          <a:p>
            <a:pPr algn="ctr"/>
            <a:r>
              <a:rPr lang="en-GH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082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6F6-1A43-81AB-B77A-FDEFA7FF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H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 city leverages on connected technological devices to optimize city functions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H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H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city works alongside internet of things (IoT).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H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H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LoRaWAN</a:t>
            </a:r>
            <a:r>
              <a:rPr lang="en-GH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smart choice network for IoT devices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57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6F6-1A43-81AB-B77A-FDEFA7FF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H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Nine out of ten people from cities around the world breathe unclean air, which result in respiratory diseases, causing premature deaths.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GH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H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Cities face challenges with transportation system, including heavy traffic congestion and long commute times.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GH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1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(Cont’d)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6F6-1A43-81AB-B77A-FDEFA7FF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08704"/>
            <a:ext cx="8595360" cy="435133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H" sz="2800" dirty="0">
                <a:solidFill>
                  <a:schemeClr val="tx1"/>
                </a:solidFill>
              </a:rPr>
              <a:t>Streetlighting cost 15 – 40% of the overall energy consumed in standard cities worldwide.</a:t>
            </a:r>
          </a:p>
          <a:p>
            <a:endParaRPr lang="en-GH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H" sz="2800" dirty="0">
                <a:solidFill>
                  <a:schemeClr val="tx1"/>
                </a:solidFill>
              </a:rPr>
              <a:t>Water leakages lead to water contamination and wastage.</a:t>
            </a:r>
          </a:p>
        </p:txBody>
      </p:sp>
    </p:spTree>
    <p:extLst>
      <p:ext uri="{BB962C8B-B14F-4D97-AF65-F5344CB8AC3E}">
        <p14:creationId xmlns:p14="http://schemas.microsoft.com/office/powerpoint/2010/main" val="414981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6F6-1A43-81AB-B77A-FDEFA7FF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Collect</a:t>
            </a:r>
            <a:r>
              <a:rPr lang="en-GH" sz="2800" dirty="0">
                <a:solidFill>
                  <a:schemeClr val="tx1"/>
                </a:solidFill>
              </a:rPr>
              <a:t> different environmental data.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H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H" sz="2800" dirty="0">
                <a:solidFill>
                  <a:schemeClr val="tx1"/>
                </a:solidFill>
              </a:rPr>
              <a:t>Transmit collected data to network server.</a:t>
            </a:r>
          </a:p>
          <a:p>
            <a:pPr>
              <a:lnSpc>
                <a:spcPct val="100000"/>
              </a:lnSpc>
            </a:pPr>
            <a:endParaRPr lang="en-GH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H" sz="2800" dirty="0">
                <a:solidFill>
                  <a:schemeClr val="tx1"/>
                </a:solidFill>
              </a:rPr>
              <a:t>Analyse the collected data.</a:t>
            </a:r>
          </a:p>
          <a:p>
            <a:pPr>
              <a:lnSpc>
                <a:spcPct val="100000"/>
              </a:lnSpc>
            </a:pPr>
            <a:endParaRPr lang="en-GH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H" sz="2800" dirty="0">
                <a:solidFill>
                  <a:schemeClr val="tx1"/>
                </a:solidFill>
              </a:rPr>
              <a:t>Make collected data accessible to</a:t>
            </a:r>
            <a:r>
              <a:rPr lang="en-US" sz="2800" dirty="0">
                <a:solidFill>
                  <a:schemeClr val="tx1"/>
                </a:solidFill>
              </a:rPr>
              <a:t> clients.</a:t>
            </a:r>
            <a:endParaRPr lang="en-GH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32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Relevance Of Work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6F6-1A43-81AB-B77A-FDEFA7FF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Improve public health</a:t>
            </a:r>
            <a:r>
              <a:rPr lang="en-GH" sz="2800" dirty="0">
                <a:solidFill>
                  <a:schemeClr val="tx1"/>
                </a:solidFill>
              </a:rPr>
              <a:t>.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H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H" sz="2800" dirty="0">
                <a:solidFill>
                  <a:schemeClr val="tx1"/>
                </a:solidFill>
              </a:rPr>
              <a:t>Reduce traffic congestion and long commute times in cities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GH" sz="2800" dirty="0">
                <a:solidFill>
                  <a:schemeClr val="tx1"/>
                </a:solidFill>
              </a:rPr>
              <a:t>to increase productivity.</a:t>
            </a:r>
          </a:p>
          <a:p>
            <a:pPr>
              <a:lnSpc>
                <a:spcPct val="100000"/>
              </a:lnSpc>
            </a:pPr>
            <a:endParaRPr lang="en-GH" sz="28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Control</a:t>
            </a:r>
            <a:r>
              <a:rPr lang="en-GH" sz="2800" dirty="0">
                <a:solidFill>
                  <a:schemeClr val="tx1"/>
                </a:solidFill>
              </a:rPr>
              <a:t> street lighting to cut down energy usage and cost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GH" sz="2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H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76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Relevance Of Work (Cont’d)</a:t>
            </a:r>
            <a:endParaRPr lang="en-G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16F6-1A43-81AB-B77A-FDEFA7FF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Monitor water wastage.</a:t>
            </a:r>
            <a:endParaRPr lang="en-GH" sz="32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Assist individuals make Smarter Decisions.</a:t>
            </a:r>
          </a:p>
          <a:p>
            <a:pPr>
              <a:lnSpc>
                <a:spcPct val="100000"/>
              </a:lnSpc>
            </a:pPr>
            <a:endParaRPr lang="en-GH" sz="3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GH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758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F39E-BE9A-4ECB-4966-5CAEC30D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266382"/>
            <a:ext cx="9692640" cy="101345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GH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D5D16FE-3BC2-BB33-F248-151511D5E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994452"/>
              </p:ext>
            </p:extLst>
          </p:nvPr>
        </p:nvGraphicFramePr>
        <p:xfrm>
          <a:off x="1249680" y="1609344"/>
          <a:ext cx="9692640" cy="5559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160">
                  <a:extLst>
                    <a:ext uri="{9D8B030D-6E8A-4147-A177-3AD203B41FA5}">
                      <a16:colId xmlns:a16="http://schemas.microsoft.com/office/drawing/2014/main" val="2394354323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331428098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1185781688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615675945"/>
                    </a:ext>
                  </a:extLst>
                </a:gridCol>
              </a:tblGrid>
              <a:tr h="11704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LIMITATIONS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918910"/>
                  </a:ext>
                </a:extLst>
              </a:tr>
              <a:tr h="1170432"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Ashish Jha, </a:t>
                      </a: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Menuka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Maharjan</a:t>
                      </a:r>
                      <a:endParaRPr lang="en-G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Smart Lighting System Using The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Lorawan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Technology </a:t>
                      </a:r>
                      <a:endParaRPr lang="en-G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proposed a system that provides conservation of energy and with efficient monitoring of light.</a:t>
                      </a:r>
                      <a:endParaRPr lang="en-G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technology is only compatible with streetlights.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37993"/>
                  </a:ext>
                </a:extLst>
              </a:tr>
              <a:tr h="1170432"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Priyanka Chaudhari, Aman Kumar Tiwari, Shardul Pattewar, S. N. Shelke.</a:t>
                      </a:r>
                      <a:endParaRPr lang="en-GH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Smart Infrastructure Monitoring Using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Lorawan</a:t>
                      </a:r>
                      <a:endParaRPr lang="en-G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is an online monitoring system for manhole covers in smart city environment.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system is only limited to sewage or waste management infrastructure.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253330"/>
                  </a:ext>
                </a:extLst>
              </a:tr>
              <a:tr h="1170432"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João Jaime, Ivo Sousa, Maria Paula Queluz, António Rodrigues.</a:t>
                      </a:r>
                      <a:endParaRPr lang="en-G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Planning A Smart City Sensor Network Based On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Lorawan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Technology </a:t>
                      </a:r>
                      <a:endParaRPr lang="en-GH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 proposed system collects data in order to manage </a:t>
                      </a:r>
                      <a:r>
                        <a:rPr lang="en-US" dirty="0" err="1"/>
                        <a:t>assests</a:t>
                      </a:r>
                      <a:r>
                        <a:rPr lang="en-US" dirty="0"/>
                        <a:t> and resources effectively.</a:t>
                      </a:r>
                      <a:endParaRPr lang="en-G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 of an application server to make collected data or resources available to clients.</a:t>
                      </a:r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93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67432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536</TotalTime>
  <Words>874</Words>
  <Application>Microsoft Office PowerPoint</Application>
  <PresentationFormat>Widescreen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Century Schoolbook</vt:lpstr>
      <vt:lpstr>Times New Roman</vt:lpstr>
      <vt:lpstr>Wingdings 2</vt:lpstr>
      <vt:lpstr>View</vt:lpstr>
      <vt:lpstr>PowerPoint Presentation</vt:lpstr>
      <vt:lpstr>Outline</vt:lpstr>
      <vt:lpstr>Introduction</vt:lpstr>
      <vt:lpstr>Problem Statement</vt:lpstr>
      <vt:lpstr>Problem Statement (Cont’d)</vt:lpstr>
      <vt:lpstr>Objectives</vt:lpstr>
      <vt:lpstr>Relevance Of Work</vt:lpstr>
      <vt:lpstr>Relevance Of Work (Cont’d)</vt:lpstr>
      <vt:lpstr>Literature Review</vt:lpstr>
      <vt:lpstr>Proposed Solution</vt:lpstr>
      <vt:lpstr>Proposed Solution Cont’d</vt:lpstr>
      <vt:lpstr>Methodology</vt:lpstr>
      <vt:lpstr>Methodology (Cont’d)</vt:lpstr>
      <vt:lpstr>Architectural Diagram</vt:lpstr>
      <vt:lpstr>Architectural Diagram (Cont’d)</vt:lpstr>
      <vt:lpstr>Flow Chart</vt:lpstr>
      <vt:lpstr>Resource requirement</vt:lpstr>
      <vt:lpstr>Estimated Budget Cost</vt:lpstr>
      <vt:lpstr>Project Timeline</vt:lpstr>
      <vt:lpstr>Roles and Responsibilities</vt:lpstr>
      <vt:lpstr>Expected Outcome</vt:lpstr>
      <vt:lpstr>Expected Outcome (Cont’d)</vt:lpstr>
      <vt:lpstr>References</vt:lpstr>
      <vt:lpstr>References (Cont’d)</vt:lpstr>
      <vt:lpstr>References (Cont’d)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Obed Bamiebo</dc:creator>
  <cp:lastModifiedBy>Moses</cp:lastModifiedBy>
  <cp:revision>8</cp:revision>
  <dcterms:created xsi:type="dcterms:W3CDTF">2023-02-09T13:19:09Z</dcterms:created>
  <dcterms:modified xsi:type="dcterms:W3CDTF">2023-02-17T08:47:48Z</dcterms:modified>
</cp:coreProperties>
</file>