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6" r:id="rId7"/>
    <p:sldId id="270" r:id="rId8"/>
    <p:sldId id="267" r:id="rId9"/>
    <p:sldId id="274" r:id="rId10"/>
    <p:sldId id="278" r:id="rId11"/>
    <p:sldId id="263" r:id="rId12"/>
    <p:sldId id="271" r:id="rId13"/>
    <p:sldId id="279" r:id="rId14"/>
    <p:sldId id="282" r:id="rId15"/>
    <p:sldId id="272" r:id="rId16"/>
    <p:sldId id="264" r:id="rId17"/>
    <p:sldId id="280" r:id="rId18"/>
    <p:sldId id="262" r:id="rId19"/>
    <p:sldId id="281" r:id="rId20"/>
    <p:sldId id="261" r:id="rId21"/>
    <p:sldId id="273" r:id="rId22"/>
    <p:sldId id="265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A5155-14C8-4ED1-93A1-6AF12D0B1EA8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H"/>
        </a:p>
      </dgm:t>
    </dgm:pt>
    <dgm:pt modelId="{381DCC4F-35EC-4E42-A903-56AF3999A1E9}" type="pres">
      <dgm:prSet presAssocID="{16DA5155-14C8-4ED1-93A1-6AF12D0B1EA8}" presName="diagram" presStyleCnt="0">
        <dgm:presLayoutVars>
          <dgm:dir/>
          <dgm:resizeHandles val="exact"/>
        </dgm:presLayoutVars>
      </dgm:prSet>
      <dgm:spPr/>
    </dgm:pt>
  </dgm:ptLst>
  <dgm:cxnLst>
    <dgm:cxn modelId="{E3466961-1E5B-4448-B667-E17666080896}" type="presOf" srcId="{16DA5155-14C8-4ED1-93A1-6AF12D0B1EA8}" destId="{381DCC4F-35EC-4E42-A903-56AF3999A1E9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4C1D-9ABB-66A9-F5C2-633C4AA10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612950"/>
            <a:ext cx="8574622" cy="3034602"/>
          </a:xfrm>
        </p:spPr>
        <p:txBody>
          <a:bodyPr>
            <a:normAutofit fontScale="90000"/>
          </a:bodyPr>
          <a:lstStyle/>
          <a:p>
            <a:r>
              <a:rPr lang="en-G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GHANA</a:t>
            </a:r>
            <a:br>
              <a:rPr lang="en-G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BASIC AND APPLIED SCINCES</a:t>
            </a:r>
            <a:br>
              <a:rPr lang="en-G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 SCIENCES</a:t>
            </a:r>
            <a:br>
              <a:rPr lang="en-G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COMPUTER ENGINEERING</a:t>
            </a:r>
            <a:br>
              <a:rPr lang="en-GH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H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USING LORAWAN</a:t>
            </a:r>
            <a:endParaRPr lang="en-GH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22CAB-A4D1-A7D4-1964-C13267EC9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5717" y="3923881"/>
            <a:ext cx="6987645" cy="232116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BAMIEBO OBED NUMBO (10847868)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ANNAN MOSES (10845700)</a:t>
            </a:r>
            <a:endParaRPr lang="en-GH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MARGARET A. RICHARDSON</a:t>
            </a:r>
          </a:p>
          <a:p>
            <a:endParaRPr lang="en-GH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H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17, 2023</a:t>
            </a:r>
          </a:p>
        </p:txBody>
      </p:sp>
      <p:pic>
        <p:nvPicPr>
          <p:cNvPr id="4" name="Picture Placeholder 6" descr="A picture containing light, night, fountain, city&#10;&#10;Description automatically generated">
            <a:extLst>
              <a:ext uri="{FF2B5EF4-FFF2-40B4-BE49-F238E27FC236}">
                <a16:creationId xmlns:a16="http://schemas.microsoft.com/office/drawing/2014/main" id="{EDD3BCB0-8E09-9143-106E-237DCA59D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5" r="10405"/>
          <a:stretch>
            <a:fillRect/>
          </a:stretch>
        </p:blipFill>
        <p:spPr>
          <a:xfrm flipH="1">
            <a:off x="-38100" y="-19457"/>
            <a:ext cx="458571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rgbClr val="424242"/>
          </a:solidFill>
        </p:spPr>
      </p:pic>
    </p:spTree>
    <p:extLst>
      <p:ext uri="{BB962C8B-B14F-4D97-AF65-F5344CB8AC3E}">
        <p14:creationId xmlns:p14="http://schemas.microsoft.com/office/powerpoint/2010/main" val="420088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A523-C3A0-9FCB-741B-C3C04555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333919"/>
          </a:xfrm>
        </p:spPr>
        <p:txBody>
          <a:bodyPr>
            <a:normAutofit fontScale="90000"/>
          </a:bodyPr>
          <a:lstStyle/>
          <a:p>
            <a:br>
              <a:rPr lang="en-GH" dirty="0"/>
            </a:br>
            <a:br>
              <a:rPr lang="en-GH" dirty="0"/>
            </a:br>
            <a:r>
              <a:rPr lang="en-GH" sz="5300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EC75-5F42-4969-5EC4-08E462916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705518"/>
            <a:ext cx="10018713" cy="3991499"/>
          </a:xfrm>
        </p:spPr>
        <p:txBody>
          <a:bodyPr>
            <a:normAutofit/>
          </a:bodyPr>
          <a:lstStyle/>
          <a:p>
            <a:r>
              <a:rPr lang="en-GH" dirty="0"/>
              <a:t>Implement a smart city system to address traffic management, air quality, water leakage and energy usage challenges in cities. The system will include the following components:</a:t>
            </a:r>
          </a:p>
          <a:p>
            <a:endParaRPr lang="en-GH" dirty="0"/>
          </a:p>
          <a:p>
            <a:pPr lvl="1"/>
            <a:r>
              <a:rPr lang="en-GH" sz="2400" dirty="0"/>
              <a:t>Multiple sensors to collect data.</a:t>
            </a:r>
          </a:p>
          <a:p>
            <a:pPr lvl="1"/>
            <a:r>
              <a:rPr lang="en-GH" sz="2400" dirty="0"/>
              <a:t>Gateways to forward data to network severs.</a:t>
            </a:r>
          </a:p>
          <a:p>
            <a:pPr lvl="1"/>
            <a:r>
              <a:rPr lang="en-GH" sz="2400" dirty="0"/>
              <a:t>LoRaWAN network to transmit data securely.</a:t>
            </a:r>
          </a:p>
          <a:p>
            <a:pPr lvl="1"/>
            <a:r>
              <a:rPr lang="en-GH" sz="2400" dirty="0"/>
              <a:t>Application server to provide functionality to end users.</a:t>
            </a:r>
          </a:p>
          <a:p>
            <a:pPr lvl="1"/>
            <a:endParaRPr lang="en-GH" dirty="0"/>
          </a:p>
        </p:txBody>
      </p:sp>
      <p:pic>
        <p:nvPicPr>
          <p:cNvPr id="4" name="Picture Placeholder 8" descr="A picture containing light, night, fountain, city">
            <a:extLst>
              <a:ext uri="{FF2B5EF4-FFF2-40B4-BE49-F238E27FC236}">
                <a16:creationId xmlns:a16="http://schemas.microsoft.com/office/drawing/2014/main" id="{2D7C915C-8DEF-8604-7B1D-BA680AA2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85" b="35585"/>
          <a:stretch>
            <a:fillRect/>
          </a:stretch>
        </p:blipFill>
        <p:spPr>
          <a:xfrm>
            <a:off x="0" y="-14287"/>
            <a:ext cx="12192000" cy="13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5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6FD2-2DAC-04F2-0F81-DE380652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01840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BBC8-A240-F412-027C-C854E5430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88" y="1895788"/>
            <a:ext cx="10018713" cy="3733801"/>
          </a:xfrm>
        </p:spPr>
        <p:txBody>
          <a:bodyPr>
            <a:normAutofit/>
          </a:bodyPr>
          <a:lstStyle/>
          <a:p>
            <a:r>
              <a:rPr lang="en-GH" dirty="0"/>
              <a:t>The system will comprise of four (4) main subsystems.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GH" dirty="0"/>
              <a:t>The sensor system: </a:t>
            </a:r>
            <a:r>
              <a:rPr lang="en-US" dirty="0"/>
              <a:t>Multiple Lora sensor devices are programmed and configured and placed at points of interest to p</a:t>
            </a:r>
            <a:r>
              <a:rPr lang="en-GH" dirty="0"/>
              <a:t>ick and read </a:t>
            </a:r>
            <a:r>
              <a:rPr lang="en-US" dirty="0"/>
              <a:t>data.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GH" dirty="0"/>
              <a:t>The packet forwarder system: </a:t>
            </a:r>
            <a:r>
              <a:rPr lang="en-US" dirty="0"/>
              <a:t>Gateways are configured to forward sensor data to </a:t>
            </a:r>
            <a:r>
              <a:rPr lang="en-GH" dirty="0"/>
              <a:t>a particular network server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244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7B4D-CA71-66B7-4512-F26FEDFB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373"/>
            <a:ext cx="10018713" cy="1212717"/>
          </a:xfrm>
        </p:spPr>
        <p:txBody>
          <a:bodyPr>
            <a:normAutofit/>
          </a:bodyPr>
          <a:lstStyle/>
          <a:p>
            <a:r>
              <a:rPr lang="en-US" sz="4400" dirty="0"/>
              <a:t>Methodology </a:t>
            </a:r>
            <a:r>
              <a:rPr lang="en-GH" sz="4400" dirty="0"/>
              <a:t>(</a:t>
            </a:r>
            <a:r>
              <a:rPr lang="en-US" sz="4400" dirty="0"/>
              <a:t>Cont’d</a:t>
            </a:r>
            <a:r>
              <a:rPr lang="en-GH" sz="44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2D03-0171-A1BB-9FB2-47B622F2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324" y="2056549"/>
            <a:ext cx="10018713" cy="2744901"/>
          </a:xfrm>
        </p:spPr>
        <p:txBody>
          <a:bodyPr>
            <a:normAutofit/>
          </a:bodyPr>
          <a:lstStyle/>
          <a:p>
            <a:pPr lvl="1"/>
            <a:r>
              <a:rPr lang="en-GH" sz="2400" dirty="0"/>
              <a:t>The network and application server system: LoRaWAN </a:t>
            </a:r>
            <a:r>
              <a:rPr lang="en-US" sz="2400" dirty="0"/>
              <a:t>is used to transmit data</a:t>
            </a:r>
            <a:r>
              <a:rPr lang="en-GH" sz="2400" dirty="0"/>
              <a:t> securely to network server and application server</a:t>
            </a:r>
            <a:r>
              <a:rPr lang="en-US" sz="2400" dirty="0"/>
              <a:t>.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GH" sz="2400" dirty="0"/>
              <a:t>The application system:</a:t>
            </a:r>
            <a:r>
              <a:rPr lang="en-US" sz="2400" dirty="0"/>
              <a:t> </a:t>
            </a:r>
            <a:r>
              <a:rPr lang="en-GH" sz="2400" dirty="0"/>
              <a:t>Provide </a:t>
            </a:r>
            <a:r>
              <a:rPr lang="en-US" sz="2400" dirty="0"/>
              <a:t>dashboard and functionalities</a:t>
            </a:r>
            <a:r>
              <a:rPr lang="en-GH" sz="2400" dirty="0"/>
              <a:t> to end</a:t>
            </a:r>
            <a:r>
              <a:rPr lang="en-US" sz="2400" dirty="0"/>
              <a:t> users.</a:t>
            </a: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80697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A0E-1B04-2265-031E-26FC8039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731" y="224603"/>
            <a:ext cx="10018713" cy="1752599"/>
          </a:xfrm>
        </p:spPr>
        <p:txBody>
          <a:bodyPr/>
          <a:lstStyle/>
          <a:p>
            <a:r>
              <a:rPr lang="en-GH" dirty="0"/>
              <a:t>Architectural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814F0A9-38FB-A120-C4F2-576524889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792" y="1977202"/>
            <a:ext cx="6611728" cy="4440153"/>
          </a:xfrm>
        </p:spPr>
      </p:pic>
    </p:spTree>
    <p:extLst>
      <p:ext uri="{BB962C8B-B14F-4D97-AF65-F5344CB8AC3E}">
        <p14:creationId xmlns:p14="http://schemas.microsoft.com/office/powerpoint/2010/main" val="33793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6364-EE25-184B-CB09-341F13D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Architectural diagram (Cont’d)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7809210-5AB4-409A-1C20-E28A5CF91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742" y="2666999"/>
            <a:ext cx="6382517" cy="35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7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876A-F8FE-DBC9-2897-583FB17D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87502"/>
            <a:ext cx="10018713" cy="120062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                             </a:t>
            </a:r>
            <a:r>
              <a:rPr lang="en-US" sz="4800" dirty="0"/>
              <a:t>Flow Diagram</a:t>
            </a:r>
            <a:endParaRPr lang="en-GH" sz="48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818821D-16E5-DFD8-7166-9A79B244C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7722135"/>
              </p:ext>
            </p:extLst>
          </p:nvPr>
        </p:nvGraphicFramePr>
        <p:xfrm>
          <a:off x="1668027" y="1868993"/>
          <a:ext cx="9834998" cy="4622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Canvas 1">
            <a:extLst>
              <a:ext uri="{FF2B5EF4-FFF2-40B4-BE49-F238E27FC236}">
                <a16:creationId xmlns:a16="http://schemas.microsoft.com/office/drawing/2014/main" id="{234407C8-C97D-2F7C-9FBC-C8C21558CF74}"/>
              </a:ext>
            </a:extLst>
          </p:cNvPr>
          <p:cNvGrpSpPr/>
          <p:nvPr/>
        </p:nvGrpSpPr>
        <p:grpSpPr>
          <a:xfrm>
            <a:off x="2479870" y="1945486"/>
            <a:ext cx="8211312" cy="4379975"/>
            <a:chOff x="0" y="0"/>
            <a:chExt cx="6563360" cy="47409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F6254D-9C43-FBAB-3C50-7CA6FD05B949}"/>
                </a:ext>
              </a:extLst>
            </p:cNvPr>
            <p:cNvSpPr/>
            <p:nvPr/>
          </p:nvSpPr>
          <p:spPr>
            <a:xfrm>
              <a:off x="0" y="0"/>
              <a:ext cx="6563360" cy="474091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BA19527A-8239-8FEB-0CB0-E5760E965DB1}"/>
                </a:ext>
              </a:extLst>
            </p:cNvPr>
            <p:cNvSpPr/>
            <p:nvPr/>
          </p:nvSpPr>
          <p:spPr>
            <a:xfrm>
              <a:off x="2148262" y="770513"/>
              <a:ext cx="1258749" cy="52609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BA50A85D-A529-D3E5-1D10-DC7FA2BE5116}"/>
                </a:ext>
              </a:extLst>
            </p:cNvPr>
            <p:cNvSpPr/>
            <p:nvPr/>
          </p:nvSpPr>
          <p:spPr>
            <a:xfrm>
              <a:off x="35999" y="1789541"/>
              <a:ext cx="1273019" cy="56523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F535F0E-F045-FD69-75C5-4C8622AB48AC}"/>
                </a:ext>
              </a:extLst>
            </p:cNvPr>
            <p:cNvSpPr/>
            <p:nvPr/>
          </p:nvSpPr>
          <p:spPr>
            <a:xfrm>
              <a:off x="1645590" y="1789541"/>
              <a:ext cx="1222919" cy="56551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00A074CE-3C87-5E7F-D777-A0E2B09B6732}"/>
                </a:ext>
              </a:extLst>
            </p:cNvPr>
            <p:cNvSpPr/>
            <p:nvPr/>
          </p:nvSpPr>
          <p:spPr>
            <a:xfrm>
              <a:off x="3136184" y="1764702"/>
              <a:ext cx="1114425" cy="52578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3216BC72-7BC7-A62E-3C26-30CF3FE0F6F2}"/>
                </a:ext>
              </a:extLst>
            </p:cNvPr>
            <p:cNvSpPr/>
            <p:nvPr/>
          </p:nvSpPr>
          <p:spPr>
            <a:xfrm>
              <a:off x="4496892" y="1764492"/>
              <a:ext cx="1219259" cy="53419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649DC702-E04D-10A7-2AD8-85D9BE50D17F}"/>
                </a:ext>
              </a:extLst>
            </p:cNvPr>
            <p:cNvSpPr/>
            <p:nvPr/>
          </p:nvSpPr>
          <p:spPr>
            <a:xfrm>
              <a:off x="1595486" y="4064373"/>
              <a:ext cx="1392020" cy="55162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441CEE97-E03D-7965-C308-6E04E24E8DC2}"/>
                </a:ext>
              </a:extLst>
            </p:cNvPr>
            <p:cNvSpPr/>
            <p:nvPr/>
          </p:nvSpPr>
          <p:spPr>
            <a:xfrm>
              <a:off x="4325787" y="4019382"/>
              <a:ext cx="703461" cy="52578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D6129970-0AE5-50E8-1B2D-B260EBD72E47}"/>
                </a:ext>
              </a:extLst>
            </p:cNvPr>
            <p:cNvSpPr/>
            <p:nvPr/>
          </p:nvSpPr>
          <p:spPr>
            <a:xfrm>
              <a:off x="5484302" y="2848026"/>
              <a:ext cx="684815" cy="540426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15" name="Flowchart: Decision 14">
              <a:extLst>
                <a:ext uri="{FF2B5EF4-FFF2-40B4-BE49-F238E27FC236}">
                  <a16:creationId xmlns:a16="http://schemas.microsoft.com/office/drawing/2014/main" id="{42A8523A-09D2-8271-47D1-BB602E2B988D}"/>
                </a:ext>
              </a:extLst>
            </p:cNvPr>
            <p:cNvSpPr/>
            <p:nvPr/>
          </p:nvSpPr>
          <p:spPr>
            <a:xfrm>
              <a:off x="4082401" y="2811292"/>
              <a:ext cx="1147264" cy="70746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7C85CE-41A3-5304-9B1E-AAB7E4F79A34}"/>
                </a:ext>
              </a:extLst>
            </p:cNvPr>
            <p:cNvCxnSpPr/>
            <p:nvPr/>
          </p:nvCxnSpPr>
          <p:spPr>
            <a:xfrm>
              <a:off x="588772" y="1478233"/>
              <a:ext cx="4628367" cy="31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6FDE82-4490-6816-01C3-774EB1B789C1}"/>
                </a:ext>
              </a:extLst>
            </p:cNvPr>
            <p:cNvCxnSpPr/>
            <p:nvPr/>
          </p:nvCxnSpPr>
          <p:spPr>
            <a:xfrm>
              <a:off x="588707" y="1490759"/>
              <a:ext cx="0" cy="3256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146AF6F-5CB3-FEB5-12CD-FADAF820DC97}"/>
                </a:ext>
              </a:extLst>
            </p:cNvPr>
            <p:cNvCxnSpPr/>
            <p:nvPr/>
          </p:nvCxnSpPr>
          <p:spPr>
            <a:xfrm flipH="1">
              <a:off x="2179577" y="1490759"/>
              <a:ext cx="6263" cy="319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D862B2-253D-5F82-BE09-D76534169F46}"/>
                </a:ext>
              </a:extLst>
            </p:cNvPr>
            <p:cNvCxnSpPr/>
            <p:nvPr/>
          </p:nvCxnSpPr>
          <p:spPr>
            <a:xfrm>
              <a:off x="3820487" y="1497022"/>
              <a:ext cx="0" cy="275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0E10D3-B22D-A519-6C09-ECF9EDA40030}"/>
                </a:ext>
              </a:extLst>
            </p:cNvPr>
            <p:cNvCxnSpPr/>
            <p:nvPr/>
          </p:nvCxnSpPr>
          <p:spPr>
            <a:xfrm>
              <a:off x="5223402" y="1515811"/>
              <a:ext cx="0" cy="281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654B00-E50C-469A-6C48-98A89CC052E9}"/>
                </a:ext>
              </a:extLst>
            </p:cNvPr>
            <p:cNvCxnSpPr/>
            <p:nvPr/>
          </p:nvCxnSpPr>
          <p:spPr>
            <a:xfrm flipH="1">
              <a:off x="4640941" y="2674469"/>
              <a:ext cx="525148" cy="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76A5D13-C84B-0716-F96A-99B4052410F5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4670833" y="3419767"/>
              <a:ext cx="6255" cy="599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3DE8D0-0347-BB56-A4C9-5FEC1634B286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6168910" y="3106617"/>
              <a:ext cx="200623" cy="11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5A49BF-487B-7572-E724-E1590E48959E}"/>
                </a:ext>
              </a:extLst>
            </p:cNvPr>
            <p:cNvCxnSpPr/>
            <p:nvPr/>
          </p:nvCxnSpPr>
          <p:spPr>
            <a:xfrm flipV="1">
              <a:off x="6382059" y="1954222"/>
              <a:ext cx="6263" cy="1152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323DDA2-96C5-A4EA-0234-B3A7A42AB295}"/>
                </a:ext>
              </a:extLst>
            </p:cNvPr>
            <p:cNvCxnSpPr/>
            <p:nvPr/>
          </p:nvCxnSpPr>
          <p:spPr>
            <a:xfrm flipH="1">
              <a:off x="5730706" y="1966748"/>
              <a:ext cx="6701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4F2C124-4049-8040-CFC8-FF96ADBEAABF}"/>
                </a:ext>
              </a:extLst>
            </p:cNvPr>
            <p:cNvCxnSpPr/>
            <p:nvPr/>
          </p:nvCxnSpPr>
          <p:spPr>
            <a:xfrm>
              <a:off x="2260917" y="2323740"/>
              <a:ext cx="12605" cy="1716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A4F3BB-2B79-CD6A-32A5-C549CA94245B}"/>
                </a:ext>
              </a:extLst>
            </p:cNvPr>
            <p:cNvCxnSpPr/>
            <p:nvPr/>
          </p:nvCxnSpPr>
          <p:spPr>
            <a:xfrm>
              <a:off x="595035" y="2323740"/>
              <a:ext cx="18789" cy="1891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D55B50-48DC-4F8B-830A-AC3F2DA0E91B}"/>
                </a:ext>
              </a:extLst>
            </p:cNvPr>
            <p:cNvCxnSpPr/>
            <p:nvPr/>
          </p:nvCxnSpPr>
          <p:spPr>
            <a:xfrm>
              <a:off x="620087" y="4227696"/>
              <a:ext cx="964504" cy="6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62EC48-3FE4-5047-E9B0-F3B889707C4E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3693270" y="2290209"/>
              <a:ext cx="127" cy="2012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9">
              <a:extLst>
                <a:ext uri="{FF2B5EF4-FFF2-40B4-BE49-F238E27FC236}">
                  <a16:creationId xmlns:a16="http://schemas.microsoft.com/office/drawing/2014/main" id="{8B107C85-18F0-504F-FA2A-82C3816450EB}"/>
                </a:ext>
              </a:extLst>
            </p:cNvPr>
            <p:cNvSpPr txBox="1"/>
            <p:nvPr/>
          </p:nvSpPr>
          <p:spPr>
            <a:xfrm>
              <a:off x="2233535" y="891474"/>
              <a:ext cx="1135380" cy="3378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Initialize Sensors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39">
              <a:extLst>
                <a:ext uri="{FF2B5EF4-FFF2-40B4-BE49-F238E27FC236}">
                  <a16:creationId xmlns:a16="http://schemas.microsoft.com/office/drawing/2014/main" id="{DCFA5E40-9163-158A-55BF-8E83DF5A3CE9}"/>
                </a:ext>
              </a:extLst>
            </p:cNvPr>
            <p:cNvSpPr txBox="1"/>
            <p:nvPr/>
          </p:nvSpPr>
          <p:spPr>
            <a:xfrm>
              <a:off x="61052" y="1956768"/>
              <a:ext cx="1193165" cy="23241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Reading water sensor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100B7F13-5D29-56D8-5F35-F0B4ED012407}"/>
                </a:ext>
              </a:extLst>
            </p:cNvPr>
            <p:cNvSpPr txBox="1"/>
            <p:nvPr/>
          </p:nvSpPr>
          <p:spPr>
            <a:xfrm>
              <a:off x="1664380" y="1955865"/>
              <a:ext cx="1167765" cy="26140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Reading temp sensor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31E9DB4E-81A2-8E70-0BBD-5F09A920D191}"/>
                </a:ext>
              </a:extLst>
            </p:cNvPr>
            <p:cNvSpPr txBox="1"/>
            <p:nvPr/>
          </p:nvSpPr>
          <p:spPr>
            <a:xfrm>
              <a:off x="3167499" y="1925545"/>
              <a:ext cx="1042035" cy="25414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Reading air sensor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9">
              <a:extLst>
                <a:ext uri="{FF2B5EF4-FFF2-40B4-BE49-F238E27FC236}">
                  <a16:creationId xmlns:a16="http://schemas.microsoft.com/office/drawing/2014/main" id="{4A269249-D352-07B4-FD75-AE70D03B454B}"/>
                </a:ext>
              </a:extLst>
            </p:cNvPr>
            <p:cNvSpPr txBox="1"/>
            <p:nvPr/>
          </p:nvSpPr>
          <p:spPr>
            <a:xfrm>
              <a:off x="4539096" y="1915724"/>
              <a:ext cx="1155700" cy="25770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Reading Light Sensor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9">
              <a:extLst>
                <a:ext uri="{FF2B5EF4-FFF2-40B4-BE49-F238E27FC236}">
                  <a16:creationId xmlns:a16="http://schemas.microsoft.com/office/drawing/2014/main" id="{A5276E15-C64D-1883-B835-C18066D367B0}"/>
                </a:ext>
              </a:extLst>
            </p:cNvPr>
            <p:cNvSpPr txBox="1"/>
            <p:nvPr/>
          </p:nvSpPr>
          <p:spPr>
            <a:xfrm>
              <a:off x="5534913" y="2997356"/>
              <a:ext cx="6223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Light OFF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id="{083177BC-5635-F3F4-DE48-2984C2AA69ED}"/>
                </a:ext>
              </a:extLst>
            </p:cNvPr>
            <p:cNvSpPr txBox="1"/>
            <p:nvPr/>
          </p:nvSpPr>
          <p:spPr>
            <a:xfrm>
              <a:off x="1659686" y="4114227"/>
              <a:ext cx="1241425" cy="46291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Update environmental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cloud data</a:t>
              </a: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F041E3-2E57-F0CB-9364-6EAE9F18168A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2777541" y="1296606"/>
              <a:ext cx="3285" cy="206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A6E2AF-BC48-B9EA-0C3E-C6277C6FD48B}"/>
                </a:ext>
              </a:extLst>
            </p:cNvPr>
            <p:cNvCxnSpPr/>
            <p:nvPr/>
          </p:nvCxnSpPr>
          <p:spPr>
            <a:xfrm flipV="1">
              <a:off x="5166089" y="2323463"/>
              <a:ext cx="0" cy="350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53EF86A-2F02-A057-5560-EADA9CFE63BA}"/>
                </a:ext>
              </a:extLst>
            </p:cNvPr>
            <p:cNvCxnSpPr/>
            <p:nvPr/>
          </p:nvCxnSpPr>
          <p:spPr>
            <a:xfrm flipH="1" flipV="1">
              <a:off x="3000032" y="4302339"/>
              <a:ext cx="693365" cy="6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75C07C9B-5929-127E-0329-DAD0146812D5}"/>
                </a:ext>
              </a:extLst>
            </p:cNvPr>
            <p:cNvSpPr txBox="1"/>
            <p:nvPr/>
          </p:nvSpPr>
          <p:spPr>
            <a:xfrm>
              <a:off x="4351710" y="4154701"/>
              <a:ext cx="591185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Light ON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77B5D994-D847-0242-098D-B534F1020A2E}"/>
                </a:ext>
              </a:extLst>
            </p:cNvPr>
            <p:cNvSpPr txBox="1"/>
            <p:nvPr/>
          </p:nvSpPr>
          <p:spPr>
            <a:xfrm>
              <a:off x="4257270" y="3047908"/>
              <a:ext cx="84455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Light intensity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E101FC4-BBDF-7A99-8A71-3915958E4CF7}"/>
                </a:ext>
              </a:extLst>
            </p:cNvPr>
            <p:cNvCxnSpPr>
              <a:endCxn id="15" idx="0"/>
            </p:cNvCxnSpPr>
            <p:nvPr/>
          </p:nvCxnSpPr>
          <p:spPr>
            <a:xfrm>
              <a:off x="4647204" y="2686675"/>
              <a:ext cx="8829" cy="1242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0E9AC4-01DE-C552-5846-B567168C6E33}"/>
                </a:ext>
              </a:extLst>
            </p:cNvPr>
            <p:cNvCxnSpPr>
              <a:stCxn id="15" idx="3"/>
            </p:cNvCxnSpPr>
            <p:nvPr/>
          </p:nvCxnSpPr>
          <p:spPr>
            <a:xfrm flipV="1">
              <a:off x="5229665" y="3162984"/>
              <a:ext cx="275572" cy="1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id="{D357A74E-E49C-499D-E48B-60D0A357B844}"/>
                </a:ext>
              </a:extLst>
            </p:cNvPr>
            <p:cNvSpPr txBox="1"/>
            <p:nvPr/>
          </p:nvSpPr>
          <p:spPr>
            <a:xfrm>
              <a:off x="4942895" y="2741117"/>
              <a:ext cx="508000" cy="196399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If&gt;80%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34CA49F5-2769-9AB7-93C8-2B912AEC7B64}"/>
                </a:ext>
              </a:extLst>
            </p:cNvPr>
            <p:cNvSpPr txBox="1"/>
            <p:nvPr/>
          </p:nvSpPr>
          <p:spPr>
            <a:xfrm>
              <a:off x="4056854" y="3605737"/>
              <a:ext cx="508000" cy="23812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If&lt;80%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E1EB05D4-C92D-72B0-2C61-E4FC9ED2A4E9}"/>
                </a:ext>
              </a:extLst>
            </p:cNvPr>
            <p:cNvSpPr/>
            <p:nvPr/>
          </p:nvSpPr>
          <p:spPr>
            <a:xfrm>
              <a:off x="2386256" y="106620"/>
              <a:ext cx="807929" cy="325677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H"/>
            </a:p>
          </p:txBody>
        </p:sp>
        <p:sp>
          <p:nvSpPr>
            <p:cNvPr id="47" name="Text Box 39">
              <a:extLst>
                <a:ext uri="{FF2B5EF4-FFF2-40B4-BE49-F238E27FC236}">
                  <a16:creationId xmlns:a16="http://schemas.microsoft.com/office/drawing/2014/main" id="{47FC7D1C-B0C3-9ED0-24C0-512708118C8B}"/>
                </a:ext>
              </a:extLst>
            </p:cNvPr>
            <p:cNvSpPr txBox="1"/>
            <p:nvPr/>
          </p:nvSpPr>
          <p:spPr>
            <a:xfrm>
              <a:off x="2566257" y="167363"/>
              <a:ext cx="413385" cy="238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5000"/>
                </a:lnSpc>
                <a:spcAft>
                  <a:spcPts val="800"/>
                </a:spcAft>
              </a:pPr>
              <a:r>
                <a:rPr lang="en-US" sz="9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Start</a:t>
              </a:r>
              <a:endParaRPr lang="en-GH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8E7FD1-0AD4-8513-28EF-61E58F03AE6C}"/>
                </a:ext>
              </a:extLst>
            </p:cNvPr>
            <p:cNvCxnSpPr/>
            <p:nvPr/>
          </p:nvCxnSpPr>
          <p:spPr>
            <a:xfrm>
              <a:off x="2793352" y="444836"/>
              <a:ext cx="0" cy="344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C2D89E5-9CB8-AF55-CD83-EF68EF59E327}"/>
                </a:ext>
              </a:extLst>
            </p:cNvPr>
            <p:cNvCxnSpPr/>
            <p:nvPr/>
          </p:nvCxnSpPr>
          <p:spPr>
            <a:xfrm>
              <a:off x="6381519" y="3118239"/>
              <a:ext cx="44333" cy="1190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AD628AA-27B3-C9D2-DAE3-81024C193292}"/>
                </a:ext>
              </a:extLst>
            </p:cNvPr>
            <p:cNvCxnSpPr>
              <a:endCxn id="13" idx="3"/>
            </p:cNvCxnSpPr>
            <p:nvPr/>
          </p:nvCxnSpPr>
          <p:spPr>
            <a:xfrm flipH="1" flipV="1">
              <a:off x="5029035" y="4282272"/>
              <a:ext cx="1396545" cy="26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B3B567-2073-1843-E31A-F572763EC4D2}"/>
                </a:ext>
              </a:extLst>
            </p:cNvPr>
            <p:cNvCxnSpPr/>
            <p:nvPr/>
          </p:nvCxnSpPr>
          <p:spPr>
            <a:xfrm flipH="1">
              <a:off x="2999905" y="4402899"/>
              <a:ext cx="1333733" cy="12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5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2191-0B9E-FCC2-1B5A-9205E50F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Requirements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9490-2E0F-9E01-498D-8424BF25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31219"/>
            <a:ext cx="10018713" cy="3768130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H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LoRa LF band sensor and gateway.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H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Antennas.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H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Ethernet with internet access.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H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5V battery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H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USB type-A and Micro-B cables.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H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STM32CubeIDE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H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STM32CubeProgrammer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H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 Term</a:t>
            </a:r>
            <a:endParaRPr lang="en-G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H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ST-LINK utility</a:t>
            </a:r>
            <a:endParaRPr lang="en-GH" dirty="0"/>
          </a:p>
        </p:txBody>
      </p:sp>
      <p:pic>
        <p:nvPicPr>
          <p:cNvPr id="4" name="Picture Placeholder 6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5CF23235-2DD7-005B-0D0A-DE0986E53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8" r="26678"/>
          <a:stretch>
            <a:fillRect/>
          </a:stretch>
        </p:blipFill>
        <p:spPr>
          <a:xfrm flipH="1">
            <a:off x="8629650" y="0"/>
            <a:ext cx="3562350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rgbClr val="C4AE75"/>
          </a:solidFill>
        </p:spPr>
      </p:pic>
    </p:spTree>
    <p:extLst>
      <p:ext uri="{BB962C8B-B14F-4D97-AF65-F5344CB8AC3E}">
        <p14:creationId xmlns:p14="http://schemas.microsoft.com/office/powerpoint/2010/main" val="11609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B237-50A0-79F8-2AB3-3299CF29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243484"/>
          </a:xfrm>
        </p:spPr>
        <p:txBody>
          <a:bodyPr/>
          <a:lstStyle/>
          <a:p>
            <a:r>
              <a:rPr lang="en-GH" dirty="0"/>
              <a:t>Budget cost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32373C-D3B1-1BB9-0F02-645F6DF6F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02030"/>
              </p:ext>
            </p:extLst>
          </p:nvPr>
        </p:nvGraphicFramePr>
        <p:xfrm>
          <a:off x="1484313" y="2150346"/>
          <a:ext cx="10018712" cy="35671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81129">
                  <a:extLst>
                    <a:ext uri="{9D8B030D-6E8A-4147-A177-3AD203B41FA5}">
                      <a16:colId xmlns:a16="http://schemas.microsoft.com/office/drawing/2014/main" val="3860998387"/>
                    </a:ext>
                  </a:extLst>
                </a:gridCol>
                <a:gridCol w="4137583">
                  <a:extLst>
                    <a:ext uri="{9D8B030D-6E8A-4147-A177-3AD203B41FA5}">
                      <a16:colId xmlns:a16="http://schemas.microsoft.com/office/drawing/2014/main" val="2602228103"/>
                    </a:ext>
                  </a:extLst>
                </a:gridCol>
              </a:tblGrid>
              <a:tr h="445896">
                <a:tc>
                  <a:txBody>
                    <a:bodyPr/>
                    <a:lstStyle/>
                    <a:p>
                      <a:r>
                        <a:rPr lang="en-GH" dirty="0"/>
                        <a:t>ITEM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COST ESTIMATE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2387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1800" dirty="0">
                          <a:effectLst/>
                        </a:rPr>
                        <a:t>LoRa LF band sensor and gateway.</a:t>
                      </a:r>
                      <a:endParaRPr lang="en-GH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endParaRPr lang="en-GH" dirty="0"/>
                    </a:p>
                    <a:p>
                      <a:pPr algn="ctr"/>
                      <a:endParaRPr lang="en-GH" dirty="0"/>
                    </a:p>
                    <a:p>
                      <a:pPr algn="ctr"/>
                      <a:endParaRPr lang="en-GH" dirty="0"/>
                    </a:p>
                    <a:p>
                      <a:pPr algn="ctr"/>
                      <a:endParaRPr lang="en-GH" dirty="0"/>
                    </a:p>
                    <a:p>
                      <a:pPr algn="ctr"/>
                      <a:endParaRPr lang="en-GH" dirty="0"/>
                    </a:p>
                    <a:p>
                      <a:pPr algn="ctr"/>
                      <a:r>
                        <a:rPr lang="en-GH" dirty="0"/>
                        <a:t>GHS1500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92275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1800" dirty="0">
                          <a:effectLst/>
                        </a:rPr>
                        <a:t>USB type-A and Micro-B cables.</a:t>
                      </a:r>
                      <a:endParaRPr lang="en-GH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8032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r>
                        <a:rPr lang="en-GH" sz="1800" dirty="0">
                          <a:effectLst/>
                        </a:rPr>
                        <a:t>Software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362519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1800" dirty="0"/>
                        <a:t>5V battery x 6</a:t>
                      </a:r>
                      <a:endParaRPr lang="en-GH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42389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sz="1800" dirty="0">
                          <a:effectLst/>
                        </a:rPr>
                        <a:t>Ethernet with internet access.</a:t>
                      </a:r>
                      <a:endParaRPr lang="en-GH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006167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r>
                        <a:rPr lang="en-GH" dirty="0"/>
                        <a:t>Other items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15626"/>
                  </a:ext>
                </a:extLst>
              </a:tr>
              <a:tr h="445896">
                <a:tc>
                  <a:txBody>
                    <a:bodyPr/>
                    <a:lstStyle/>
                    <a:p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9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163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383F-C3EA-EA29-461C-1D5D1AFC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26690"/>
          </a:xfrm>
        </p:spPr>
        <p:txBody>
          <a:bodyPr/>
          <a:lstStyle/>
          <a:p>
            <a:r>
              <a:rPr lang="en-US" dirty="0"/>
              <a:t>Project Timeline</a:t>
            </a:r>
            <a:endParaRPr lang="en-G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7E8DBC-0589-3F18-B7D8-8EC04BF39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80050"/>
              </p:ext>
            </p:extLst>
          </p:nvPr>
        </p:nvGraphicFramePr>
        <p:xfrm>
          <a:off x="1817893" y="1612491"/>
          <a:ext cx="9685131" cy="4639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64">
                  <a:extLst>
                    <a:ext uri="{9D8B030D-6E8A-4147-A177-3AD203B41FA5}">
                      <a16:colId xmlns:a16="http://schemas.microsoft.com/office/drawing/2014/main" val="3998442254"/>
                    </a:ext>
                  </a:extLst>
                </a:gridCol>
                <a:gridCol w="2499786">
                  <a:extLst>
                    <a:ext uri="{9D8B030D-6E8A-4147-A177-3AD203B41FA5}">
                      <a16:colId xmlns:a16="http://schemas.microsoft.com/office/drawing/2014/main" val="1535892044"/>
                    </a:ext>
                  </a:extLst>
                </a:gridCol>
                <a:gridCol w="1098117">
                  <a:extLst>
                    <a:ext uri="{9D8B030D-6E8A-4147-A177-3AD203B41FA5}">
                      <a16:colId xmlns:a16="http://schemas.microsoft.com/office/drawing/2014/main" val="2178980067"/>
                    </a:ext>
                  </a:extLst>
                </a:gridCol>
                <a:gridCol w="1221076">
                  <a:extLst>
                    <a:ext uri="{9D8B030D-6E8A-4147-A177-3AD203B41FA5}">
                      <a16:colId xmlns:a16="http://schemas.microsoft.com/office/drawing/2014/main" val="3560410121"/>
                    </a:ext>
                  </a:extLst>
                </a:gridCol>
                <a:gridCol w="1321180">
                  <a:extLst>
                    <a:ext uri="{9D8B030D-6E8A-4147-A177-3AD203B41FA5}">
                      <a16:colId xmlns:a16="http://schemas.microsoft.com/office/drawing/2014/main" val="3477862466"/>
                    </a:ext>
                  </a:extLst>
                </a:gridCol>
                <a:gridCol w="1387713">
                  <a:extLst>
                    <a:ext uri="{9D8B030D-6E8A-4147-A177-3AD203B41FA5}">
                      <a16:colId xmlns:a16="http://schemas.microsoft.com/office/drawing/2014/main" val="3796087303"/>
                    </a:ext>
                  </a:extLst>
                </a:gridCol>
                <a:gridCol w="1149395">
                  <a:extLst>
                    <a:ext uri="{9D8B030D-6E8A-4147-A177-3AD203B41FA5}">
                      <a16:colId xmlns:a16="http://schemas.microsoft.com/office/drawing/2014/main" val="4195320623"/>
                    </a:ext>
                  </a:extLst>
                </a:gridCol>
              </a:tblGrid>
              <a:tr h="295672">
                <a:tc>
                  <a:txBody>
                    <a:bodyPr/>
                    <a:lstStyle/>
                    <a:p>
                      <a:r>
                        <a:rPr lang="en-US" dirty="0"/>
                        <a:t>Task No.</a:t>
                      </a:r>
                      <a:endParaRPr lang="en-GH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Name</a:t>
                      </a:r>
                      <a:endParaRPr lang="en-GH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</a:t>
                      </a:r>
                      <a:endParaRPr lang="en-GH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</a:t>
                      </a:r>
                      <a:endParaRPr lang="en-GH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</a:t>
                      </a:r>
                      <a:endParaRPr lang="en-GH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  <a:endParaRPr lang="en-GH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</a:t>
                      </a:r>
                      <a:endParaRPr lang="en-GH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797603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gathering &amp; analysis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140486"/>
                  </a:ext>
                </a:extLst>
              </a:tr>
              <a:tr h="798548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  <a:p>
                      <a:r>
                        <a:rPr lang="en-GH" dirty="0"/>
                        <a:t>System design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08859"/>
                  </a:ext>
                </a:extLst>
              </a:tr>
              <a:tr h="798548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of the various systems and devices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9845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and Validation of the solution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491346"/>
                  </a:ext>
                </a:extLst>
              </a:tr>
              <a:tr h="558984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Deployment of the solution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836828"/>
                  </a:ext>
                </a:extLst>
              </a:tr>
              <a:tr h="323856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</a:t>
                      </a:r>
                      <a:endParaRPr lang="en-GH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H" dirty="0">
                        <a:solidFill>
                          <a:srgbClr val="FF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>
                        <a:solidFill>
                          <a:srgbClr val="FF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>
                        <a:solidFill>
                          <a:srgbClr val="FF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>
                        <a:solidFill>
                          <a:srgbClr val="FF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H" dirty="0">
                        <a:solidFill>
                          <a:srgbClr val="FF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5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5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3488-99ED-0ACC-B70B-BA60674C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Roles and Responsibilities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3CD7B3-20D1-84ED-1C2E-16B951492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720574"/>
              </p:ext>
            </p:extLst>
          </p:nvPr>
        </p:nvGraphicFramePr>
        <p:xfrm>
          <a:off x="1484313" y="2667000"/>
          <a:ext cx="10018712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96874">
                  <a:extLst>
                    <a:ext uri="{9D8B030D-6E8A-4147-A177-3AD203B41FA5}">
                      <a16:colId xmlns:a16="http://schemas.microsoft.com/office/drawing/2014/main" val="3796740800"/>
                    </a:ext>
                  </a:extLst>
                </a:gridCol>
                <a:gridCol w="5021838">
                  <a:extLst>
                    <a:ext uri="{9D8B030D-6E8A-4147-A177-3AD203B41FA5}">
                      <a16:colId xmlns:a16="http://schemas.microsoft.com/office/drawing/2014/main" val="3880872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dirty="0"/>
                        <a:t>Assigned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7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Data gathering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Moses Annan &amp; Obed </a:t>
                      </a:r>
                      <a:r>
                        <a:rPr lang="en-GH" dirty="0" err="1"/>
                        <a:t>Bamiebo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Sensor device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Obed </a:t>
                      </a:r>
                      <a:r>
                        <a:rPr lang="en-GH" dirty="0" err="1"/>
                        <a:t>Bamiebo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8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Gateway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Moses Annan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87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Device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Moses Annan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05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Network Server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Obed </a:t>
                      </a:r>
                      <a:r>
                        <a:rPr lang="en-GH" dirty="0" err="1"/>
                        <a:t>bamiebo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32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Application server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Moses </a:t>
                      </a:r>
                      <a:r>
                        <a:rPr lang="en-GH" dirty="0" err="1"/>
                        <a:t>annan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3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Testing and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dirty="0"/>
                        <a:t>Obed </a:t>
                      </a:r>
                      <a:r>
                        <a:rPr lang="en-GH" dirty="0" err="1"/>
                        <a:t>Bamiebo</a:t>
                      </a:r>
                      <a:r>
                        <a:rPr lang="en-GH" dirty="0"/>
                        <a:t> &amp; Moses Annan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8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H" dirty="0"/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H" dirty="0"/>
                        <a:t>Obed </a:t>
                      </a:r>
                      <a:r>
                        <a:rPr lang="en-GH" dirty="0" err="1"/>
                        <a:t>Bamiebo</a:t>
                      </a:r>
                      <a:r>
                        <a:rPr lang="en-GH" dirty="0"/>
                        <a:t> &amp; Moses Annan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42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54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4EE2-5F20-08E1-DAD2-99BC6D53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1450"/>
            <a:ext cx="6351999" cy="1015181"/>
          </a:xfrm>
        </p:spPr>
        <p:txBody>
          <a:bodyPr/>
          <a:lstStyle/>
          <a:p>
            <a:r>
              <a:rPr lang="en-US" dirty="0"/>
              <a:t>Presentation Outline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75807-EE99-35EA-BB87-2B494077A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0" y="1186631"/>
            <a:ext cx="10018713" cy="5499919"/>
          </a:xfrm>
        </p:spPr>
        <p:txBody>
          <a:bodyPr>
            <a:noAutofit/>
          </a:bodyPr>
          <a:lstStyle/>
          <a:p>
            <a:pPr lvl="3"/>
            <a:r>
              <a:rPr lang="en-US" sz="2000" dirty="0"/>
              <a:t>Introduction</a:t>
            </a:r>
          </a:p>
          <a:p>
            <a:pPr lvl="3"/>
            <a:r>
              <a:rPr lang="en-US" sz="2000" dirty="0"/>
              <a:t>Problem Statement</a:t>
            </a:r>
            <a:endParaRPr lang="en-GH" sz="2000" dirty="0"/>
          </a:p>
          <a:p>
            <a:pPr lvl="3"/>
            <a:r>
              <a:rPr lang="en-GH" sz="2000" dirty="0"/>
              <a:t>Objectives</a:t>
            </a:r>
            <a:endParaRPr lang="en-US" sz="2000" dirty="0"/>
          </a:p>
          <a:p>
            <a:pPr lvl="3"/>
            <a:r>
              <a:rPr lang="en-US" sz="2000" dirty="0"/>
              <a:t>Relevance of</a:t>
            </a:r>
            <a:r>
              <a:rPr lang="en-GH" sz="2000" dirty="0"/>
              <a:t> the</a:t>
            </a:r>
            <a:r>
              <a:rPr lang="en-US" sz="2000" dirty="0"/>
              <a:t> </a:t>
            </a:r>
            <a:r>
              <a:rPr lang="en-GH" sz="2000" dirty="0"/>
              <a:t>project</a:t>
            </a:r>
            <a:endParaRPr lang="en-US" sz="2000" dirty="0"/>
          </a:p>
          <a:p>
            <a:pPr lvl="3"/>
            <a:r>
              <a:rPr lang="en-US" sz="2000" dirty="0"/>
              <a:t>Literature Review</a:t>
            </a:r>
            <a:endParaRPr lang="en-GH" sz="2000" dirty="0"/>
          </a:p>
          <a:p>
            <a:pPr lvl="3"/>
            <a:r>
              <a:rPr lang="en-US" sz="2000" dirty="0"/>
              <a:t>Methodology</a:t>
            </a:r>
            <a:endParaRPr lang="en-GH" sz="2000" dirty="0"/>
          </a:p>
          <a:p>
            <a:pPr lvl="3"/>
            <a:r>
              <a:rPr lang="en-US" sz="2000" dirty="0"/>
              <a:t>Resource Requirements</a:t>
            </a:r>
            <a:r>
              <a:rPr lang="en-GH" sz="2000" dirty="0"/>
              <a:t> and budget cost</a:t>
            </a:r>
            <a:endParaRPr lang="en-US" sz="2000" dirty="0"/>
          </a:p>
          <a:p>
            <a:pPr lvl="3"/>
            <a:r>
              <a:rPr lang="en-US" sz="2000" dirty="0"/>
              <a:t>Project Timeline</a:t>
            </a:r>
            <a:endParaRPr lang="en-GH" sz="2000" dirty="0"/>
          </a:p>
          <a:p>
            <a:pPr lvl="3"/>
            <a:r>
              <a:rPr lang="en-GH" sz="2000" dirty="0"/>
              <a:t>Individual responsibilities</a:t>
            </a:r>
            <a:endParaRPr lang="en-US" sz="2000" dirty="0"/>
          </a:p>
          <a:p>
            <a:pPr lvl="3"/>
            <a:r>
              <a:rPr lang="en-US" sz="2000" dirty="0"/>
              <a:t>Expected outcome</a:t>
            </a:r>
          </a:p>
          <a:p>
            <a:pPr lvl="3"/>
            <a:r>
              <a:rPr lang="en-US" sz="2000" dirty="0"/>
              <a:t>References</a:t>
            </a:r>
            <a:endParaRPr lang="en-GH" sz="2000" dirty="0"/>
          </a:p>
        </p:txBody>
      </p:sp>
      <p:pic>
        <p:nvPicPr>
          <p:cNvPr id="5" name="Picture Placeholder 6" descr="A picture containing nature, night sky&#10;&#10;Description automatically generated">
            <a:extLst>
              <a:ext uri="{FF2B5EF4-FFF2-40B4-BE49-F238E27FC236}">
                <a16:creationId xmlns:a16="http://schemas.microsoft.com/office/drawing/2014/main" id="{97339C03-716F-C4E9-F2E8-C30B5ADBF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6" r="25126"/>
          <a:stretch>
            <a:fillRect/>
          </a:stretch>
        </p:blipFill>
        <p:spPr>
          <a:xfrm flipH="1">
            <a:off x="8107872" y="0"/>
            <a:ext cx="408412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rgbClr val="C4AE75"/>
          </a:solidFill>
        </p:spPr>
      </p:pic>
    </p:spTree>
    <p:extLst>
      <p:ext uri="{BB962C8B-B14F-4D97-AF65-F5344CB8AC3E}">
        <p14:creationId xmlns:p14="http://schemas.microsoft.com/office/powerpoint/2010/main" val="236543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A333-16F4-D36D-C45F-3F07C987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84768"/>
            <a:ext cx="10018713" cy="1752599"/>
          </a:xfrm>
        </p:spPr>
        <p:txBody>
          <a:bodyPr/>
          <a:lstStyle/>
          <a:p>
            <a:r>
              <a:rPr lang="en-US" dirty="0"/>
              <a:t>Expected Outcomes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BC94-6F7D-C1FB-B6AC-57DAC3838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28421"/>
            <a:ext cx="10018713" cy="3368511"/>
          </a:xfrm>
        </p:spPr>
        <p:txBody>
          <a:bodyPr>
            <a:normAutofit/>
          </a:bodyPr>
          <a:lstStyle/>
          <a:p>
            <a:r>
              <a:rPr lang="en-US" dirty="0"/>
              <a:t>This project is expected to help address the challenges faced by cities today. The solution should be able to: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sz="2400" dirty="0"/>
              <a:t>Monitor and control traffic flow in real-time to reduce congestion.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Monitor and control energy consumption in cities to improve efficiency.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42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2B98-01E8-F3B6-32E3-B5FFF3D1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66724"/>
            <a:ext cx="10018713" cy="1752599"/>
          </a:xfrm>
        </p:spPr>
        <p:txBody>
          <a:bodyPr/>
          <a:lstStyle/>
          <a:p>
            <a:r>
              <a:rPr lang="en-US" dirty="0"/>
              <a:t>Expected Outcomes Cont’d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956F-9C66-8EB1-1178-44247708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2524124"/>
            <a:ext cx="10018713" cy="3124201"/>
          </a:xfrm>
        </p:spPr>
        <p:txBody>
          <a:bodyPr/>
          <a:lstStyle/>
          <a:p>
            <a:pPr lvl="1"/>
            <a:r>
              <a:rPr lang="en-US" sz="2400" dirty="0"/>
              <a:t>Monitor air quality in real-time to protect public health.</a:t>
            </a:r>
            <a:endParaRPr lang="en-GH" sz="2400" dirty="0"/>
          </a:p>
          <a:p>
            <a:pPr lvl="1"/>
            <a:endParaRPr lang="en-GH" sz="2400" dirty="0"/>
          </a:p>
          <a:p>
            <a:pPr lvl="1"/>
            <a:r>
              <a:rPr lang="en-GH" sz="2400" dirty="0"/>
              <a:t>Monitor and report water leakages in pipes.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Provide real-time information to citizens to improve their quality of life.</a:t>
            </a:r>
            <a:endParaRPr lang="en-GH" sz="2400" dirty="0"/>
          </a:p>
          <a:p>
            <a:pPr marL="0" indent="0">
              <a:buNone/>
            </a:pPr>
            <a:endParaRPr lang="en-GH" dirty="0"/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4E494356-31D8-8990-84B7-B1E09F905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1" r="30111"/>
          <a:stretch>
            <a:fillRect/>
          </a:stretch>
        </p:blipFill>
        <p:spPr>
          <a:xfrm>
            <a:off x="7342188" y="5314950"/>
            <a:ext cx="4849812" cy="154305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9736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C327-2231-BA28-8080-0E753BB5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75852"/>
          </a:xfrm>
        </p:spPr>
        <p:txBody>
          <a:bodyPr/>
          <a:lstStyle/>
          <a:p>
            <a:r>
              <a:rPr lang="en-US" dirty="0"/>
              <a:t>References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3B55-48F7-D475-E54B-29245358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36955"/>
            <a:ext cx="10018713" cy="38542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[1] Abdoulaye, P.,</a:t>
            </a:r>
            <a:r>
              <a:rPr lang="en-US" dirty="0" err="1"/>
              <a:t>Zennaro</a:t>
            </a:r>
            <a:r>
              <a:rPr lang="en-US" dirty="0"/>
              <a:t>, M.,</a:t>
            </a:r>
            <a:r>
              <a:rPr lang="en-US" dirty="0" err="1"/>
              <a:t>Degila</a:t>
            </a:r>
            <a:r>
              <a:rPr lang="en-US" dirty="0"/>
              <a:t>, J., &amp; </a:t>
            </a:r>
            <a:r>
              <a:rPr lang="en-US" dirty="0" err="1"/>
              <a:t>Pietrosemoli</a:t>
            </a:r>
            <a:r>
              <a:rPr lang="en-US" dirty="0"/>
              <a:t>, E. (2019, February). A Smart Cities </a:t>
            </a:r>
            <a:r>
              <a:rPr lang="en-US" dirty="0" err="1"/>
              <a:t>LoRaWAN</a:t>
            </a:r>
            <a:r>
              <a:rPr lang="en-US" dirty="0"/>
              <a:t> Network Based on Autonomous Base Stations (BS) for some Countries with Limited Internet Access. 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Department of Information and Communications Technology, Institute of Mathematics and Physical Sciences, Porto-Novo 3730-301</a:t>
            </a:r>
            <a:endParaRPr lang="en-US" i="1" dirty="0"/>
          </a:p>
          <a:p>
            <a:r>
              <a:rPr lang="en-US" dirty="0"/>
              <a:t>[2] P. Chaudhari, A. K. Tiwari, S. </a:t>
            </a:r>
            <a:r>
              <a:rPr lang="en-US" dirty="0" err="1"/>
              <a:t>Pattewar</a:t>
            </a:r>
            <a:r>
              <a:rPr lang="en-US" dirty="0"/>
              <a:t>  and S. N. </a:t>
            </a:r>
            <a:r>
              <a:rPr lang="en-US" dirty="0" err="1"/>
              <a:t>Shelke</a:t>
            </a:r>
            <a:r>
              <a:rPr lang="en-US" dirty="0"/>
              <a:t>, "Smart Infrastructure Monitoring using </a:t>
            </a:r>
            <a:r>
              <a:rPr lang="en-US" dirty="0" err="1"/>
              <a:t>LoRaWAN</a:t>
            </a:r>
            <a:r>
              <a:rPr lang="en-US" dirty="0"/>
              <a:t> Technology," 2021 International Conference on System, Computation, Automation and Networking (ICSCAN), Puducherry, India, 2021, pp. 1-6, </a:t>
            </a:r>
          </a:p>
          <a:p>
            <a:r>
              <a:rPr lang="en-US" dirty="0"/>
              <a:t>[3] 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J. Jaime, I. Sousa, M. P. Queluz and A. Rodrigues, "Planning a Smart City Sensor Network Based on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LoRaWAN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Technology," </a:t>
            </a:r>
            <a:r>
              <a:rPr lang="en-GB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2018 21st International Symposium on Wireless Personal Multimedia Communications (WPMC)</a:t>
            </a:r>
            <a:r>
              <a:rPr lang="en-GB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Chiang Rai, Thailand, 2018, pp. 35-40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95109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6496-DEA0-4707-74BC-AA794A72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3278-82C9-E8FB-980F-138B06DCD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Ramesh, </a:t>
            </a:r>
            <a:r>
              <a:rPr lang="en-US" dirty="0" err="1"/>
              <a:t>R.,Arunachalam</a:t>
            </a:r>
            <a:r>
              <a:rPr lang="en-US" dirty="0"/>
              <a:t>, M.,</a:t>
            </a:r>
            <a:r>
              <a:rPr lang="en-US" dirty="0" err="1"/>
              <a:t>Atluri</a:t>
            </a:r>
            <a:r>
              <a:rPr lang="en-US" dirty="0"/>
              <a:t>, K. H., Kumar, C., Anand S.V.R., Arumugam, P., </a:t>
            </a:r>
            <a:r>
              <a:rPr lang="en-US" dirty="0" err="1"/>
              <a:t>Amrutur</a:t>
            </a:r>
            <a:r>
              <a:rPr lang="en-US" dirty="0"/>
              <a:t>, B., (2020, March). </a:t>
            </a:r>
            <a:r>
              <a:rPr lang="en-US" dirty="0" err="1"/>
              <a:t>LoRaWAN</a:t>
            </a:r>
            <a:r>
              <a:rPr lang="en-US" dirty="0"/>
              <a:t> for smart cities: experimental study in a campus deployment. </a:t>
            </a:r>
            <a:r>
              <a:rPr lang="en-US" i="1" dirty="0"/>
              <a:t>LPWAN Technologies for IoT and M2M Applications, Academic Press (pp. 327-345).</a:t>
            </a:r>
          </a:p>
          <a:p>
            <a:r>
              <a:rPr lang="en-US" dirty="0" err="1"/>
              <a:t>Anzum</a:t>
            </a:r>
            <a:r>
              <a:rPr lang="en-US" dirty="0"/>
              <a:t>, R., (2020, January). </a:t>
            </a:r>
            <a:r>
              <a:rPr lang="en-US" dirty="0" err="1"/>
              <a:t>LoRaWAN</a:t>
            </a:r>
            <a:r>
              <a:rPr lang="en-US" dirty="0"/>
              <a:t> Technology on Air Quality Monitoring for Public Health Protection. </a:t>
            </a:r>
            <a:r>
              <a:rPr lang="en-US" i="1" dirty="0"/>
              <a:t>World Journal of Environmental Biosciences.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24714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C082B-B1D8-D54B-CE2B-835ED47B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4" y="90561"/>
            <a:ext cx="9935480" cy="2924071"/>
          </a:xfrm>
          <a:prstGeom prst="rect">
            <a:avLst/>
          </a:prstGeom>
          <a:effectLst>
            <a:softEdge rad="889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4127A2-8AAA-753D-89F9-4AA478B8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9134"/>
            <a:ext cx="10018713" cy="3006967"/>
          </a:xfrm>
        </p:spPr>
        <p:txBody>
          <a:bodyPr>
            <a:normAutofit fontScale="90000"/>
          </a:bodyPr>
          <a:lstStyle/>
          <a:p>
            <a:br>
              <a:rPr lang="en-GH" sz="6700" dirty="0">
                <a:solidFill>
                  <a:schemeClr val="bg1"/>
                </a:solidFill>
              </a:rPr>
            </a:br>
            <a:br>
              <a:rPr lang="en-GH" sz="6700" dirty="0">
                <a:solidFill>
                  <a:schemeClr val="bg1"/>
                </a:solidFill>
              </a:rPr>
            </a:br>
            <a:br>
              <a:rPr lang="en-GH" sz="6700" dirty="0">
                <a:solidFill>
                  <a:schemeClr val="bg1"/>
                </a:solidFill>
              </a:rPr>
            </a:br>
            <a:r>
              <a:rPr lang="en-US" sz="4900" dirty="0"/>
              <a:t>Introduction</a:t>
            </a:r>
            <a:br>
              <a:rPr lang="en-GH" sz="6700" dirty="0"/>
            </a:br>
            <a:endParaRPr lang="en-GH" sz="6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087-D6BF-074A-2EB1-29F2F4F9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428999"/>
            <a:ext cx="10018713" cy="3172767"/>
          </a:xfrm>
        </p:spPr>
        <p:txBody>
          <a:bodyPr>
            <a:normAutofit fontScale="92500"/>
          </a:bodyPr>
          <a:lstStyle/>
          <a:p>
            <a:endParaRPr lang="en-GH" dirty="0"/>
          </a:p>
          <a:p>
            <a:r>
              <a:rPr lang="en-US" dirty="0"/>
              <a:t>S</a:t>
            </a:r>
            <a:r>
              <a:rPr lang="en-GH" dirty="0"/>
              <a:t>mart city leverages on connected technological devices to optimize city functions</a:t>
            </a:r>
            <a:r>
              <a:rPr lang="en-US" dirty="0"/>
              <a:t>.</a:t>
            </a:r>
            <a:endParaRPr lang="en-GH" dirty="0"/>
          </a:p>
          <a:p>
            <a:endParaRPr lang="en-GH" dirty="0"/>
          </a:p>
          <a:p>
            <a:r>
              <a:rPr lang="en-GH" dirty="0"/>
              <a:t>Smart city works alongside internet of things (IoT).</a:t>
            </a:r>
          </a:p>
          <a:p>
            <a:endParaRPr lang="en-GH" dirty="0"/>
          </a:p>
          <a:p>
            <a:r>
              <a:rPr lang="en-GH" dirty="0"/>
              <a:t>LoRaWAN, the smart choice network for IoT devices.</a:t>
            </a:r>
          </a:p>
          <a:p>
            <a:endParaRPr lang="en-GH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06482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B76C-44C3-760F-2450-01F0A809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4979"/>
            <a:ext cx="10018713" cy="680775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6B4B-164F-AE32-678E-26A925B2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366576"/>
            <a:ext cx="10018713" cy="4976445"/>
          </a:xfrm>
        </p:spPr>
        <p:txBody>
          <a:bodyPr>
            <a:normAutofit/>
          </a:bodyPr>
          <a:lstStyle/>
          <a:p>
            <a:r>
              <a:rPr lang="en-GH" dirty="0"/>
              <a:t>Nine out of ten people from cities around the world breathe unclean air, which result in respiratory diseases, causing premature deaths.</a:t>
            </a:r>
          </a:p>
          <a:p>
            <a:endParaRPr lang="en-GH" dirty="0"/>
          </a:p>
          <a:p>
            <a:r>
              <a:rPr lang="en-GH" dirty="0"/>
              <a:t>Cities face challenges with transportation system, including heavy traffic congestion and long commute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GH" dirty="0"/>
              <a:t>Streetlighting cost 15 – 40% of the overall energy consumed in standard cities worldwide.</a:t>
            </a:r>
          </a:p>
          <a:p>
            <a:endParaRPr lang="en-GH" dirty="0"/>
          </a:p>
          <a:p>
            <a:r>
              <a:rPr lang="en-GH" dirty="0"/>
              <a:t>Water leakages lead to water contamination and wastage.</a:t>
            </a:r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58777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BE9B-4C1E-AB0E-AF2F-EE4E53A0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H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7BD6-A5FF-A08C-EC79-1D650E34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H" dirty="0"/>
              <a:t>Interface different sensors to collect different environmental data.</a:t>
            </a:r>
          </a:p>
          <a:p>
            <a:endParaRPr lang="en-GH" dirty="0"/>
          </a:p>
          <a:p>
            <a:r>
              <a:rPr lang="en-GH" dirty="0"/>
              <a:t>Transmit collected data to network server.</a:t>
            </a:r>
          </a:p>
          <a:p>
            <a:endParaRPr lang="en-GH" dirty="0"/>
          </a:p>
          <a:p>
            <a:r>
              <a:rPr lang="en-GH" dirty="0"/>
              <a:t>Analyse the collected data.</a:t>
            </a:r>
          </a:p>
          <a:p>
            <a:endParaRPr lang="en-GH" dirty="0"/>
          </a:p>
          <a:p>
            <a:r>
              <a:rPr lang="en-GH" dirty="0"/>
              <a:t>Make collected data accessible to government and appropriate management</a:t>
            </a:r>
          </a:p>
        </p:txBody>
      </p:sp>
    </p:spTree>
    <p:extLst>
      <p:ext uri="{BB962C8B-B14F-4D97-AF65-F5344CB8AC3E}">
        <p14:creationId xmlns:p14="http://schemas.microsoft.com/office/powerpoint/2010/main" val="12228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0F21-31CF-4D9A-9CA6-B6A85909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</a:t>
            </a:r>
            <a:r>
              <a:rPr lang="en-GH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2A02-0323-72E8-C864-C92E87E0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811676"/>
          </a:xfrm>
        </p:spPr>
        <p:txBody>
          <a:bodyPr>
            <a:normAutofit/>
          </a:bodyPr>
          <a:lstStyle/>
          <a:p>
            <a:r>
              <a:rPr lang="en-GH" dirty="0"/>
              <a:t>Reduce traffic congestion and long commute times in cities to increase productivity.</a:t>
            </a:r>
          </a:p>
          <a:p>
            <a:endParaRPr lang="en-GH" dirty="0"/>
          </a:p>
          <a:p>
            <a:r>
              <a:rPr lang="en-GH" dirty="0"/>
              <a:t>Monitor road status to control street lighting to cut down energy usage and cost.</a:t>
            </a:r>
          </a:p>
          <a:p>
            <a:endParaRPr lang="en-GH" dirty="0"/>
          </a:p>
          <a:p>
            <a:r>
              <a:rPr lang="en-GH" dirty="0"/>
              <a:t>Improve public health.</a:t>
            </a:r>
          </a:p>
          <a:p>
            <a:pPr lvl="1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17904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D1D6-E41A-8CA5-7885-3C2D4102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Of Work </a:t>
            </a:r>
            <a:r>
              <a:rPr lang="en-GH" dirty="0"/>
              <a:t>(</a:t>
            </a:r>
            <a:r>
              <a:rPr lang="en-US" dirty="0"/>
              <a:t>Cont’d</a:t>
            </a:r>
            <a:r>
              <a:rPr lang="en-GH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D739-835B-0082-DC2D-64A655570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26891"/>
            <a:ext cx="10018713" cy="3264310"/>
          </a:xfrm>
        </p:spPr>
        <p:txBody>
          <a:bodyPr/>
          <a:lstStyle/>
          <a:p>
            <a:r>
              <a:rPr lang="en-US" dirty="0"/>
              <a:t>Optimize  city resources and services to improve city planning and management.</a:t>
            </a:r>
            <a:endParaRPr lang="en-GH" dirty="0"/>
          </a:p>
          <a:p>
            <a:endParaRPr lang="en-GH" dirty="0"/>
          </a:p>
          <a:p>
            <a:r>
              <a:rPr lang="en-GH" dirty="0"/>
              <a:t>Assist</a:t>
            </a:r>
            <a:r>
              <a:rPr lang="en-US" dirty="0"/>
              <a:t> individuals to make smart</a:t>
            </a:r>
            <a:r>
              <a:rPr lang="en-GH" dirty="0"/>
              <a:t>er</a:t>
            </a:r>
            <a:r>
              <a:rPr lang="en-US" dirty="0"/>
              <a:t> decisions.</a:t>
            </a:r>
            <a:endParaRPr lang="en-GH" dirty="0"/>
          </a:p>
          <a:p>
            <a:pPr lvl="1"/>
            <a:endParaRPr lang="en-US" dirty="0"/>
          </a:p>
          <a:p>
            <a:pPr lvl="1"/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486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CFE4-AE11-1721-F466-29C73E60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2540-1EF4-F158-FAFC-D7BA1358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Ashish, J.,</a:t>
            </a:r>
            <a:r>
              <a:rPr lang="en-US" dirty="0" err="1"/>
              <a:t>Menuka</a:t>
            </a:r>
            <a:r>
              <a:rPr lang="en-US" dirty="0"/>
              <a:t>, M.,[1] proposed a smart lighting system using the LoRaWAN technology for streetlights that interfaces with other smart technologies. This technology, however, is only compatible with streetlights.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Chaudhari, P., </a:t>
            </a:r>
            <a:r>
              <a:rPr lang="en-US" dirty="0" err="1"/>
              <a:t>Pattewar</a:t>
            </a:r>
            <a:r>
              <a:rPr lang="en-US" dirty="0"/>
              <a:t>, S. et al[2] proposed a smart infrastructure monitoring using LoRaWAN to address sewage concerns in smart city environment. However, this system is limited to sewage.</a:t>
            </a:r>
          </a:p>
          <a:p>
            <a:pPr marL="0" indent="0">
              <a:buNone/>
            </a:pPr>
            <a:endParaRPr lang="en-US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626246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C33-1341-6FD1-34C1-17A72E39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Cont’d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A7E46-009D-57EE-7A18-C1B45DA9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Jaime, J. et al [3] proposed a smart city sensor network based on </a:t>
            </a:r>
            <a:r>
              <a:rPr lang="en-US" dirty="0" err="1"/>
              <a:t>LoRaWAN</a:t>
            </a:r>
            <a:r>
              <a:rPr lang="en-US" dirty="0"/>
              <a:t> technology to collect data and manage assets and resources efficiently.</a:t>
            </a:r>
          </a:p>
          <a:p>
            <a:endParaRPr lang="en-US"/>
          </a:p>
          <a:p>
            <a:endParaRPr lang="en-US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4942722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2175</TotalTime>
  <Words>1090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Symbol</vt:lpstr>
      <vt:lpstr>Times New Roman</vt:lpstr>
      <vt:lpstr>Parallax</vt:lpstr>
      <vt:lpstr>UNIVERSITY OF GHANA COLLEGE OF BASIC AND APPLIED SCINCES SCHOOL OF ENGINEERING SCIENCES  DEPARTMENT OF COMPUTER ENGINEERING  SMART CITY USING LORAWAN</vt:lpstr>
      <vt:lpstr>Presentation Outline</vt:lpstr>
      <vt:lpstr>   Introduction </vt:lpstr>
      <vt:lpstr>Problem Statement</vt:lpstr>
      <vt:lpstr>Objectives</vt:lpstr>
      <vt:lpstr>Relevance Of The Project</vt:lpstr>
      <vt:lpstr>Relevance Of Work (Cont’d)</vt:lpstr>
      <vt:lpstr>Literature Review</vt:lpstr>
      <vt:lpstr>Literature Review Cont’d</vt:lpstr>
      <vt:lpstr>  Proposed solution</vt:lpstr>
      <vt:lpstr>Methodology</vt:lpstr>
      <vt:lpstr>Methodology (Cont’d)</vt:lpstr>
      <vt:lpstr>Architectural diagram</vt:lpstr>
      <vt:lpstr>Architectural diagram (Cont’d)</vt:lpstr>
      <vt:lpstr>                              Flow Diagram</vt:lpstr>
      <vt:lpstr>Resource Requirements</vt:lpstr>
      <vt:lpstr>Budget cost</vt:lpstr>
      <vt:lpstr>Project Timeline</vt:lpstr>
      <vt:lpstr>Roles and Responsibilities</vt:lpstr>
      <vt:lpstr>Expected Outcomes</vt:lpstr>
      <vt:lpstr>Expected Outcomes Cont’d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USING LORAWAN</dc:title>
  <dc:creator>Obed Bamiebo</dc:creator>
  <cp:lastModifiedBy>Moses</cp:lastModifiedBy>
  <cp:revision>37</cp:revision>
  <dcterms:created xsi:type="dcterms:W3CDTF">2023-01-31T23:57:49Z</dcterms:created>
  <dcterms:modified xsi:type="dcterms:W3CDTF">2023-02-08T06:25:11Z</dcterms:modified>
</cp:coreProperties>
</file>