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0" d="100"/>
          <a:sy n="60" d="100"/>
        </p:scale>
        <p:origin x="30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51AC9-3031-0499-4A3A-F5C8907927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8EB07AB-E418-3DE6-9BF1-F387B70F3F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3CFE429-E1F7-567E-AC18-F21AEC3E189C}"/>
              </a:ext>
            </a:extLst>
          </p:cNvPr>
          <p:cNvSpPr>
            <a:spLocks noGrp="1"/>
          </p:cNvSpPr>
          <p:nvPr>
            <p:ph type="dt" sz="half" idx="10"/>
          </p:nvPr>
        </p:nvSpPr>
        <p:spPr/>
        <p:txBody>
          <a:bodyPr/>
          <a:lstStyle/>
          <a:p>
            <a:fld id="{3985CE4F-08F6-4EBA-ABE6-9117D4C1266D}" type="datetimeFigureOut">
              <a:rPr lang="en-IN" smtClean="0"/>
              <a:t>24-03-2025</a:t>
            </a:fld>
            <a:endParaRPr lang="en-IN"/>
          </a:p>
        </p:txBody>
      </p:sp>
      <p:sp>
        <p:nvSpPr>
          <p:cNvPr id="5" name="Footer Placeholder 4">
            <a:extLst>
              <a:ext uri="{FF2B5EF4-FFF2-40B4-BE49-F238E27FC236}">
                <a16:creationId xmlns:a16="http://schemas.microsoft.com/office/drawing/2014/main" id="{F3EE0771-0EDD-BD90-4CEB-C797A6A808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725B38-FB66-0FA3-B4FD-7F80757F2D2A}"/>
              </a:ext>
            </a:extLst>
          </p:cNvPr>
          <p:cNvSpPr>
            <a:spLocks noGrp="1"/>
          </p:cNvSpPr>
          <p:nvPr>
            <p:ph type="sldNum" sz="quarter" idx="12"/>
          </p:nvPr>
        </p:nvSpPr>
        <p:spPr/>
        <p:txBody>
          <a:bodyPr/>
          <a:lstStyle/>
          <a:p>
            <a:fld id="{197758B8-17E6-42EC-B9DB-5D184D96E82C}" type="slidenum">
              <a:rPr lang="en-IN" smtClean="0"/>
              <a:t>‹#›</a:t>
            </a:fld>
            <a:endParaRPr lang="en-IN"/>
          </a:p>
        </p:txBody>
      </p:sp>
    </p:spTree>
    <p:extLst>
      <p:ext uri="{BB962C8B-B14F-4D97-AF65-F5344CB8AC3E}">
        <p14:creationId xmlns:p14="http://schemas.microsoft.com/office/powerpoint/2010/main" val="1696683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56418-9D67-314D-D701-ACAA37630DC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4F2DF4C-A0F0-A94E-1069-0C4453A11F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347ABC-1936-9C8B-851E-98CBA4D9976F}"/>
              </a:ext>
            </a:extLst>
          </p:cNvPr>
          <p:cNvSpPr>
            <a:spLocks noGrp="1"/>
          </p:cNvSpPr>
          <p:nvPr>
            <p:ph type="dt" sz="half" idx="10"/>
          </p:nvPr>
        </p:nvSpPr>
        <p:spPr/>
        <p:txBody>
          <a:bodyPr/>
          <a:lstStyle/>
          <a:p>
            <a:fld id="{3985CE4F-08F6-4EBA-ABE6-9117D4C1266D}" type="datetimeFigureOut">
              <a:rPr lang="en-IN" smtClean="0"/>
              <a:t>24-03-2025</a:t>
            </a:fld>
            <a:endParaRPr lang="en-IN"/>
          </a:p>
        </p:txBody>
      </p:sp>
      <p:sp>
        <p:nvSpPr>
          <p:cNvPr id="5" name="Footer Placeholder 4">
            <a:extLst>
              <a:ext uri="{FF2B5EF4-FFF2-40B4-BE49-F238E27FC236}">
                <a16:creationId xmlns:a16="http://schemas.microsoft.com/office/drawing/2014/main" id="{5C0D2677-DCCF-9DE2-32AA-FA8BC7982F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8B6F3A-61C4-54DF-9D20-35D0D9AB02A1}"/>
              </a:ext>
            </a:extLst>
          </p:cNvPr>
          <p:cNvSpPr>
            <a:spLocks noGrp="1"/>
          </p:cNvSpPr>
          <p:nvPr>
            <p:ph type="sldNum" sz="quarter" idx="12"/>
          </p:nvPr>
        </p:nvSpPr>
        <p:spPr/>
        <p:txBody>
          <a:bodyPr/>
          <a:lstStyle/>
          <a:p>
            <a:fld id="{197758B8-17E6-42EC-B9DB-5D184D96E82C}" type="slidenum">
              <a:rPr lang="en-IN" smtClean="0"/>
              <a:t>‹#›</a:t>
            </a:fld>
            <a:endParaRPr lang="en-IN"/>
          </a:p>
        </p:txBody>
      </p:sp>
    </p:spTree>
    <p:extLst>
      <p:ext uri="{BB962C8B-B14F-4D97-AF65-F5344CB8AC3E}">
        <p14:creationId xmlns:p14="http://schemas.microsoft.com/office/powerpoint/2010/main" val="132256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31CBD9-5573-8EF1-CF2A-36ADC39D0FA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6B592FE-90C7-C1D2-6963-6635168E7D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0418DC-F58F-A626-1691-DF122252FCAD}"/>
              </a:ext>
            </a:extLst>
          </p:cNvPr>
          <p:cNvSpPr>
            <a:spLocks noGrp="1"/>
          </p:cNvSpPr>
          <p:nvPr>
            <p:ph type="dt" sz="half" idx="10"/>
          </p:nvPr>
        </p:nvSpPr>
        <p:spPr/>
        <p:txBody>
          <a:bodyPr/>
          <a:lstStyle/>
          <a:p>
            <a:fld id="{3985CE4F-08F6-4EBA-ABE6-9117D4C1266D}" type="datetimeFigureOut">
              <a:rPr lang="en-IN" smtClean="0"/>
              <a:t>24-03-2025</a:t>
            </a:fld>
            <a:endParaRPr lang="en-IN"/>
          </a:p>
        </p:txBody>
      </p:sp>
      <p:sp>
        <p:nvSpPr>
          <p:cNvPr id="5" name="Footer Placeholder 4">
            <a:extLst>
              <a:ext uri="{FF2B5EF4-FFF2-40B4-BE49-F238E27FC236}">
                <a16:creationId xmlns:a16="http://schemas.microsoft.com/office/drawing/2014/main" id="{5BDD2296-A847-0969-11E3-4D0CDB5A22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F86DD7-53BB-614A-39B1-422D1B7B1CD1}"/>
              </a:ext>
            </a:extLst>
          </p:cNvPr>
          <p:cNvSpPr>
            <a:spLocks noGrp="1"/>
          </p:cNvSpPr>
          <p:nvPr>
            <p:ph type="sldNum" sz="quarter" idx="12"/>
          </p:nvPr>
        </p:nvSpPr>
        <p:spPr/>
        <p:txBody>
          <a:bodyPr/>
          <a:lstStyle/>
          <a:p>
            <a:fld id="{197758B8-17E6-42EC-B9DB-5D184D96E82C}" type="slidenum">
              <a:rPr lang="en-IN" smtClean="0"/>
              <a:t>‹#›</a:t>
            </a:fld>
            <a:endParaRPr lang="en-IN"/>
          </a:p>
        </p:txBody>
      </p:sp>
    </p:spTree>
    <p:extLst>
      <p:ext uri="{BB962C8B-B14F-4D97-AF65-F5344CB8AC3E}">
        <p14:creationId xmlns:p14="http://schemas.microsoft.com/office/powerpoint/2010/main" val="151908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81003-3C43-8807-D623-CE3A07089DF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384FE87-CA0C-7932-7453-10F9DAF148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5EB3EF-A32A-9541-4762-0C61C5CFA87B}"/>
              </a:ext>
            </a:extLst>
          </p:cNvPr>
          <p:cNvSpPr>
            <a:spLocks noGrp="1"/>
          </p:cNvSpPr>
          <p:nvPr>
            <p:ph type="dt" sz="half" idx="10"/>
          </p:nvPr>
        </p:nvSpPr>
        <p:spPr/>
        <p:txBody>
          <a:bodyPr/>
          <a:lstStyle/>
          <a:p>
            <a:fld id="{3985CE4F-08F6-4EBA-ABE6-9117D4C1266D}" type="datetimeFigureOut">
              <a:rPr lang="en-IN" smtClean="0"/>
              <a:t>24-03-2025</a:t>
            </a:fld>
            <a:endParaRPr lang="en-IN"/>
          </a:p>
        </p:txBody>
      </p:sp>
      <p:sp>
        <p:nvSpPr>
          <p:cNvPr id="5" name="Footer Placeholder 4">
            <a:extLst>
              <a:ext uri="{FF2B5EF4-FFF2-40B4-BE49-F238E27FC236}">
                <a16:creationId xmlns:a16="http://schemas.microsoft.com/office/drawing/2014/main" id="{62BA41FF-1B7D-508B-75EC-583A130E17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506BB6-7153-A22E-23E2-7E9254B5A707}"/>
              </a:ext>
            </a:extLst>
          </p:cNvPr>
          <p:cNvSpPr>
            <a:spLocks noGrp="1"/>
          </p:cNvSpPr>
          <p:nvPr>
            <p:ph type="sldNum" sz="quarter" idx="12"/>
          </p:nvPr>
        </p:nvSpPr>
        <p:spPr/>
        <p:txBody>
          <a:bodyPr/>
          <a:lstStyle/>
          <a:p>
            <a:fld id="{197758B8-17E6-42EC-B9DB-5D184D96E82C}" type="slidenum">
              <a:rPr lang="en-IN" smtClean="0"/>
              <a:t>‹#›</a:t>
            </a:fld>
            <a:endParaRPr lang="en-IN"/>
          </a:p>
        </p:txBody>
      </p:sp>
    </p:spTree>
    <p:extLst>
      <p:ext uri="{BB962C8B-B14F-4D97-AF65-F5344CB8AC3E}">
        <p14:creationId xmlns:p14="http://schemas.microsoft.com/office/powerpoint/2010/main" val="1882418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B78C8-ABB8-365F-0FE4-9FBE8BA9A4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6E934B5-494F-4B78-2905-F928934A8EC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015F24-F191-CA67-12E8-D6702FDA128C}"/>
              </a:ext>
            </a:extLst>
          </p:cNvPr>
          <p:cNvSpPr>
            <a:spLocks noGrp="1"/>
          </p:cNvSpPr>
          <p:nvPr>
            <p:ph type="dt" sz="half" idx="10"/>
          </p:nvPr>
        </p:nvSpPr>
        <p:spPr/>
        <p:txBody>
          <a:bodyPr/>
          <a:lstStyle/>
          <a:p>
            <a:fld id="{3985CE4F-08F6-4EBA-ABE6-9117D4C1266D}" type="datetimeFigureOut">
              <a:rPr lang="en-IN" smtClean="0"/>
              <a:t>24-03-2025</a:t>
            </a:fld>
            <a:endParaRPr lang="en-IN"/>
          </a:p>
        </p:txBody>
      </p:sp>
      <p:sp>
        <p:nvSpPr>
          <p:cNvPr id="5" name="Footer Placeholder 4">
            <a:extLst>
              <a:ext uri="{FF2B5EF4-FFF2-40B4-BE49-F238E27FC236}">
                <a16:creationId xmlns:a16="http://schemas.microsoft.com/office/drawing/2014/main" id="{A0ABDC13-6A21-E309-7369-77950CC625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15BE42-DE0D-0783-62C5-294988814878}"/>
              </a:ext>
            </a:extLst>
          </p:cNvPr>
          <p:cNvSpPr>
            <a:spLocks noGrp="1"/>
          </p:cNvSpPr>
          <p:nvPr>
            <p:ph type="sldNum" sz="quarter" idx="12"/>
          </p:nvPr>
        </p:nvSpPr>
        <p:spPr/>
        <p:txBody>
          <a:bodyPr/>
          <a:lstStyle/>
          <a:p>
            <a:fld id="{197758B8-17E6-42EC-B9DB-5D184D96E82C}" type="slidenum">
              <a:rPr lang="en-IN" smtClean="0"/>
              <a:t>‹#›</a:t>
            </a:fld>
            <a:endParaRPr lang="en-IN"/>
          </a:p>
        </p:txBody>
      </p:sp>
    </p:spTree>
    <p:extLst>
      <p:ext uri="{BB962C8B-B14F-4D97-AF65-F5344CB8AC3E}">
        <p14:creationId xmlns:p14="http://schemas.microsoft.com/office/powerpoint/2010/main" val="1334605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E3968-D4D7-5901-A955-5AFA01D2CFC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7BCCA82-7317-6653-0097-C021E6859B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BC1530B-E680-AE13-66DF-1D32A69F0F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96CEB0C-99B2-BA80-8800-88880A16C3E0}"/>
              </a:ext>
            </a:extLst>
          </p:cNvPr>
          <p:cNvSpPr>
            <a:spLocks noGrp="1"/>
          </p:cNvSpPr>
          <p:nvPr>
            <p:ph type="dt" sz="half" idx="10"/>
          </p:nvPr>
        </p:nvSpPr>
        <p:spPr/>
        <p:txBody>
          <a:bodyPr/>
          <a:lstStyle/>
          <a:p>
            <a:fld id="{3985CE4F-08F6-4EBA-ABE6-9117D4C1266D}" type="datetimeFigureOut">
              <a:rPr lang="en-IN" smtClean="0"/>
              <a:t>24-03-2025</a:t>
            </a:fld>
            <a:endParaRPr lang="en-IN"/>
          </a:p>
        </p:txBody>
      </p:sp>
      <p:sp>
        <p:nvSpPr>
          <p:cNvPr id="6" name="Footer Placeholder 5">
            <a:extLst>
              <a:ext uri="{FF2B5EF4-FFF2-40B4-BE49-F238E27FC236}">
                <a16:creationId xmlns:a16="http://schemas.microsoft.com/office/drawing/2014/main" id="{D5A5C7D7-90FF-5906-BAA9-61903AF7AC1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80C4D80-8BDE-4CD2-1D75-BEDA85E3C516}"/>
              </a:ext>
            </a:extLst>
          </p:cNvPr>
          <p:cNvSpPr>
            <a:spLocks noGrp="1"/>
          </p:cNvSpPr>
          <p:nvPr>
            <p:ph type="sldNum" sz="quarter" idx="12"/>
          </p:nvPr>
        </p:nvSpPr>
        <p:spPr/>
        <p:txBody>
          <a:bodyPr/>
          <a:lstStyle/>
          <a:p>
            <a:fld id="{197758B8-17E6-42EC-B9DB-5D184D96E82C}" type="slidenum">
              <a:rPr lang="en-IN" smtClean="0"/>
              <a:t>‹#›</a:t>
            </a:fld>
            <a:endParaRPr lang="en-IN"/>
          </a:p>
        </p:txBody>
      </p:sp>
    </p:spTree>
    <p:extLst>
      <p:ext uri="{BB962C8B-B14F-4D97-AF65-F5344CB8AC3E}">
        <p14:creationId xmlns:p14="http://schemas.microsoft.com/office/powerpoint/2010/main" val="3851871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DD44-55B7-2C7F-9978-8299902D3D4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0F244FC-D50D-F951-606A-6FCD30C0FC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54D28B-C319-7524-A01F-782CC37A1D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AD11D91-D575-F714-8C6C-DC423690E5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D46025-303F-8A1D-B4D0-7FCA848777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D0BAA74-7E84-D060-404D-DA4B9EFF948A}"/>
              </a:ext>
            </a:extLst>
          </p:cNvPr>
          <p:cNvSpPr>
            <a:spLocks noGrp="1"/>
          </p:cNvSpPr>
          <p:nvPr>
            <p:ph type="dt" sz="half" idx="10"/>
          </p:nvPr>
        </p:nvSpPr>
        <p:spPr/>
        <p:txBody>
          <a:bodyPr/>
          <a:lstStyle/>
          <a:p>
            <a:fld id="{3985CE4F-08F6-4EBA-ABE6-9117D4C1266D}" type="datetimeFigureOut">
              <a:rPr lang="en-IN" smtClean="0"/>
              <a:t>24-03-2025</a:t>
            </a:fld>
            <a:endParaRPr lang="en-IN"/>
          </a:p>
        </p:txBody>
      </p:sp>
      <p:sp>
        <p:nvSpPr>
          <p:cNvPr id="8" name="Footer Placeholder 7">
            <a:extLst>
              <a:ext uri="{FF2B5EF4-FFF2-40B4-BE49-F238E27FC236}">
                <a16:creationId xmlns:a16="http://schemas.microsoft.com/office/drawing/2014/main" id="{2901007B-A069-6163-A31F-00E7E442D45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E3365DF-D17D-E557-6D58-F9CD73A96156}"/>
              </a:ext>
            </a:extLst>
          </p:cNvPr>
          <p:cNvSpPr>
            <a:spLocks noGrp="1"/>
          </p:cNvSpPr>
          <p:nvPr>
            <p:ph type="sldNum" sz="quarter" idx="12"/>
          </p:nvPr>
        </p:nvSpPr>
        <p:spPr/>
        <p:txBody>
          <a:bodyPr/>
          <a:lstStyle/>
          <a:p>
            <a:fld id="{197758B8-17E6-42EC-B9DB-5D184D96E82C}" type="slidenum">
              <a:rPr lang="en-IN" smtClean="0"/>
              <a:t>‹#›</a:t>
            </a:fld>
            <a:endParaRPr lang="en-IN"/>
          </a:p>
        </p:txBody>
      </p:sp>
    </p:spTree>
    <p:extLst>
      <p:ext uri="{BB962C8B-B14F-4D97-AF65-F5344CB8AC3E}">
        <p14:creationId xmlns:p14="http://schemas.microsoft.com/office/powerpoint/2010/main" val="1299752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26821-B9D9-8A66-5DA5-CA280C0D557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0E06ACB-C72B-D446-B2B9-0E719EDA1E22}"/>
              </a:ext>
            </a:extLst>
          </p:cNvPr>
          <p:cNvSpPr>
            <a:spLocks noGrp="1"/>
          </p:cNvSpPr>
          <p:nvPr>
            <p:ph type="dt" sz="half" idx="10"/>
          </p:nvPr>
        </p:nvSpPr>
        <p:spPr/>
        <p:txBody>
          <a:bodyPr/>
          <a:lstStyle/>
          <a:p>
            <a:fld id="{3985CE4F-08F6-4EBA-ABE6-9117D4C1266D}" type="datetimeFigureOut">
              <a:rPr lang="en-IN" smtClean="0"/>
              <a:t>24-03-2025</a:t>
            </a:fld>
            <a:endParaRPr lang="en-IN"/>
          </a:p>
        </p:txBody>
      </p:sp>
      <p:sp>
        <p:nvSpPr>
          <p:cNvPr id="4" name="Footer Placeholder 3">
            <a:extLst>
              <a:ext uri="{FF2B5EF4-FFF2-40B4-BE49-F238E27FC236}">
                <a16:creationId xmlns:a16="http://schemas.microsoft.com/office/drawing/2014/main" id="{C36A540D-C4DD-BDE7-3919-B9B93063623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33F38E3-BAEA-A67D-7170-C696784A075B}"/>
              </a:ext>
            </a:extLst>
          </p:cNvPr>
          <p:cNvSpPr>
            <a:spLocks noGrp="1"/>
          </p:cNvSpPr>
          <p:nvPr>
            <p:ph type="sldNum" sz="quarter" idx="12"/>
          </p:nvPr>
        </p:nvSpPr>
        <p:spPr/>
        <p:txBody>
          <a:bodyPr/>
          <a:lstStyle/>
          <a:p>
            <a:fld id="{197758B8-17E6-42EC-B9DB-5D184D96E82C}" type="slidenum">
              <a:rPr lang="en-IN" smtClean="0"/>
              <a:t>‹#›</a:t>
            </a:fld>
            <a:endParaRPr lang="en-IN"/>
          </a:p>
        </p:txBody>
      </p:sp>
    </p:spTree>
    <p:extLst>
      <p:ext uri="{BB962C8B-B14F-4D97-AF65-F5344CB8AC3E}">
        <p14:creationId xmlns:p14="http://schemas.microsoft.com/office/powerpoint/2010/main" val="2215818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806452-A9DD-9AFD-3449-E045BA073EBC}"/>
              </a:ext>
            </a:extLst>
          </p:cNvPr>
          <p:cNvSpPr>
            <a:spLocks noGrp="1"/>
          </p:cNvSpPr>
          <p:nvPr>
            <p:ph type="dt" sz="half" idx="10"/>
          </p:nvPr>
        </p:nvSpPr>
        <p:spPr/>
        <p:txBody>
          <a:bodyPr/>
          <a:lstStyle/>
          <a:p>
            <a:fld id="{3985CE4F-08F6-4EBA-ABE6-9117D4C1266D}" type="datetimeFigureOut">
              <a:rPr lang="en-IN" smtClean="0"/>
              <a:t>24-03-2025</a:t>
            </a:fld>
            <a:endParaRPr lang="en-IN"/>
          </a:p>
        </p:txBody>
      </p:sp>
      <p:sp>
        <p:nvSpPr>
          <p:cNvPr id="3" name="Footer Placeholder 2">
            <a:extLst>
              <a:ext uri="{FF2B5EF4-FFF2-40B4-BE49-F238E27FC236}">
                <a16:creationId xmlns:a16="http://schemas.microsoft.com/office/drawing/2014/main" id="{5260F94B-2742-6920-689F-0EC0409E4EE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52549C8-549F-52BA-C341-585E682EAA3E}"/>
              </a:ext>
            </a:extLst>
          </p:cNvPr>
          <p:cNvSpPr>
            <a:spLocks noGrp="1"/>
          </p:cNvSpPr>
          <p:nvPr>
            <p:ph type="sldNum" sz="quarter" idx="12"/>
          </p:nvPr>
        </p:nvSpPr>
        <p:spPr/>
        <p:txBody>
          <a:bodyPr/>
          <a:lstStyle/>
          <a:p>
            <a:fld id="{197758B8-17E6-42EC-B9DB-5D184D96E82C}" type="slidenum">
              <a:rPr lang="en-IN" smtClean="0"/>
              <a:t>‹#›</a:t>
            </a:fld>
            <a:endParaRPr lang="en-IN"/>
          </a:p>
        </p:txBody>
      </p:sp>
    </p:spTree>
    <p:extLst>
      <p:ext uri="{BB962C8B-B14F-4D97-AF65-F5344CB8AC3E}">
        <p14:creationId xmlns:p14="http://schemas.microsoft.com/office/powerpoint/2010/main" val="479049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8EEC1-8639-DE23-591D-D770B41450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496B05A-1747-B6D5-36C2-8F858736F5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42F778A-6BB2-6D98-1388-3E4078D1EC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C70C09-EF48-8D9F-433B-99B8F934C484}"/>
              </a:ext>
            </a:extLst>
          </p:cNvPr>
          <p:cNvSpPr>
            <a:spLocks noGrp="1"/>
          </p:cNvSpPr>
          <p:nvPr>
            <p:ph type="dt" sz="half" idx="10"/>
          </p:nvPr>
        </p:nvSpPr>
        <p:spPr/>
        <p:txBody>
          <a:bodyPr/>
          <a:lstStyle/>
          <a:p>
            <a:fld id="{3985CE4F-08F6-4EBA-ABE6-9117D4C1266D}" type="datetimeFigureOut">
              <a:rPr lang="en-IN" smtClean="0"/>
              <a:t>24-03-2025</a:t>
            </a:fld>
            <a:endParaRPr lang="en-IN"/>
          </a:p>
        </p:txBody>
      </p:sp>
      <p:sp>
        <p:nvSpPr>
          <p:cNvPr id="6" name="Footer Placeholder 5">
            <a:extLst>
              <a:ext uri="{FF2B5EF4-FFF2-40B4-BE49-F238E27FC236}">
                <a16:creationId xmlns:a16="http://schemas.microsoft.com/office/drawing/2014/main" id="{50A522B9-6F42-A78C-2BF7-4D7997862D0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DEAF2C-18E9-0459-E573-831AB5732AAA}"/>
              </a:ext>
            </a:extLst>
          </p:cNvPr>
          <p:cNvSpPr>
            <a:spLocks noGrp="1"/>
          </p:cNvSpPr>
          <p:nvPr>
            <p:ph type="sldNum" sz="quarter" idx="12"/>
          </p:nvPr>
        </p:nvSpPr>
        <p:spPr/>
        <p:txBody>
          <a:bodyPr/>
          <a:lstStyle/>
          <a:p>
            <a:fld id="{197758B8-17E6-42EC-B9DB-5D184D96E82C}" type="slidenum">
              <a:rPr lang="en-IN" smtClean="0"/>
              <a:t>‹#›</a:t>
            </a:fld>
            <a:endParaRPr lang="en-IN"/>
          </a:p>
        </p:txBody>
      </p:sp>
    </p:spTree>
    <p:extLst>
      <p:ext uri="{BB962C8B-B14F-4D97-AF65-F5344CB8AC3E}">
        <p14:creationId xmlns:p14="http://schemas.microsoft.com/office/powerpoint/2010/main" val="3933622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38962-C43F-EAE2-B493-3DF94D8DD5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65F8626-F15A-CF88-2C88-DC3463DD45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2F91F3F-1CBA-86C9-7BCC-4AA9621646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E67D84-1CE7-EDFF-31E4-1080D51AF2A4}"/>
              </a:ext>
            </a:extLst>
          </p:cNvPr>
          <p:cNvSpPr>
            <a:spLocks noGrp="1"/>
          </p:cNvSpPr>
          <p:nvPr>
            <p:ph type="dt" sz="half" idx="10"/>
          </p:nvPr>
        </p:nvSpPr>
        <p:spPr/>
        <p:txBody>
          <a:bodyPr/>
          <a:lstStyle/>
          <a:p>
            <a:fld id="{3985CE4F-08F6-4EBA-ABE6-9117D4C1266D}" type="datetimeFigureOut">
              <a:rPr lang="en-IN" smtClean="0"/>
              <a:t>24-03-2025</a:t>
            </a:fld>
            <a:endParaRPr lang="en-IN"/>
          </a:p>
        </p:txBody>
      </p:sp>
      <p:sp>
        <p:nvSpPr>
          <p:cNvPr id="6" name="Footer Placeholder 5">
            <a:extLst>
              <a:ext uri="{FF2B5EF4-FFF2-40B4-BE49-F238E27FC236}">
                <a16:creationId xmlns:a16="http://schemas.microsoft.com/office/drawing/2014/main" id="{62BE3821-DB10-4E74-A8A5-39D77C4533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6DBB751-ECFF-40E3-4D71-ED720EC501C1}"/>
              </a:ext>
            </a:extLst>
          </p:cNvPr>
          <p:cNvSpPr>
            <a:spLocks noGrp="1"/>
          </p:cNvSpPr>
          <p:nvPr>
            <p:ph type="sldNum" sz="quarter" idx="12"/>
          </p:nvPr>
        </p:nvSpPr>
        <p:spPr/>
        <p:txBody>
          <a:bodyPr/>
          <a:lstStyle/>
          <a:p>
            <a:fld id="{197758B8-17E6-42EC-B9DB-5D184D96E82C}" type="slidenum">
              <a:rPr lang="en-IN" smtClean="0"/>
              <a:t>‹#›</a:t>
            </a:fld>
            <a:endParaRPr lang="en-IN"/>
          </a:p>
        </p:txBody>
      </p:sp>
    </p:spTree>
    <p:extLst>
      <p:ext uri="{BB962C8B-B14F-4D97-AF65-F5344CB8AC3E}">
        <p14:creationId xmlns:p14="http://schemas.microsoft.com/office/powerpoint/2010/main" val="2609394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2F6F59-4C0C-E7AC-6491-A16C661A9C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13235A5-6035-5DCE-5B58-85B35BAC36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D9F171-1738-272F-76F4-A124F9A9C5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985CE4F-08F6-4EBA-ABE6-9117D4C1266D}" type="datetimeFigureOut">
              <a:rPr lang="en-IN" smtClean="0"/>
              <a:t>24-03-2025</a:t>
            </a:fld>
            <a:endParaRPr lang="en-IN"/>
          </a:p>
        </p:txBody>
      </p:sp>
      <p:sp>
        <p:nvSpPr>
          <p:cNvPr id="5" name="Footer Placeholder 4">
            <a:extLst>
              <a:ext uri="{FF2B5EF4-FFF2-40B4-BE49-F238E27FC236}">
                <a16:creationId xmlns:a16="http://schemas.microsoft.com/office/drawing/2014/main" id="{83A078D8-385B-B909-199A-0268E79242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0C89CD99-3FEF-B427-D832-23C9A4556E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97758B8-17E6-42EC-B9DB-5D184D96E82C}" type="slidenum">
              <a:rPr lang="en-IN" smtClean="0"/>
              <a:t>‹#›</a:t>
            </a:fld>
            <a:endParaRPr lang="en-IN"/>
          </a:p>
        </p:txBody>
      </p:sp>
    </p:spTree>
    <p:extLst>
      <p:ext uri="{BB962C8B-B14F-4D97-AF65-F5344CB8AC3E}">
        <p14:creationId xmlns:p14="http://schemas.microsoft.com/office/powerpoint/2010/main" val="10489285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CC81F-1D1C-E232-42F6-2D7FBB6DCC28}"/>
              </a:ext>
            </a:extLst>
          </p:cNvPr>
          <p:cNvSpPr>
            <a:spLocks noGrp="1"/>
          </p:cNvSpPr>
          <p:nvPr>
            <p:ph type="ctrTitle"/>
          </p:nvPr>
        </p:nvSpPr>
        <p:spPr>
          <a:xfrm>
            <a:off x="1524000" y="1409077"/>
            <a:ext cx="9144000" cy="3747540"/>
          </a:xfrm>
        </p:spPr>
        <p:txBody>
          <a:bodyPr>
            <a:normAutofit/>
          </a:bodyPr>
          <a:lstStyle/>
          <a:p>
            <a:r>
              <a:rPr lang="en-US" sz="8800" b="1" dirty="0">
                <a:latin typeface="Algerian" panose="04020705040A02060702" pitchFamily="82" charset="0"/>
              </a:rPr>
              <a:t>Classic Models SQL</a:t>
            </a:r>
            <a:br>
              <a:rPr lang="en-US" sz="8800" b="1" dirty="0">
                <a:latin typeface="Algerian" panose="04020705040A02060702" pitchFamily="82" charset="0"/>
              </a:rPr>
            </a:br>
            <a:r>
              <a:rPr lang="en-US" sz="8800" b="1" dirty="0">
                <a:latin typeface="Algerian" panose="04020705040A02060702" pitchFamily="82" charset="0"/>
              </a:rPr>
              <a:t>Queries</a:t>
            </a:r>
            <a:endParaRPr lang="en-IN" sz="8800" b="1" dirty="0">
              <a:latin typeface="Algerian" panose="04020705040A02060702" pitchFamily="82" charset="0"/>
            </a:endParaRPr>
          </a:p>
        </p:txBody>
      </p:sp>
    </p:spTree>
    <p:extLst>
      <p:ext uri="{BB962C8B-B14F-4D97-AF65-F5344CB8AC3E}">
        <p14:creationId xmlns:p14="http://schemas.microsoft.com/office/powerpoint/2010/main" val="2323787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8C2DE-FEF0-E585-55C2-34E11C4D3E62}"/>
              </a:ext>
            </a:extLst>
          </p:cNvPr>
          <p:cNvSpPr>
            <a:spLocks noGrp="1"/>
          </p:cNvSpPr>
          <p:nvPr>
            <p:ph type="title"/>
          </p:nvPr>
        </p:nvSpPr>
        <p:spPr/>
        <p:txBody>
          <a:bodyPr/>
          <a:lstStyle/>
          <a:p>
            <a:r>
              <a:rPr lang="en-US" dirty="0"/>
              <a:t>5. Create a temporary table for high-value customers (Temporary Table)</a:t>
            </a:r>
            <a:endParaRPr lang="en-IN" dirty="0"/>
          </a:p>
        </p:txBody>
      </p:sp>
      <p:sp>
        <p:nvSpPr>
          <p:cNvPr id="3" name="Content Placeholder 2">
            <a:extLst>
              <a:ext uri="{FF2B5EF4-FFF2-40B4-BE49-F238E27FC236}">
                <a16:creationId xmlns:a16="http://schemas.microsoft.com/office/drawing/2014/main" id="{51632F38-D249-752D-001B-55532D9BF1CA}"/>
              </a:ext>
            </a:extLst>
          </p:cNvPr>
          <p:cNvSpPr>
            <a:spLocks noGrp="1"/>
          </p:cNvSpPr>
          <p:nvPr>
            <p:ph idx="1"/>
          </p:nvPr>
        </p:nvSpPr>
        <p:spPr/>
        <p:txBody>
          <a:bodyPr/>
          <a:lstStyle/>
          <a:p>
            <a:r>
              <a:rPr lang="en-US" dirty="0"/>
              <a:t>create temporary table </a:t>
            </a:r>
            <a:r>
              <a:rPr lang="en-US" dirty="0" err="1"/>
              <a:t>temp_high_value_customer</a:t>
            </a:r>
            <a:r>
              <a:rPr lang="en-US" dirty="0"/>
              <a:t> as </a:t>
            </a:r>
          </a:p>
          <a:p>
            <a:r>
              <a:rPr lang="en-US" dirty="0"/>
              <a:t>(select </a:t>
            </a:r>
            <a:r>
              <a:rPr lang="en-US" dirty="0" err="1"/>
              <a:t>c.customername,sum</a:t>
            </a:r>
            <a:r>
              <a:rPr lang="en-US" dirty="0"/>
              <a:t>(</a:t>
            </a:r>
            <a:r>
              <a:rPr lang="en-US" dirty="0" err="1"/>
              <a:t>p.amount</a:t>
            </a:r>
            <a:r>
              <a:rPr lang="en-US" dirty="0"/>
              <a:t>) as </a:t>
            </a:r>
            <a:r>
              <a:rPr lang="en-US" dirty="0" err="1"/>
              <a:t>total_amount</a:t>
            </a:r>
            <a:r>
              <a:rPr lang="en-US" dirty="0"/>
              <a:t> from customers </a:t>
            </a:r>
            <a:r>
              <a:rPr lang="en-US" dirty="0" err="1"/>
              <a:t>cinner</a:t>
            </a:r>
            <a:r>
              <a:rPr lang="en-US" dirty="0"/>
              <a:t> join payments p on </a:t>
            </a:r>
            <a:r>
              <a:rPr lang="en-US" dirty="0" err="1"/>
              <a:t>c.customernumber</a:t>
            </a:r>
            <a:r>
              <a:rPr lang="en-US" dirty="0"/>
              <a:t> = </a:t>
            </a:r>
            <a:r>
              <a:rPr lang="en-US" dirty="0" err="1"/>
              <a:t>p.customernumber</a:t>
            </a:r>
            <a:r>
              <a:rPr lang="en-US" dirty="0"/>
              <a:t> group by </a:t>
            </a:r>
            <a:r>
              <a:rPr lang="en-US" dirty="0" err="1"/>
              <a:t>c.customername</a:t>
            </a:r>
            <a:r>
              <a:rPr lang="en-US" dirty="0"/>
              <a:t>);</a:t>
            </a:r>
          </a:p>
          <a:p>
            <a:r>
              <a:rPr lang="en-US" dirty="0"/>
              <a:t>select * from </a:t>
            </a:r>
            <a:r>
              <a:rPr lang="en-US" dirty="0" err="1"/>
              <a:t>temp_high_value_customer</a:t>
            </a:r>
            <a:r>
              <a:rPr lang="en-US" dirty="0"/>
              <a:t> order by </a:t>
            </a:r>
            <a:r>
              <a:rPr lang="en-US" dirty="0" err="1"/>
              <a:t>total_amount</a:t>
            </a:r>
            <a:r>
              <a:rPr lang="en-US" dirty="0"/>
              <a:t> desc;</a:t>
            </a:r>
            <a:endParaRPr lang="en-IN" dirty="0"/>
          </a:p>
        </p:txBody>
      </p:sp>
    </p:spTree>
    <p:extLst>
      <p:ext uri="{BB962C8B-B14F-4D97-AF65-F5344CB8AC3E}">
        <p14:creationId xmlns:p14="http://schemas.microsoft.com/office/powerpoint/2010/main" val="4210519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7C695-A7C8-5E03-520F-42C4AB3A21D3}"/>
              </a:ext>
            </a:extLst>
          </p:cNvPr>
          <p:cNvSpPr>
            <a:spLocks noGrp="1"/>
          </p:cNvSpPr>
          <p:nvPr>
            <p:ph type="title"/>
          </p:nvPr>
        </p:nvSpPr>
        <p:spPr>
          <a:xfrm>
            <a:off x="838200" y="365126"/>
            <a:ext cx="10515600" cy="609236"/>
          </a:xfrm>
        </p:spPr>
        <p:txBody>
          <a:bodyPr>
            <a:normAutofit fontScale="90000"/>
          </a:bodyPr>
          <a:lstStyle/>
          <a:p>
            <a:r>
              <a:rPr lang="en-US" dirty="0"/>
              <a:t>OUTPUT:</a:t>
            </a:r>
            <a:endParaRPr lang="en-IN" dirty="0"/>
          </a:p>
        </p:txBody>
      </p:sp>
      <p:pic>
        <p:nvPicPr>
          <p:cNvPr id="6" name="Content Placeholder 5" descr="A screenshot of a computer&#10;&#10;AI-generated content may be incorrect.">
            <a:extLst>
              <a:ext uri="{FF2B5EF4-FFF2-40B4-BE49-F238E27FC236}">
                <a16:creationId xmlns:a16="http://schemas.microsoft.com/office/drawing/2014/main" id="{FDDADEF1-C0AE-B01B-A814-46C1EF5C065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169233"/>
            <a:ext cx="5112895" cy="5141626"/>
          </a:xfrm>
        </p:spPr>
      </p:pic>
      <p:sp>
        <p:nvSpPr>
          <p:cNvPr id="4" name="Content Placeholder 3">
            <a:extLst>
              <a:ext uri="{FF2B5EF4-FFF2-40B4-BE49-F238E27FC236}">
                <a16:creationId xmlns:a16="http://schemas.microsoft.com/office/drawing/2014/main" id="{79BE5F91-F437-FB81-2BC6-75C52A72EBA1}"/>
              </a:ext>
            </a:extLst>
          </p:cNvPr>
          <p:cNvSpPr>
            <a:spLocks noGrp="1"/>
          </p:cNvSpPr>
          <p:nvPr>
            <p:ph sz="half" idx="2"/>
          </p:nvPr>
        </p:nvSpPr>
        <p:spPr>
          <a:xfrm>
            <a:off x="5951095" y="1169233"/>
            <a:ext cx="5402705" cy="5007730"/>
          </a:xfrm>
        </p:spPr>
        <p:txBody>
          <a:bodyPr>
            <a:normAutofit fontScale="70000" lnSpcReduction="20000"/>
          </a:bodyPr>
          <a:lstStyle/>
          <a:p>
            <a:pPr>
              <a:buNone/>
            </a:pPr>
            <a:r>
              <a:rPr lang="en-US" dirty="0"/>
              <a:t>This temporary table is used to analyze the data without changing the original data. With the help of this information, the company can identify which of their customers are a loyal asset to them and can rely on them in cases of stock clearance. Also, one can know which customers are least valuable to them to prioritize order availability based on the customer's value to the company.</a:t>
            </a:r>
          </a:p>
          <a:p>
            <a:r>
              <a:rPr lang="en-US" dirty="0"/>
              <a:t>This data can also help the company think of ways to improve the least valued customers to become the most valued customers, maybe by providing trust-building factors and better quality of orders with transparency in the market value. Calculating customer value in terms of the amount paid rather than the quantity ordered is a more sensible approach because the quantity ordered can also be canceled later, but once the amount is deducted, it can't be returned again</a:t>
            </a:r>
          </a:p>
          <a:p>
            <a:endParaRPr lang="en-IN" dirty="0"/>
          </a:p>
        </p:txBody>
      </p:sp>
    </p:spTree>
    <p:extLst>
      <p:ext uri="{BB962C8B-B14F-4D97-AF65-F5344CB8AC3E}">
        <p14:creationId xmlns:p14="http://schemas.microsoft.com/office/powerpoint/2010/main" val="1656380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FFD5D-9EE9-A65E-2376-6AEB32E61A61}"/>
              </a:ext>
            </a:extLst>
          </p:cNvPr>
          <p:cNvSpPr>
            <a:spLocks noGrp="1"/>
          </p:cNvSpPr>
          <p:nvPr>
            <p:ph type="title"/>
          </p:nvPr>
        </p:nvSpPr>
        <p:spPr/>
        <p:txBody>
          <a:bodyPr/>
          <a:lstStyle/>
          <a:p>
            <a:r>
              <a:rPr lang="en-US" dirty="0"/>
              <a:t>6. Retrieve the top 5 customers by order value (JOIN + ORDER BY + LIMIT)</a:t>
            </a:r>
            <a:endParaRPr lang="en-IN" dirty="0"/>
          </a:p>
        </p:txBody>
      </p:sp>
      <p:sp>
        <p:nvSpPr>
          <p:cNvPr id="3" name="Content Placeholder 2">
            <a:extLst>
              <a:ext uri="{FF2B5EF4-FFF2-40B4-BE49-F238E27FC236}">
                <a16:creationId xmlns:a16="http://schemas.microsoft.com/office/drawing/2014/main" id="{18BD6307-1B4C-B14C-5778-FE70F6B9E292}"/>
              </a:ext>
            </a:extLst>
          </p:cNvPr>
          <p:cNvSpPr>
            <a:spLocks noGrp="1"/>
          </p:cNvSpPr>
          <p:nvPr>
            <p:ph idx="1"/>
          </p:nvPr>
        </p:nvSpPr>
        <p:spPr/>
        <p:txBody>
          <a:bodyPr/>
          <a:lstStyle/>
          <a:p>
            <a:r>
              <a:rPr lang="en-IN" dirty="0"/>
              <a:t>select </a:t>
            </a:r>
            <a:r>
              <a:rPr lang="en-IN" dirty="0" err="1"/>
              <a:t>c.customername,sum</a:t>
            </a:r>
            <a:r>
              <a:rPr lang="en-IN" dirty="0"/>
              <a:t>(</a:t>
            </a:r>
            <a:r>
              <a:rPr lang="en-IN" dirty="0" err="1"/>
              <a:t>od.quantityordered</a:t>
            </a:r>
            <a:r>
              <a:rPr lang="en-IN" dirty="0"/>
              <a:t> * </a:t>
            </a:r>
            <a:r>
              <a:rPr lang="en-IN" dirty="0" err="1"/>
              <a:t>od.priceeach</a:t>
            </a:r>
            <a:r>
              <a:rPr lang="en-IN" dirty="0"/>
              <a:t>) as </a:t>
            </a:r>
            <a:r>
              <a:rPr lang="en-IN" dirty="0" err="1"/>
              <a:t>total_orders_revenue</a:t>
            </a:r>
            <a:r>
              <a:rPr lang="en-IN" dirty="0"/>
              <a:t> </a:t>
            </a:r>
          </a:p>
          <a:p>
            <a:r>
              <a:rPr lang="en-IN" dirty="0"/>
              <a:t>from customers c inner join orders o on </a:t>
            </a:r>
            <a:r>
              <a:rPr lang="en-IN" dirty="0" err="1"/>
              <a:t>c.customernumber</a:t>
            </a:r>
            <a:r>
              <a:rPr lang="en-IN" dirty="0"/>
              <a:t> = </a:t>
            </a:r>
            <a:r>
              <a:rPr lang="en-IN" dirty="0" err="1"/>
              <a:t>o.customernumber</a:t>
            </a:r>
            <a:endParaRPr lang="en-IN" dirty="0"/>
          </a:p>
          <a:p>
            <a:r>
              <a:rPr lang="en-IN" dirty="0"/>
              <a:t>inner join </a:t>
            </a:r>
            <a:r>
              <a:rPr lang="en-IN" dirty="0" err="1"/>
              <a:t>orderdetails</a:t>
            </a:r>
            <a:r>
              <a:rPr lang="en-IN" dirty="0"/>
              <a:t> od on </a:t>
            </a:r>
            <a:r>
              <a:rPr lang="en-IN" dirty="0" err="1"/>
              <a:t>od.ordernumber</a:t>
            </a:r>
            <a:r>
              <a:rPr lang="en-IN" dirty="0"/>
              <a:t> = </a:t>
            </a:r>
            <a:r>
              <a:rPr lang="en-IN" dirty="0" err="1"/>
              <a:t>o.ordernumber</a:t>
            </a:r>
            <a:r>
              <a:rPr lang="en-IN" dirty="0"/>
              <a:t> group by </a:t>
            </a:r>
            <a:r>
              <a:rPr lang="en-IN" dirty="0" err="1"/>
              <a:t>c.customername</a:t>
            </a:r>
            <a:r>
              <a:rPr lang="en-IN" dirty="0"/>
              <a:t> o</a:t>
            </a:r>
          </a:p>
          <a:p>
            <a:r>
              <a:rPr lang="en-IN" dirty="0" err="1"/>
              <a:t>rder</a:t>
            </a:r>
            <a:r>
              <a:rPr lang="en-IN" dirty="0"/>
              <a:t> by </a:t>
            </a:r>
            <a:r>
              <a:rPr lang="en-IN" dirty="0" err="1"/>
              <a:t>total_orders_revenue</a:t>
            </a:r>
            <a:r>
              <a:rPr lang="en-IN" dirty="0"/>
              <a:t> </a:t>
            </a:r>
            <a:r>
              <a:rPr lang="en-IN" dirty="0" err="1"/>
              <a:t>desc</a:t>
            </a:r>
            <a:endParaRPr lang="en-IN" dirty="0"/>
          </a:p>
          <a:p>
            <a:r>
              <a:rPr lang="en-IN" dirty="0"/>
              <a:t> limit 5 ;</a:t>
            </a:r>
          </a:p>
        </p:txBody>
      </p:sp>
    </p:spTree>
    <p:extLst>
      <p:ext uri="{BB962C8B-B14F-4D97-AF65-F5344CB8AC3E}">
        <p14:creationId xmlns:p14="http://schemas.microsoft.com/office/powerpoint/2010/main" val="515741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829A0-87B5-601A-D434-8D433A8C4566}"/>
              </a:ext>
            </a:extLst>
          </p:cNvPr>
          <p:cNvSpPr>
            <a:spLocks noGrp="1"/>
          </p:cNvSpPr>
          <p:nvPr>
            <p:ph type="title"/>
          </p:nvPr>
        </p:nvSpPr>
        <p:spPr>
          <a:xfrm>
            <a:off x="838200" y="365126"/>
            <a:ext cx="10515600" cy="804108"/>
          </a:xfrm>
        </p:spPr>
        <p:txBody>
          <a:bodyPr/>
          <a:lstStyle/>
          <a:p>
            <a:r>
              <a:rPr lang="en-US" dirty="0"/>
              <a:t>OUTPUT:</a:t>
            </a:r>
            <a:endParaRPr lang="en-IN" dirty="0"/>
          </a:p>
        </p:txBody>
      </p:sp>
      <p:pic>
        <p:nvPicPr>
          <p:cNvPr id="6" name="Content Placeholder 5" descr="A screenshot of a computer&#10;&#10;AI-generated content may be incorrect.">
            <a:extLst>
              <a:ext uri="{FF2B5EF4-FFF2-40B4-BE49-F238E27FC236}">
                <a16:creationId xmlns:a16="http://schemas.microsoft.com/office/drawing/2014/main" id="{96759416-C40D-F32B-C6FA-582F1954E95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14400" y="1169233"/>
            <a:ext cx="5181600" cy="5007729"/>
          </a:xfrm>
        </p:spPr>
      </p:pic>
      <p:sp>
        <p:nvSpPr>
          <p:cNvPr id="4" name="Content Placeholder 3">
            <a:extLst>
              <a:ext uri="{FF2B5EF4-FFF2-40B4-BE49-F238E27FC236}">
                <a16:creationId xmlns:a16="http://schemas.microsoft.com/office/drawing/2014/main" id="{ABEE391B-E2F6-C025-5919-779930D6BAFB}"/>
              </a:ext>
            </a:extLst>
          </p:cNvPr>
          <p:cNvSpPr>
            <a:spLocks noGrp="1"/>
          </p:cNvSpPr>
          <p:nvPr>
            <p:ph sz="half" idx="2"/>
          </p:nvPr>
        </p:nvSpPr>
        <p:spPr>
          <a:xfrm>
            <a:off x="6172200" y="1169234"/>
            <a:ext cx="5181600" cy="5007729"/>
          </a:xfrm>
        </p:spPr>
        <p:txBody>
          <a:bodyPr>
            <a:normAutofit fontScale="70000" lnSpcReduction="20000"/>
          </a:bodyPr>
          <a:lstStyle/>
          <a:p>
            <a:pPr>
              <a:buNone/>
            </a:pPr>
            <a:r>
              <a:rPr lang="en-US" dirty="0"/>
              <a:t>This query retrieves the top 5 customers based on order value, helping the company identify its most valuable clients.</a:t>
            </a:r>
          </a:p>
          <a:p>
            <a:pPr>
              <a:buNone/>
            </a:pPr>
            <a:r>
              <a:rPr lang="en-US" dirty="0"/>
              <a:t>By analyzing this data, the company can recognize high-revenue customers and ensure their payments are received as expected. Additionally, these top customers are likely regular buyers, making them valuable for long-term business relationships.</a:t>
            </a:r>
          </a:p>
          <a:p>
            <a:r>
              <a:rPr lang="en-US" dirty="0"/>
              <a:t>Businesses can use this insight for customer retention strategies, such as offering exclusive deals, festive rewards, or personalized services to strengthen trust. Over time, such customers may develop strong loyalty, sometimes even prioritizing the company's products over market alternatives</a:t>
            </a:r>
          </a:p>
          <a:p>
            <a:endParaRPr lang="en-IN" dirty="0"/>
          </a:p>
        </p:txBody>
      </p:sp>
    </p:spTree>
    <p:extLst>
      <p:ext uri="{BB962C8B-B14F-4D97-AF65-F5344CB8AC3E}">
        <p14:creationId xmlns:p14="http://schemas.microsoft.com/office/powerpoint/2010/main" val="348662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92399-F70B-B534-E316-83CA9877D279}"/>
              </a:ext>
            </a:extLst>
          </p:cNvPr>
          <p:cNvSpPr>
            <a:spLocks noGrp="1"/>
          </p:cNvSpPr>
          <p:nvPr>
            <p:ph type="title"/>
          </p:nvPr>
        </p:nvSpPr>
        <p:spPr/>
        <p:txBody>
          <a:bodyPr/>
          <a:lstStyle/>
          <a:p>
            <a:r>
              <a:rPr lang="en-US" dirty="0"/>
              <a:t>7 . Find employees who have not made any sales (LEFT JOIN + WHERE NULL)</a:t>
            </a:r>
            <a:endParaRPr lang="en-IN" dirty="0"/>
          </a:p>
        </p:txBody>
      </p:sp>
      <p:sp>
        <p:nvSpPr>
          <p:cNvPr id="3" name="Content Placeholder 2">
            <a:extLst>
              <a:ext uri="{FF2B5EF4-FFF2-40B4-BE49-F238E27FC236}">
                <a16:creationId xmlns:a16="http://schemas.microsoft.com/office/drawing/2014/main" id="{31412B5F-223D-244A-87D4-E04523933821}"/>
              </a:ext>
            </a:extLst>
          </p:cNvPr>
          <p:cNvSpPr>
            <a:spLocks noGrp="1"/>
          </p:cNvSpPr>
          <p:nvPr>
            <p:ph idx="1"/>
          </p:nvPr>
        </p:nvSpPr>
        <p:spPr/>
        <p:txBody>
          <a:bodyPr/>
          <a:lstStyle/>
          <a:p>
            <a:r>
              <a:rPr lang="en-IN" dirty="0"/>
              <a:t>select </a:t>
            </a:r>
            <a:r>
              <a:rPr lang="en-IN" dirty="0" err="1"/>
              <a:t>concat</a:t>
            </a:r>
            <a:r>
              <a:rPr lang="en-IN" dirty="0"/>
              <a:t>(</a:t>
            </a:r>
            <a:r>
              <a:rPr lang="en-IN" dirty="0" err="1"/>
              <a:t>e.firstname</a:t>
            </a:r>
            <a:r>
              <a:rPr lang="en-IN" dirty="0"/>
              <a:t>," ",</a:t>
            </a:r>
            <a:r>
              <a:rPr lang="en-IN" dirty="0" err="1"/>
              <a:t>e.lastname</a:t>
            </a:r>
            <a:r>
              <a:rPr lang="en-IN" dirty="0"/>
              <a:t>) as </a:t>
            </a:r>
            <a:r>
              <a:rPr lang="en-IN" dirty="0" err="1"/>
              <a:t>employee_name,e.employeenumber,o.ordernumber</a:t>
            </a:r>
            <a:endParaRPr lang="en-IN" dirty="0"/>
          </a:p>
          <a:p>
            <a:r>
              <a:rPr lang="en-IN" dirty="0"/>
              <a:t> from employees e left join customers c on </a:t>
            </a:r>
            <a:r>
              <a:rPr lang="en-IN" dirty="0" err="1"/>
              <a:t>e.employeenumber</a:t>
            </a:r>
            <a:r>
              <a:rPr lang="en-IN" dirty="0"/>
              <a:t> = </a:t>
            </a:r>
            <a:r>
              <a:rPr lang="en-IN" dirty="0" err="1"/>
              <a:t>c.salesRepEmployeeNumber</a:t>
            </a:r>
            <a:r>
              <a:rPr lang="en-IN" dirty="0"/>
              <a:t> </a:t>
            </a:r>
          </a:p>
          <a:p>
            <a:r>
              <a:rPr lang="en-IN" dirty="0"/>
              <a:t>left join orders o on </a:t>
            </a:r>
            <a:r>
              <a:rPr lang="en-IN" dirty="0" err="1"/>
              <a:t>o.customernumber</a:t>
            </a:r>
            <a:r>
              <a:rPr lang="en-IN" dirty="0"/>
              <a:t> = </a:t>
            </a:r>
            <a:r>
              <a:rPr lang="en-IN" dirty="0" err="1"/>
              <a:t>c.customernumber</a:t>
            </a:r>
            <a:r>
              <a:rPr lang="en-IN" dirty="0"/>
              <a:t> where </a:t>
            </a:r>
            <a:r>
              <a:rPr lang="en-IN" dirty="0" err="1"/>
              <a:t>c.customernumber</a:t>
            </a:r>
            <a:r>
              <a:rPr lang="en-IN" dirty="0"/>
              <a:t> is null ;</a:t>
            </a:r>
          </a:p>
        </p:txBody>
      </p:sp>
    </p:spTree>
    <p:extLst>
      <p:ext uri="{BB962C8B-B14F-4D97-AF65-F5344CB8AC3E}">
        <p14:creationId xmlns:p14="http://schemas.microsoft.com/office/powerpoint/2010/main" val="42618745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0E343-C0AA-4539-D88F-352DFCA82DB7}"/>
              </a:ext>
            </a:extLst>
          </p:cNvPr>
          <p:cNvSpPr>
            <a:spLocks noGrp="1"/>
          </p:cNvSpPr>
          <p:nvPr>
            <p:ph type="title"/>
          </p:nvPr>
        </p:nvSpPr>
        <p:spPr>
          <a:xfrm>
            <a:off x="838200" y="365126"/>
            <a:ext cx="10515600" cy="669196"/>
          </a:xfrm>
        </p:spPr>
        <p:txBody>
          <a:bodyPr>
            <a:normAutofit fontScale="90000"/>
          </a:bodyPr>
          <a:lstStyle/>
          <a:p>
            <a:r>
              <a:rPr lang="en-US" dirty="0"/>
              <a:t>OUTPUT:</a:t>
            </a:r>
            <a:endParaRPr lang="en-IN" dirty="0"/>
          </a:p>
        </p:txBody>
      </p:sp>
      <p:pic>
        <p:nvPicPr>
          <p:cNvPr id="6" name="Content Placeholder 5" descr="A screenshot of a computer&#10;&#10;AI-generated content may be incorrect.">
            <a:extLst>
              <a:ext uri="{FF2B5EF4-FFF2-40B4-BE49-F238E27FC236}">
                <a16:creationId xmlns:a16="http://schemas.microsoft.com/office/drawing/2014/main" id="{2BEA3CDF-B3E7-DB53-5461-2F3745EC4B0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1" y="1034322"/>
            <a:ext cx="5181600" cy="5142640"/>
          </a:xfrm>
        </p:spPr>
      </p:pic>
      <p:sp>
        <p:nvSpPr>
          <p:cNvPr id="4" name="Content Placeholder 3">
            <a:extLst>
              <a:ext uri="{FF2B5EF4-FFF2-40B4-BE49-F238E27FC236}">
                <a16:creationId xmlns:a16="http://schemas.microsoft.com/office/drawing/2014/main" id="{E459DDF4-3D92-33B4-C947-CD6F4975E0EB}"/>
              </a:ext>
            </a:extLst>
          </p:cNvPr>
          <p:cNvSpPr>
            <a:spLocks noGrp="1"/>
          </p:cNvSpPr>
          <p:nvPr>
            <p:ph sz="half" idx="2"/>
          </p:nvPr>
        </p:nvSpPr>
        <p:spPr>
          <a:xfrm>
            <a:off x="6172200" y="1034322"/>
            <a:ext cx="5181600" cy="5142641"/>
          </a:xfrm>
        </p:spPr>
        <p:txBody>
          <a:bodyPr>
            <a:normAutofit fontScale="77500" lnSpcReduction="20000"/>
          </a:bodyPr>
          <a:lstStyle/>
          <a:p>
            <a:r>
              <a:rPr lang="en-US" dirty="0"/>
              <a:t>This query retrieves details of employees who have not made any sales. The data can be used to assess employee performance, identifying those who may need training or support to improve their sales skills. Additionally, if an employee consistently shows no improvement, the company can take necessary actions, such as issuing warnings or considering termination. Beyond individual performance, this data also helps the company analyze broader sales trends—for example, identifying market gaps or issues that prevent sales from occurring. By investigating these patterns, the company can refine its sales strategies, enhance customer engagement, and ultimately improve its overall service quality.</a:t>
            </a:r>
            <a:endParaRPr lang="en-IN" dirty="0"/>
          </a:p>
        </p:txBody>
      </p:sp>
    </p:spTree>
    <p:extLst>
      <p:ext uri="{BB962C8B-B14F-4D97-AF65-F5344CB8AC3E}">
        <p14:creationId xmlns:p14="http://schemas.microsoft.com/office/powerpoint/2010/main" val="3260828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AA407-DE3F-4436-3EE3-4EE1CF385954}"/>
              </a:ext>
            </a:extLst>
          </p:cNvPr>
          <p:cNvSpPr>
            <a:spLocks noGrp="1"/>
          </p:cNvSpPr>
          <p:nvPr>
            <p:ph type="title"/>
          </p:nvPr>
        </p:nvSpPr>
        <p:spPr/>
        <p:txBody>
          <a:bodyPr/>
          <a:lstStyle/>
          <a:p>
            <a:r>
              <a:rPr lang="en-US" dirty="0"/>
              <a:t>1. Retrieve customer orders with product details</a:t>
            </a:r>
            <a:endParaRPr lang="en-IN" dirty="0"/>
          </a:p>
        </p:txBody>
      </p:sp>
      <p:sp>
        <p:nvSpPr>
          <p:cNvPr id="3" name="Content Placeholder 2">
            <a:extLst>
              <a:ext uri="{FF2B5EF4-FFF2-40B4-BE49-F238E27FC236}">
                <a16:creationId xmlns:a16="http://schemas.microsoft.com/office/drawing/2014/main" id="{188C324E-C944-A547-A62D-354AD9078227}"/>
              </a:ext>
            </a:extLst>
          </p:cNvPr>
          <p:cNvSpPr>
            <a:spLocks noGrp="1"/>
          </p:cNvSpPr>
          <p:nvPr>
            <p:ph idx="1"/>
          </p:nvPr>
        </p:nvSpPr>
        <p:spPr/>
        <p:txBody>
          <a:bodyPr/>
          <a:lstStyle/>
          <a:p>
            <a:r>
              <a:rPr lang="en-IN" dirty="0"/>
              <a:t>select c.customername,c.phone,o.customernumber,p.productname,p.productline,p.productdescription,p.quantityinstock,o.orderdate from products p</a:t>
            </a:r>
          </a:p>
          <a:p>
            <a:r>
              <a:rPr lang="en-IN" dirty="0"/>
              <a:t> inner join </a:t>
            </a:r>
            <a:r>
              <a:rPr lang="en-IN" dirty="0" err="1"/>
              <a:t>orderdetails</a:t>
            </a:r>
            <a:r>
              <a:rPr lang="en-IN" dirty="0"/>
              <a:t> od on </a:t>
            </a:r>
            <a:r>
              <a:rPr lang="en-IN" dirty="0" err="1"/>
              <a:t>p.productcode</a:t>
            </a:r>
            <a:r>
              <a:rPr lang="en-IN" dirty="0"/>
              <a:t> = </a:t>
            </a:r>
            <a:r>
              <a:rPr lang="en-IN" dirty="0" err="1"/>
              <a:t>od.productcode</a:t>
            </a:r>
            <a:endParaRPr lang="en-IN" dirty="0"/>
          </a:p>
          <a:p>
            <a:r>
              <a:rPr lang="en-IN" dirty="0"/>
              <a:t>inner join orders o on </a:t>
            </a:r>
            <a:r>
              <a:rPr lang="en-IN" dirty="0" err="1"/>
              <a:t>o.ordernumber</a:t>
            </a:r>
            <a:r>
              <a:rPr lang="en-IN" dirty="0"/>
              <a:t> = </a:t>
            </a:r>
            <a:r>
              <a:rPr lang="en-IN" dirty="0" err="1"/>
              <a:t>od.ordernumber</a:t>
            </a:r>
            <a:endParaRPr lang="en-IN" dirty="0"/>
          </a:p>
          <a:p>
            <a:r>
              <a:rPr lang="en-IN" dirty="0"/>
              <a:t>inner join customers c on </a:t>
            </a:r>
            <a:r>
              <a:rPr lang="en-IN" dirty="0" err="1"/>
              <a:t>c.customernumber</a:t>
            </a:r>
            <a:r>
              <a:rPr lang="en-IN" dirty="0"/>
              <a:t> = </a:t>
            </a:r>
            <a:r>
              <a:rPr lang="en-IN" dirty="0" err="1"/>
              <a:t>o.customernumber</a:t>
            </a:r>
            <a:r>
              <a:rPr lang="en-IN" dirty="0"/>
              <a:t> </a:t>
            </a:r>
          </a:p>
          <a:p>
            <a:r>
              <a:rPr lang="en-IN" dirty="0"/>
              <a:t>order by </a:t>
            </a:r>
            <a:r>
              <a:rPr lang="en-IN" dirty="0" err="1"/>
              <a:t>p.quantityinstock</a:t>
            </a:r>
            <a:r>
              <a:rPr lang="en-IN" dirty="0"/>
              <a:t> ;</a:t>
            </a:r>
          </a:p>
        </p:txBody>
      </p:sp>
    </p:spTree>
    <p:extLst>
      <p:ext uri="{BB962C8B-B14F-4D97-AF65-F5344CB8AC3E}">
        <p14:creationId xmlns:p14="http://schemas.microsoft.com/office/powerpoint/2010/main" val="370288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3815F-304F-C9F6-270F-C89DEDC17C38}"/>
              </a:ext>
            </a:extLst>
          </p:cNvPr>
          <p:cNvSpPr>
            <a:spLocks noGrp="1"/>
          </p:cNvSpPr>
          <p:nvPr>
            <p:ph type="title"/>
          </p:nvPr>
        </p:nvSpPr>
        <p:spPr>
          <a:xfrm>
            <a:off x="838200" y="365125"/>
            <a:ext cx="10515600" cy="549275"/>
          </a:xfrm>
        </p:spPr>
        <p:txBody>
          <a:bodyPr>
            <a:normAutofit fontScale="90000"/>
          </a:bodyPr>
          <a:lstStyle/>
          <a:p>
            <a:r>
              <a:rPr lang="en-US" dirty="0"/>
              <a:t>OUTPUT:</a:t>
            </a:r>
            <a:endParaRPr lang="en-IN" dirty="0"/>
          </a:p>
        </p:txBody>
      </p:sp>
      <p:sp>
        <p:nvSpPr>
          <p:cNvPr id="4" name="Content Placeholder 3">
            <a:extLst>
              <a:ext uri="{FF2B5EF4-FFF2-40B4-BE49-F238E27FC236}">
                <a16:creationId xmlns:a16="http://schemas.microsoft.com/office/drawing/2014/main" id="{C21289A8-4D9B-8F2B-322B-7104299F723E}"/>
              </a:ext>
            </a:extLst>
          </p:cNvPr>
          <p:cNvSpPr>
            <a:spLocks noGrp="1"/>
          </p:cNvSpPr>
          <p:nvPr>
            <p:ph sz="half" idx="2"/>
          </p:nvPr>
        </p:nvSpPr>
        <p:spPr>
          <a:xfrm>
            <a:off x="6172200" y="914400"/>
            <a:ext cx="5181600" cy="5262563"/>
          </a:xfrm>
        </p:spPr>
        <p:txBody>
          <a:bodyPr>
            <a:normAutofit fontScale="70000" lnSpcReduction="20000"/>
          </a:bodyPr>
          <a:lstStyle/>
          <a:p>
            <a:pPr>
              <a:buNone/>
            </a:pPr>
            <a:r>
              <a:rPr lang="en-US" sz="2900" dirty="0"/>
              <a:t>As you can see in the output, the table contains customer details and the products they purchased, along with product information. This allows the reader to analyze product sales data by category.</a:t>
            </a:r>
          </a:p>
          <a:p>
            <a:pPr>
              <a:buNone/>
            </a:pPr>
            <a:r>
              <a:rPr lang="en-US" sz="2900" dirty="0"/>
              <a:t>With the help of the customer's phone number, the reader can instantly contact them to provide necessary updates on product status. The </a:t>
            </a:r>
            <a:r>
              <a:rPr lang="en-US" sz="2900" b="1" dirty="0"/>
              <a:t>Order Date</a:t>
            </a:r>
            <a:r>
              <a:rPr lang="en-US" sz="2900" dirty="0"/>
              <a:t> column helps in identifying the oldest and newest customers.</a:t>
            </a:r>
          </a:p>
          <a:p>
            <a:pPr>
              <a:buNone/>
            </a:pPr>
            <a:r>
              <a:rPr lang="en-US" sz="2900" dirty="0"/>
              <a:t>Additionally, the </a:t>
            </a:r>
            <a:r>
              <a:rPr lang="en-US" sz="2900" b="1" dirty="0"/>
              <a:t>Quantity in Stock</a:t>
            </a:r>
            <a:r>
              <a:rPr lang="en-US" sz="2900" dirty="0"/>
              <a:t> column indicates the availability of products. If the quantity is low, it suggests higher demand, whereas a higher quantity may indicate lower demand.</a:t>
            </a:r>
          </a:p>
          <a:p>
            <a:r>
              <a:rPr lang="en-US" sz="2900" dirty="0"/>
              <a:t>Overall, this query helps businesses optimize inventory management and enhance customer engagement.</a:t>
            </a:r>
          </a:p>
          <a:p>
            <a:pPr marL="0" indent="0">
              <a:buNone/>
            </a:pPr>
            <a:endParaRPr lang="en-US" b="0" dirty="0">
              <a:solidFill>
                <a:srgbClr val="000000"/>
              </a:solidFill>
              <a:effectLst/>
              <a:latin typeface="Courier New" panose="02070309020205020404" pitchFamily="49" charset="0"/>
            </a:endParaRPr>
          </a:p>
        </p:txBody>
      </p:sp>
      <p:pic>
        <p:nvPicPr>
          <p:cNvPr id="10" name="Content Placeholder 9" descr="A screenshot of a computer&#10;&#10;AI-generated content may be incorrect.">
            <a:extLst>
              <a:ext uri="{FF2B5EF4-FFF2-40B4-BE49-F238E27FC236}">
                <a16:creationId xmlns:a16="http://schemas.microsoft.com/office/drawing/2014/main" id="{EA5CEEA2-594E-044F-B6E0-91351DDDD97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914401"/>
            <a:ext cx="5181600" cy="5262562"/>
          </a:xfrm>
        </p:spPr>
      </p:pic>
    </p:spTree>
    <p:extLst>
      <p:ext uri="{BB962C8B-B14F-4D97-AF65-F5344CB8AC3E}">
        <p14:creationId xmlns:p14="http://schemas.microsoft.com/office/powerpoint/2010/main" val="812256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43745-CAE6-8A05-8F2D-33F7C5E2C5EA}"/>
              </a:ext>
            </a:extLst>
          </p:cNvPr>
          <p:cNvSpPr>
            <a:spLocks noGrp="1"/>
          </p:cNvSpPr>
          <p:nvPr>
            <p:ph type="title"/>
          </p:nvPr>
        </p:nvSpPr>
        <p:spPr/>
        <p:txBody>
          <a:bodyPr/>
          <a:lstStyle/>
          <a:p>
            <a:r>
              <a:rPr lang="en-US" dirty="0"/>
              <a:t>2. Find customers who have placed more than       </a:t>
            </a:r>
            <a:br>
              <a:rPr lang="en-US" dirty="0"/>
            </a:br>
            <a:r>
              <a:rPr lang="en-US" dirty="0"/>
              <a:t>5 orders (Subquery + HAVING)</a:t>
            </a:r>
            <a:endParaRPr lang="en-IN" dirty="0"/>
          </a:p>
        </p:txBody>
      </p:sp>
      <p:sp>
        <p:nvSpPr>
          <p:cNvPr id="3" name="Content Placeholder 2">
            <a:extLst>
              <a:ext uri="{FF2B5EF4-FFF2-40B4-BE49-F238E27FC236}">
                <a16:creationId xmlns:a16="http://schemas.microsoft.com/office/drawing/2014/main" id="{90183597-DDC4-8AAB-916A-A4A8A83A472F}"/>
              </a:ext>
            </a:extLst>
          </p:cNvPr>
          <p:cNvSpPr>
            <a:spLocks noGrp="1"/>
          </p:cNvSpPr>
          <p:nvPr>
            <p:ph idx="1"/>
          </p:nvPr>
        </p:nvSpPr>
        <p:spPr/>
        <p:txBody>
          <a:bodyPr/>
          <a:lstStyle/>
          <a:p>
            <a:r>
              <a:rPr lang="en-IN" dirty="0"/>
              <a:t>select  </a:t>
            </a:r>
            <a:r>
              <a:rPr lang="en-IN" dirty="0" err="1"/>
              <a:t>c.customername,c.customernumber,count</a:t>
            </a:r>
            <a:r>
              <a:rPr lang="en-IN" dirty="0"/>
              <a:t>(</a:t>
            </a:r>
            <a:r>
              <a:rPr lang="en-IN" dirty="0" err="1"/>
              <a:t>o.ordernumber</a:t>
            </a:r>
            <a:r>
              <a:rPr lang="en-IN" dirty="0"/>
              <a:t>) as </a:t>
            </a:r>
            <a:r>
              <a:rPr lang="en-IN" dirty="0" err="1"/>
              <a:t>total_orders</a:t>
            </a:r>
            <a:r>
              <a:rPr lang="en-IN" dirty="0"/>
              <a:t> from customers c</a:t>
            </a:r>
          </a:p>
          <a:p>
            <a:r>
              <a:rPr lang="en-IN" dirty="0"/>
              <a:t> inner join orders o on </a:t>
            </a:r>
            <a:r>
              <a:rPr lang="en-IN" dirty="0" err="1"/>
              <a:t>c.customernumber</a:t>
            </a:r>
            <a:r>
              <a:rPr lang="en-IN" dirty="0"/>
              <a:t> = </a:t>
            </a:r>
            <a:r>
              <a:rPr lang="en-IN" dirty="0" err="1"/>
              <a:t>o.customernumber</a:t>
            </a:r>
            <a:endParaRPr lang="en-IN" dirty="0"/>
          </a:p>
          <a:p>
            <a:r>
              <a:rPr lang="en-IN" dirty="0"/>
              <a:t>group by </a:t>
            </a:r>
            <a:r>
              <a:rPr lang="en-IN" dirty="0" err="1"/>
              <a:t>c.customername,c.customernumber</a:t>
            </a:r>
            <a:endParaRPr lang="en-IN" dirty="0"/>
          </a:p>
          <a:p>
            <a:r>
              <a:rPr lang="en-IN" dirty="0"/>
              <a:t> having count(</a:t>
            </a:r>
            <a:r>
              <a:rPr lang="en-IN" dirty="0" err="1"/>
              <a:t>o.ordernumber</a:t>
            </a:r>
            <a:r>
              <a:rPr lang="en-IN" dirty="0"/>
              <a:t>) &gt; 5;</a:t>
            </a:r>
          </a:p>
        </p:txBody>
      </p:sp>
    </p:spTree>
    <p:extLst>
      <p:ext uri="{BB962C8B-B14F-4D97-AF65-F5344CB8AC3E}">
        <p14:creationId xmlns:p14="http://schemas.microsoft.com/office/powerpoint/2010/main" val="885411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EBCF5-E873-DE17-7957-6D4F292BB557}"/>
              </a:ext>
            </a:extLst>
          </p:cNvPr>
          <p:cNvSpPr>
            <a:spLocks noGrp="1"/>
          </p:cNvSpPr>
          <p:nvPr>
            <p:ph type="title"/>
          </p:nvPr>
        </p:nvSpPr>
        <p:spPr>
          <a:xfrm>
            <a:off x="838200" y="365125"/>
            <a:ext cx="10515600" cy="744147"/>
          </a:xfrm>
        </p:spPr>
        <p:txBody>
          <a:bodyPr/>
          <a:lstStyle/>
          <a:p>
            <a:r>
              <a:rPr lang="en-US" dirty="0"/>
              <a:t>OUTPUT:</a:t>
            </a:r>
            <a:endParaRPr lang="en-IN" dirty="0"/>
          </a:p>
        </p:txBody>
      </p:sp>
      <p:pic>
        <p:nvPicPr>
          <p:cNvPr id="6" name="Content Placeholder 5" descr="A screenshot of a computer&#10;&#10;AI-generated content may be incorrect.">
            <a:extLst>
              <a:ext uri="{FF2B5EF4-FFF2-40B4-BE49-F238E27FC236}">
                <a16:creationId xmlns:a16="http://schemas.microsoft.com/office/drawing/2014/main" id="{D6555BAE-47E7-D895-BD91-02D53FFC16F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1" y="1109272"/>
            <a:ext cx="5257800" cy="5067690"/>
          </a:xfrm>
        </p:spPr>
      </p:pic>
      <p:sp>
        <p:nvSpPr>
          <p:cNvPr id="4" name="Content Placeholder 3">
            <a:extLst>
              <a:ext uri="{FF2B5EF4-FFF2-40B4-BE49-F238E27FC236}">
                <a16:creationId xmlns:a16="http://schemas.microsoft.com/office/drawing/2014/main" id="{54374F11-08AC-3523-BE1C-FFA53D1C7AFD}"/>
              </a:ext>
            </a:extLst>
          </p:cNvPr>
          <p:cNvSpPr>
            <a:spLocks noGrp="1"/>
          </p:cNvSpPr>
          <p:nvPr>
            <p:ph sz="half" idx="2"/>
          </p:nvPr>
        </p:nvSpPr>
        <p:spPr>
          <a:xfrm>
            <a:off x="6172200" y="1109272"/>
            <a:ext cx="5181600" cy="5067691"/>
          </a:xfrm>
        </p:spPr>
        <p:txBody>
          <a:bodyPr>
            <a:normAutofit fontScale="92500" lnSpcReduction="20000"/>
          </a:bodyPr>
          <a:lstStyle/>
          <a:p>
            <a:pPr>
              <a:buNone/>
            </a:pPr>
            <a:r>
              <a:rPr lang="en-US" dirty="0"/>
              <a:t>This query helps the reader analyze the customer's name along with their ID, where the total orders purchased by that customer are significant. These customers are a valuable asset to the company and should be placed on a top-tier customer list. This ensures they receive goodies after every five orders as a gesture of appreciation, encouraging loyalty.</a:t>
            </a:r>
          </a:p>
          <a:p>
            <a:r>
              <a:rPr lang="en-US" dirty="0"/>
              <a:t>By recognizing and rewarding these customers, the company can strengthen customer trust and retention, even during situations like stock shortages.</a:t>
            </a:r>
          </a:p>
          <a:p>
            <a:endParaRPr lang="en-IN" dirty="0"/>
          </a:p>
        </p:txBody>
      </p:sp>
    </p:spTree>
    <p:extLst>
      <p:ext uri="{BB962C8B-B14F-4D97-AF65-F5344CB8AC3E}">
        <p14:creationId xmlns:p14="http://schemas.microsoft.com/office/powerpoint/2010/main" val="1124337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D305D-0529-994B-E26A-473C07CACC86}"/>
              </a:ext>
            </a:extLst>
          </p:cNvPr>
          <p:cNvSpPr>
            <a:spLocks noGrp="1"/>
          </p:cNvSpPr>
          <p:nvPr>
            <p:ph type="title"/>
          </p:nvPr>
        </p:nvSpPr>
        <p:spPr/>
        <p:txBody>
          <a:bodyPr/>
          <a:lstStyle/>
          <a:p>
            <a:r>
              <a:rPr lang="en-US" dirty="0"/>
              <a:t>3. Get total revenue by product line (JOIN + GROUP BY)</a:t>
            </a:r>
            <a:endParaRPr lang="en-IN" dirty="0"/>
          </a:p>
        </p:txBody>
      </p:sp>
      <p:sp>
        <p:nvSpPr>
          <p:cNvPr id="3" name="Content Placeholder 2">
            <a:extLst>
              <a:ext uri="{FF2B5EF4-FFF2-40B4-BE49-F238E27FC236}">
                <a16:creationId xmlns:a16="http://schemas.microsoft.com/office/drawing/2014/main" id="{AEEF610A-175D-CF12-C027-05ED66DFEB1B}"/>
              </a:ext>
            </a:extLst>
          </p:cNvPr>
          <p:cNvSpPr>
            <a:spLocks noGrp="1"/>
          </p:cNvSpPr>
          <p:nvPr>
            <p:ph idx="1"/>
          </p:nvPr>
        </p:nvSpPr>
        <p:spPr/>
        <p:txBody>
          <a:bodyPr/>
          <a:lstStyle/>
          <a:p>
            <a:r>
              <a:rPr lang="en-IN" dirty="0"/>
              <a:t>Select</a:t>
            </a:r>
          </a:p>
          <a:p>
            <a:r>
              <a:rPr lang="en-IN" dirty="0"/>
              <a:t> </a:t>
            </a:r>
            <a:r>
              <a:rPr lang="en-IN" dirty="0" err="1"/>
              <a:t>p.productline,sum</a:t>
            </a:r>
            <a:r>
              <a:rPr lang="en-IN" dirty="0"/>
              <a:t>(</a:t>
            </a:r>
            <a:r>
              <a:rPr lang="en-IN" dirty="0" err="1"/>
              <a:t>od.quantityordered</a:t>
            </a:r>
            <a:r>
              <a:rPr lang="en-IN" dirty="0"/>
              <a:t> * </a:t>
            </a:r>
            <a:r>
              <a:rPr lang="en-IN" dirty="0" err="1"/>
              <a:t>od.priceeach</a:t>
            </a:r>
            <a:r>
              <a:rPr lang="en-IN" dirty="0"/>
              <a:t>) as </a:t>
            </a:r>
            <a:r>
              <a:rPr lang="en-IN" dirty="0" err="1"/>
              <a:t>total_revenue</a:t>
            </a:r>
            <a:r>
              <a:rPr lang="en-IN" dirty="0"/>
              <a:t> f</a:t>
            </a:r>
          </a:p>
          <a:p>
            <a:r>
              <a:rPr lang="en-IN" dirty="0"/>
              <a:t>rom </a:t>
            </a:r>
            <a:r>
              <a:rPr lang="en-IN" dirty="0" err="1"/>
              <a:t>productlines</a:t>
            </a:r>
            <a:r>
              <a:rPr lang="en-IN" dirty="0"/>
              <a:t> pl inner join products p on </a:t>
            </a:r>
            <a:r>
              <a:rPr lang="en-IN" dirty="0" err="1"/>
              <a:t>pl.productline</a:t>
            </a:r>
            <a:r>
              <a:rPr lang="en-IN" dirty="0"/>
              <a:t> = </a:t>
            </a:r>
            <a:r>
              <a:rPr lang="en-IN" dirty="0" err="1"/>
              <a:t>p.productline</a:t>
            </a:r>
            <a:endParaRPr lang="en-IN" dirty="0"/>
          </a:p>
          <a:p>
            <a:r>
              <a:rPr lang="en-IN" dirty="0"/>
              <a:t>inner join </a:t>
            </a:r>
            <a:r>
              <a:rPr lang="en-IN" dirty="0" err="1"/>
              <a:t>orderdetails</a:t>
            </a:r>
            <a:r>
              <a:rPr lang="en-IN" dirty="0"/>
              <a:t> od on </a:t>
            </a:r>
            <a:r>
              <a:rPr lang="en-IN" dirty="0" err="1"/>
              <a:t>od.productcode</a:t>
            </a:r>
            <a:r>
              <a:rPr lang="en-IN" dirty="0"/>
              <a:t> = </a:t>
            </a:r>
            <a:r>
              <a:rPr lang="en-IN" dirty="0" err="1"/>
              <a:t>p.productcode</a:t>
            </a:r>
            <a:r>
              <a:rPr lang="en-IN" dirty="0"/>
              <a:t> group by </a:t>
            </a:r>
            <a:r>
              <a:rPr lang="en-IN" dirty="0" err="1"/>
              <a:t>p.productline</a:t>
            </a:r>
            <a:r>
              <a:rPr lang="en-IN" dirty="0"/>
              <a:t> </a:t>
            </a:r>
          </a:p>
          <a:p>
            <a:r>
              <a:rPr lang="en-IN" dirty="0"/>
              <a:t>order by </a:t>
            </a:r>
            <a:r>
              <a:rPr lang="en-IN" dirty="0" err="1"/>
              <a:t>total_revenue</a:t>
            </a:r>
            <a:r>
              <a:rPr lang="en-IN" dirty="0"/>
              <a:t> </a:t>
            </a:r>
            <a:r>
              <a:rPr lang="en-IN" dirty="0" err="1"/>
              <a:t>desc</a:t>
            </a:r>
            <a:r>
              <a:rPr lang="en-IN" dirty="0"/>
              <a:t>;</a:t>
            </a:r>
          </a:p>
        </p:txBody>
      </p:sp>
    </p:spTree>
    <p:extLst>
      <p:ext uri="{BB962C8B-B14F-4D97-AF65-F5344CB8AC3E}">
        <p14:creationId xmlns:p14="http://schemas.microsoft.com/office/powerpoint/2010/main" val="865437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47150-900B-7979-2B83-0451D1FAA1E9}"/>
              </a:ext>
            </a:extLst>
          </p:cNvPr>
          <p:cNvSpPr>
            <a:spLocks noGrp="1"/>
          </p:cNvSpPr>
          <p:nvPr>
            <p:ph type="title"/>
          </p:nvPr>
        </p:nvSpPr>
        <p:spPr>
          <a:xfrm>
            <a:off x="838200" y="365125"/>
            <a:ext cx="10515600" cy="909039"/>
          </a:xfrm>
        </p:spPr>
        <p:txBody>
          <a:bodyPr/>
          <a:lstStyle/>
          <a:p>
            <a:r>
              <a:rPr lang="en-US" dirty="0"/>
              <a:t>OUTPUT:</a:t>
            </a:r>
            <a:endParaRPr lang="en-IN" dirty="0"/>
          </a:p>
        </p:txBody>
      </p:sp>
      <p:pic>
        <p:nvPicPr>
          <p:cNvPr id="6" name="Content Placeholder 5" descr="A screenshot of a computer&#10;&#10;AI-generated content may be incorrect.">
            <a:extLst>
              <a:ext uri="{FF2B5EF4-FFF2-40B4-BE49-F238E27FC236}">
                <a16:creationId xmlns:a16="http://schemas.microsoft.com/office/drawing/2014/main" id="{F1B4F77B-9894-3575-AA34-72FD7254B82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274163"/>
            <a:ext cx="5181600" cy="4902799"/>
          </a:xfrm>
        </p:spPr>
      </p:pic>
      <p:sp>
        <p:nvSpPr>
          <p:cNvPr id="4" name="Content Placeholder 3">
            <a:extLst>
              <a:ext uri="{FF2B5EF4-FFF2-40B4-BE49-F238E27FC236}">
                <a16:creationId xmlns:a16="http://schemas.microsoft.com/office/drawing/2014/main" id="{F1C12B01-382C-1E99-3514-5F18E0E4FE03}"/>
              </a:ext>
            </a:extLst>
          </p:cNvPr>
          <p:cNvSpPr>
            <a:spLocks noGrp="1"/>
          </p:cNvSpPr>
          <p:nvPr>
            <p:ph sz="half" idx="2"/>
          </p:nvPr>
        </p:nvSpPr>
        <p:spPr>
          <a:xfrm>
            <a:off x="6172200" y="1274164"/>
            <a:ext cx="5181600" cy="4902799"/>
          </a:xfrm>
        </p:spPr>
        <p:txBody>
          <a:bodyPr>
            <a:normAutofit fontScale="70000" lnSpcReduction="20000"/>
          </a:bodyPr>
          <a:lstStyle/>
          <a:p>
            <a:pPr>
              <a:buNone/>
            </a:pPr>
            <a:r>
              <a:rPr lang="en-US" dirty="0"/>
              <a:t>The following query helps the company analyze details of the product line that generated the total revenue amount for the company. On top, being the highest, indicates that "Classic Cars" is the best-selling product in the company and acts as the primary source of revenue. If the Classic Cars quantity is low when the demand is high, the company will automatically generate less revenue from the Classic Cars department.</a:t>
            </a:r>
          </a:p>
          <a:p>
            <a:r>
              <a:rPr lang="en-US" dirty="0"/>
              <a:t>With the help of this query, you can identify the least revenue-generating product line to make decisions like "How to improve this product line's revenue" and list down the factors explaining why "Classic Cars" perform better than "Trains." This allows the company to decide whether to keep listing the low revenue generator or remove it. This query provides valuable insights for data-driven product line decisions</a:t>
            </a:r>
          </a:p>
          <a:p>
            <a:endParaRPr lang="en-IN" dirty="0"/>
          </a:p>
        </p:txBody>
      </p:sp>
    </p:spTree>
    <p:extLst>
      <p:ext uri="{BB962C8B-B14F-4D97-AF65-F5344CB8AC3E}">
        <p14:creationId xmlns:p14="http://schemas.microsoft.com/office/powerpoint/2010/main" val="3095021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5E110-3332-BE30-0712-9DEF46466B3C}"/>
              </a:ext>
            </a:extLst>
          </p:cNvPr>
          <p:cNvSpPr>
            <a:spLocks noGrp="1"/>
          </p:cNvSpPr>
          <p:nvPr>
            <p:ph type="title"/>
          </p:nvPr>
        </p:nvSpPr>
        <p:spPr/>
        <p:txBody>
          <a:bodyPr/>
          <a:lstStyle/>
          <a:p>
            <a:r>
              <a:rPr lang="en-US" dirty="0"/>
              <a:t>4.Creates a view showing total quantity sold and revenue per product.</a:t>
            </a:r>
            <a:endParaRPr lang="en-IN" dirty="0"/>
          </a:p>
        </p:txBody>
      </p:sp>
      <p:sp>
        <p:nvSpPr>
          <p:cNvPr id="3" name="Content Placeholder 2">
            <a:extLst>
              <a:ext uri="{FF2B5EF4-FFF2-40B4-BE49-F238E27FC236}">
                <a16:creationId xmlns:a16="http://schemas.microsoft.com/office/drawing/2014/main" id="{EB6B99A5-6B66-B68D-DB3A-07FE5674F8AE}"/>
              </a:ext>
            </a:extLst>
          </p:cNvPr>
          <p:cNvSpPr>
            <a:spLocks noGrp="1"/>
          </p:cNvSpPr>
          <p:nvPr>
            <p:ph idx="1"/>
          </p:nvPr>
        </p:nvSpPr>
        <p:spPr/>
        <p:txBody>
          <a:bodyPr/>
          <a:lstStyle/>
          <a:p>
            <a:r>
              <a:rPr lang="en-IN" dirty="0"/>
              <a:t>create view </a:t>
            </a:r>
            <a:r>
              <a:rPr lang="en-IN" dirty="0" err="1"/>
              <a:t>view_revenue</a:t>
            </a:r>
            <a:r>
              <a:rPr lang="en-IN" dirty="0"/>
              <a:t> as</a:t>
            </a:r>
          </a:p>
          <a:p>
            <a:r>
              <a:rPr lang="en-IN" dirty="0"/>
              <a:t> (select </a:t>
            </a:r>
            <a:r>
              <a:rPr lang="en-IN" dirty="0" err="1"/>
              <a:t>p.productname,sum</a:t>
            </a:r>
            <a:r>
              <a:rPr lang="en-IN" dirty="0"/>
              <a:t>(</a:t>
            </a:r>
            <a:r>
              <a:rPr lang="en-IN" dirty="0" err="1"/>
              <a:t>od.quantityordered</a:t>
            </a:r>
            <a:r>
              <a:rPr lang="en-IN" dirty="0"/>
              <a:t>  ) as </a:t>
            </a:r>
            <a:r>
              <a:rPr lang="en-IN" dirty="0" err="1"/>
              <a:t>total_quantity,sum</a:t>
            </a:r>
            <a:r>
              <a:rPr lang="en-IN" dirty="0"/>
              <a:t>(</a:t>
            </a:r>
            <a:r>
              <a:rPr lang="en-IN" dirty="0" err="1"/>
              <a:t>od.quantityordered</a:t>
            </a:r>
            <a:r>
              <a:rPr lang="en-IN" dirty="0"/>
              <a:t> * </a:t>
            </a:r>
            <a:r>
              <a:rPr lang="en-IN" dirty="0" err="1"/>
              <a:t>od.priceeach</a:t>
            </a:r>
            <a:r>
              <a:rPr lang="en-IN" dirty="0"/>
              <a:t>) as </a:t>
            </a:r>
            <a:r>
              <a:rPr lang="en-IN" dirty="0" err="1"/>
              <a:t>total_revenue</a:t>
            </a:r>
            <a:r>
              <a:rPr lang="en-IN" dirty="0"/>
              <a:t> from </a:t>
            </a:r>
            <a:r>
              <a:rPr lang="en-IN" dirty="0" err="1"/>
              <a:t>productlines</a:t>
            </a:r>
            <a:r>
              <a:rPr lang="en-IN" dirty="0"/>
              <a:t> pl inner join products p on </a:t>
            </a:r>
            <a:r>
              <a:rPr lang="en-IN" dirty="0" err="1"/>
              <a:t>pl.productline</a:t>
            </a:r>
            <a:r>
              <a:rPr lang="en-IN" dirty="0"/>
              <a:t> = </a:t>
            </a:r>
            <a:r>
              <a:rPr lang="en-IN" dirty="0" err="1"/>
              <a:t>p.productline</a:t>
            </a:r>
            <a:r>
              <a:rPr lang="en-IN" dirty="0"/>
              <a:t> inner join </a:t>
            </a:r>
            <a:r>
              <a:rPr lang="en-IN" dirty="0" err="1"/>
              <a:t>orderdetails</a:t>
            </a:r>
            <a:r>
              <a:rPr lang="en-IN" dirty="0"/>
              <a:t> od on </a:t>
            </a:r>
            <a:r>
              <a:rPr lang="en-IN" dirty="0" err="1"/>
              <a:t>od.productcode</a:t>
            </a:r>
            <a:r>
              <a:rPr lang="en-IN" dirty="0"/>
              <a:t> = </a:t>
            </a:r>
            <a:r>
              <a:rPr lang="en-IN" dirty="0" err="1"/>
              <a:t>p.productcode</a:t>
            </a:r>
            <a:r>
              <a:rPr lang="en-IN" dirty="0"/>
              <a:t> group by </a:t>
            </a:r>
            <a:r>
              <a:rPr lang="en-IN" dirty="0" err="1"/>
              <a:t>p.productname</a:t>
            </a:r>
            <a:r>
              <a:rPr lang="en-IN" dirty="0"/>
              <a:t>) ;</a:t>
            </a:r>
          </a:p>
          <a:p>
            <a:r>
              <a:rPr lang="en-IN" dirty="0"/>
              <a:t>select * from </a:t>
            </a:r>
            <a:r>
              <a:rPr lang="en-IN" dirty="0" err="1"/>
              <a:t>view_revenue</a:t>
            </a:r>
            <a:r>
              <a:rPr lang="en-IN" dirty="0"/>
              <a:t> order by </a:t>
            </a:r>
            <a:r>
              <a:rPr lang="en-IN" dirty="0" err="1"/>
              <a:t>total_revenue</a:t>
            </a:r>
            <a:r>
              <a:rPr lang="en-IN" dirty="0"/>
              <a:t> </a:t>
            </a:r>
            <a:r>
              <a:rPr lang="en-IN" dirty="0" err="1"/>
              <a:t>desc</a:t>
            </a:r>
            <a:r>
              <a:rPr lang="en-IN" dirty="0"/>
              <a:t>;</a:t>
            </a:r>
          </a:p>
        </p:txBody>
      </p:sp>
    </p:spTree>
    <p:extLst>
      <p:ext uri="{BB962C8B-B14F-4D97-AF65-F5344CB8AC3E}">
        <p14:creationId xmlns:p14="http://schemas.microsoft.com/office/powerpoint/2010/main" val="2802540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389C7-1448-3EBB-1D48-44EB2C75884E}"/>
              </a:ext>
            </a:extLst>
          </p:cNvPr>
          <p:cNvSpPr>
            <a:spLocks noGrp="1"/>
          </p:cNvSpPr>
          <p:nvPr>
            <p:ph type="title"/>
          </p:nvPr>
        </p:nvSpPr>
        <p:spPr>
          <a:xfrm>
            <a:off x="838200" y="365126"/>
            <a:ext cx="10515600" cy="624226"/>
          </a:xfrm>
        </p:spPr>
        <p:txBody>
          <a:bodyPr>
            <a:normAutofit fontScale="90000"/>
          </a:bodyPr>
          <a:lstStyle/>
          <a:p>
            <a:r>
              <a:rPr lang="en-US" dirty="0"/>
              <a:t>OUTPUT:</a:t>
            </a:r>
            <a:endParaRPr lang="en-IN" dirty="0"/>
          </a:p>
        </p:txBody>
      </p:sp>
      <p:pic>
        <p:nvPicPr>
          <p:cNvPr id="6" name="Content Placeholder 5" descr="A screenshot of a computer&#10;&#10;AI-generated content may be incorrect.">
            <a:extLst>
              <a:ext uri="{FF2B5EF4-FFF2-40B4-BE49-F238E27FC236}">
                <a16:creationId xmlns:a16="http://schemas.microsoft.com/office/drawing/2014/main" id="{FFDB90AA-86C0-F567-B573-8FC739D1057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14400" y="989351"/>
            <a:ext cx="5181599" cy="5187610"/>
          </a:xfrm>
        </p:spPr>
      </p:pic>
      <p:sp>
        <p:nvSpPr>
          <p:cNvPr id="4" name="Content Placeholder 3">
            <a:extLst>
              <a:ext uri="{FF2B5EF4-FFF2-40B4-BE49-F238E27FC236}">
                <a16:creationId xmlns:a16="http://schemas.microsoft.com/office/drawing/2014/main" id="{456A867C-D112-CC87-4EC5-7A1404E67CF7}"/>
              </a:ext>
            </a:extLst>
          </p:cNvPr>
          <p:cNvSpPr>
            <a:spLocks noGrp="1"/>
          </p:cNvSpPr>
          <p:nvPr>
            <p:ph sz="half" idx="2"/>
          </p:nvPr>
        </p:nvSpPr>
        <p:spPr>
          <a:xfrm>
            <a:off x="6172200" y="989351"/>
            <a:ext cx="5181600" cy="5187611"/>
          </a:xfrm>
        </p:spPr>
        <p:txBody>
          <a:bodyPr>
            <a:normAutofit fontScale="77500" lnSpcReduction="20000"/>
          </a:bodyPr>
          <a:lstStyle/>
          <a:p>
            <a:pPr>
              <a:buNone/>
            </a:pPr>
            <a:r>
              <a:rPr lang="en-US" dirty="0"/>
              <a:t>This data is derived from the view table, which indicates that this information is passed to other departments. This data is used to analyze the products that are sold more and the revenue they generated for the company. With this info, the company can improve the standards of total revenue generated by the product.</a:t>
            </a:r>
          </a:p>
          <a:p>
            <a:r>
              <a:rPr lang="en-US" dirty="0"/>
              <a:t>For example, let's say the "1969 Ford Falcon" has been sold less compared to last year, and the inventory is filled with those cars. In order to sell this car and clear inventory, the company will provide huge discounts and strategies to sell the car ASAP. This way, the newly generated revenue from that car increases, resulting in the increasing standards of that particular product</a:t>
            </a:r>
          </a:p>
          <a:p>
            <a:endParaRPr lang="en-IN" dirty="0"/>
          </a:p>
        </p:txBody>
      </p:sp>
    </p:spTree>
    <p:extLst>
      <p:ext uri="{BB962C8B-B14F-4D97-AF65-F5344CB8AC3E}">
        <p14:creationId xmlns:p14="http://schemas.microsoft.com/office/powerpoint/2010/main" val="37819731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51</TotalTime>
  <Words>1447</Words>
  <Application>Microsoft Office PowerPoint</Application>
  <PresentationFormat>Widescreen</PresentationFormat>
  <Paragraphs>59</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Algerian</vt:lpstr>
      <vt:lpstr>Aptos</vt:lpstr>
      <vt:lpstr>Aptos Display</vt:lpstr>
      <vt:lpstr>Arial</vt:lpstr>
      <vt:lpstr>Courier New</vt:lpstr>
      <vt:lpstr>Office Theme</vt:lpstr>
      <vt:lpstr>Classic Models SQL Queries</vt:lpstr>
      <vt:lpstr>1. Retrieve customer orders with product details</vt:lpstr>
      <vt:lpstr>OUTPUT:</vt:lpstr>
      <vt:lpstr>2. Find customers who have placed more than        5 orders (Subquery + HAVING)</vt:lpstr>
      <vt:lpstr>OUTPUT:</vt:lpstr>
      <vt:lpstr>3. Get total revenue by product line (JOIN + GROUP BY)</vt:lpstr>
      <vt:lpstr>OUTPUT:</vt:lpstr>
      <vt:lpstr>4.Creates a view showing total quantity sold and revenue per product.</vt:lpstr>
      <vt:lpstr>OUTPUT:</vt:lpstr>
      <vt:lpstr>5. Create a temporary table for high-value customers (Temporary Table)</vt:lpstr>
      <vt:lpstr>OUTPUT:</vt:lpstr>
      <vt:lpstr>6. Retrieve the top 5 customers by order value (JOIN + ORDER BY + LIMIT)</vt:lpstr>
      <vt:lpstr>OUTPUT:</vt:lpstr>
      <vt:lpstr>7 . Find employees who have not made any sales (LEFT JOIN + WHERE NULL)</vt:lpstr>
      <vt:lpstr>OUTPUT: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Adil Mohammed</dc:creator>
  <cp:lastModifiedBy>Adil Mohammed</cp:lastModifiedBy>
  <cp:revision>1</cp:revision>
  <dcterms:created xsi:type="dcterms:W3CDTF">2025-03-24T11:06:23Z</dcterms:created>
  <dcterms:modified xsi:type="dcterms:W3CDTF">2025-03-24T11:57:55Z</dcterms:modified>
</cp:coreProperties>
</file>