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5616" y="1419873"/>
            <a:ext cx="5413375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5856" y="3316961"/>
            <a:ext cx="7534275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21421" y="366287"/>
            <a:ext cx="9563735" cy="7333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-635">
              <a:lnSpc>
                <a:spcPct val="99800"/>
              </a:lnSpc>
              <a:spcBef>
                <a:spcPts val="130"/>
              </a:spcBef>
            </a:pPr>
            <a:r>
              <a:rPr dirty="0" sz="8000" spc="285" b="1">
                <a:solidFill>
                  <a:srgbClr val="FFFFFF"/>
                </a:solidFill>
                <a:latin typeface="Times New Roman"/>
                <a:cs typeface="Times New Roman"/>
              </a:rPr>
              <a:t>Enhancing</a:t>
            </a:r>
            <a:r>
              <a:rPr dirty="0" sz="8000" spc="-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250" b="1">
                <a:solidFill>
                  <a:srgbClr val="FFFFFF"/>
                </a:solidFill>
                <a:latin typeface="Times New Roman"/>
                <a:cs typeface="Times New Roman"/>
              </a:rPr>
              <a:t>Hotel </a:t>
            </a:r>
            <a:r>
              <a:rPr dirty="0" sz="8000" spc="180" b="1">
                <a:solidFill>
                  <a:srgbClr val="FFFFFF"/>
                </a:solidFill>
                <a:latin typeface="Times New Roman"/>
                <a:cs typeface="Times New Roman"/>
              </a:rPr>
              <a:t>Reviews:</a:t>
            </a:r>
            <a:r>
              <a:rPr dirty="0" sz="80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185" b="1">
                <a:solidFill>
                  <a:srgbClr val="FFFFFF"/>
                </a:solidFill>
                <a:latin typeface="Times New Roman"/>
                <a:cs typeface="Times New Roman"/>
              </a:rPr>
              <a:t>Leveraging </a:t>
            </a:r>
            <a:r>
              <a:rPr dirty="0" sz="8000" spc="254" b="1">
                <a:solidFill>
                  <a:srgbClr val="FFFFFF"/>
                </a:solidFill>
                <a:latin typeface="Times New Roman"/>
                <a:cs typeface="Times New Roman"/>
              </a:rPr>
              <a:t>Robotic</a:t>
            </a:r>
            <a:r>
              <a:rPr dirty="0" sz="80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385" b="1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dirty="0" sz="8000" spc="229" b="1">
                <a:solidFill>
                  <a:srgbClr val="FFFFFF"/>
                </a:solidFill>
                <a:latin typeface="Times New Roman"/>
                <a:cs typeface="Times New Roman"/>
              </a:rPr>
              <a:t>Automation</a:t>
            </a:r>
            <a:r>
              <a:rPr dirty="0" sz="8000" spc="-1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260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8000" spc="190" b="1">
                <a:solidFill>
                  <a:srgbClr val="FFFFFF"/>
                </a:solidFill>
                <a:latin typeface="Times New Roman"/>
                <a:cs typeface="Times New Roman"/>
              </a:rPr>
              <a:t>Generative</a:t>
            </a:r>
            <a:r>
              <a:rPr dirty="0" sz="8000" spc="-43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-380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8000" spc="-11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200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8000" spc="330" b="1">
                <a:solidFill>
                  <a:srgbClr val="FFFFFF"/>
                </a:solidFill>
                <a:latin typeface="Times New Roman"/>
                <a:cs typeface="Times New Roman"/>
              </a:rPr>
              <a:t>Sentiment</a:t>
            </a:r>
            <a:r>
              <a:rPr dirty="0" sz="8000" spc="-48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0" spc="210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8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780" y="1108891"/>
            <a:ext cx="5122075" cy="80009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652881" y="8058467"/>
            <a:ext cx="2528570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5"/>
              </a:spcBef>
            </a:pPr>
            <a:r>
              <a:rPr dirty="0" sz="4000" spc="-40">
                <a:solidFill>
                  <a:srgbClr val="FFFFFF"/>
                </a:solidFill>
                <a:latin typeface="Georgia"/>
                <a:cs typeface="Georgia"/>
              </a:rPr>
              <a:t>Md.</a:t>
            </a:r>
            <a:r>
              <a:rPr dirty="0" sz="4000" spc="-1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Shafee </a:t>
            </a:r>
            <a:r>
              <a:rPr dirty="0" sz="4000" spc="-105">
                <a:solidFill>
                  <a:srgbClr val="FFFFFF"/>
                </a:solidFill>
                <a:latin typeface="Georgia"/>
                <a:cs typeface="Georgia"/>
              </a:rPr>
              <a:t>Md.</a:t>
            </a:r>
            <a:r>
              <a:rPr dirty="0" sz="40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Georgia"/>
                <a:cs typeface="Georgia"/>
              </a:rPr>
              <a:t>Adil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53" y="2530856"/>
            <a:ext cx="712597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330">
                <a:solidFill>
                  <a:srgbClr val="FFFFFF"/>
                </a:solidFill>
              </a:rPr>
              <a:t>Thanks!</a:t>
            </a:r>
            <a:endParaRPr sz="14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6315075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 spc="160"/>
              <a:t>Introduction</a:t>
            </a:r>
            <a:r>
              <a:rPr dirty="0" sz="4100" spc="-90"/>
              <a:t> </a:t>
            </a:r>
            <a:r>
              <a:rPr dirty="0" sz="4100" spc="160"/>
              <a:t>to</a:t>
            </a:r>
            <a:r>
              <a:rPr dirty="0" sz="4100" spc="-35"/>
              <a:t> </a:t>
            </a:r>
            <a:r>
              <a:rPr dirty="0" sz="4100" spc="170"/>
              <a:t>Sentiment </a:t>
            </a:r>
            <a:r>
              <a:rPr dirty="0" sz="4100" spc="114"/>
              <a:t>Analysis</a:t>
            </a:r>
            <a:endParaRPr sz="41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910" y="3317036"/>
            <a:ext cx="2038210" cy="24780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5569" y="4193337"/>
            <a:ext cx="1190586" cy="24780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836" y="4641012"/>
            <a:ext cx="4081386" cy="30726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2341" y="5079162"/>
            <a:ext cx="2063076" cy="24818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7749" y="6392011"/>
            <a:ext cx="1832330" cy="30886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433296" y="3175317"/>
            <a:ext cx="5512435" cy="31019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today's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digital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age,</a:t>
            </a:r>
            <a:endParaRPr sz="2450">
              <a:latin typeface="Verdana"/>
              <a:cs typeface="Verdana"/>
            </a:endParaRPr>
          </a:p>
          <a:p>
            <a:pPr marL="12700" marR="173990">
              <a:lnSpc>
                <a:spcPct val="117300"/>
              </a:lnSpc>
            </a:pPr>
            <a:r>
              <a:rPr dirty="0" sz="2450" spc="-20">
                <a:latin typeface="Verdana"/>
                <a:cs typeface="Verdana"/>
              </a:rPr>
              <a:t>a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crucial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role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shaping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customer </a:t>
            </a:r>
            <a:r>
              <a:rPr dirty="0" sz="2450">
                <a:latin typeface="Verdana"/>
                <a:cs typeface="Verdana"/>
              </a:rPr>
              <a:t>perceptions.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By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utilizing</a:t>
            </a:r>
            <a:endParaRPr sz="2450">
              <a:latin typeface="Verdana"/>
              <a:cs typeface="Verdana"/>
            </a:endParaRPr>
          </a:p>
          <a:p>
            <a:pPr marL="4231640">
              <a:lnSpc>
                <a:spcPct val="100000"/>
              </a:lnSpc>
              <a:spcBef>
                <a:spcPts val="585"/>
              </a:spcBef>
            </a:pPr>
            <a:r>
              <a:rPr dirty="0" sz="2450" spc="5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algn="just" marL="12700" marR="5080" indent="2101850">
              <a:lnSpc>
                <a:spcPct val="117300"/>
              </a:lnSpc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we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enhance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analysis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these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5">
                <a:latin typeface="Verdana"/>
                <a:cs typeface="Verdana"/>
              </a:rPr>
              <a:t>reviews,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providing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deeper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insights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into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customer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72586" y="3236277"/>
            <a:ext cx="67627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0">
                <a:latin typeface="Verdana"/>
                <a:cs typeface="Verdana"/>
              </a:rPr>
              <a:t>play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2295" y="6393612"/>
            <a:ext cx="1781759" cy="24780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300393" y="6312852"/>
            <a:ext cx="264604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66035" algn="l"/>
              </a:tabLst>
            </a:pPr>
            <a:r>
              <a:rPr dirty="0" sz="2450" spc="50">
                <a:latin typeface="Verdana"/>
                <a:cs typeface="Verdana"/>
              </a:rPr>
              <a:t>and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54380" marR="5080" indent="-742315">
              <a:lnSpc>
                <a:spcPct val="101299"/>
              </a:lnSpc>
              <a:spcBef>
                <a:spcPts val="60"/>
              </a:spcBef>
            </a:pPr>
            <a:r>
              <a:rPr dirty="0" spc="140"/>
              <a:t>Understanding</a:t>
            </a:r>
            <a:r>
              <a:rPr dirty="0" spc="-10"/>
              <a:t> </a:t>
            </a:r>
            <a:r>
              <a:rPr dirty="0" spc="120"/>
              <a:t>Robotic </a:t>
            </a:r>
            <a:r>
              <a:rPr dirty="0" spc="200"/>
              <a:t>Process</a:t>
            </a:r>
            <a:r>
              <a:rPr dirty="0" spc="-190"/>
              <a:t> </a:t>
            </a:r>
            <a:r>
              <a:rPr dirty="0" spc="120"/>
              <a:t>Automation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185" y="2950057"/>
            <a:ext cx="4437481" cy="2477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640" y="5148719"/>
            <a:ext cx="1469682" cy="24940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19986" y="3246476"/>
            <a:ext cx="6158865" cy="31019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r" marL="396875" marR="5080" indent="-93345">
              <a:lnSpc>
                <a:spcPct val="118200"/>
              </a:lnSpc>
              <a:spcBef>
                <a:spcPts val="70"/>
              </a:spcBef>
            </a:pPr>
            <a:r>
              <a:rPr dirty="0" sz="2450">
                <a:latin typeface="Verdana"/>
                <a:cs typeface="Verdana"/>
              </a:rPr>
              <a:t>streamlines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repetitive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-95">
                <a:latin typeface="Verdana"/>
                <a:cs typeface="Verdana"/>
              </a:rPr>
              <a:t>tasks,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enabling </a:t>
            </a:r>
            <a:r>
              <a:rPr dirty="0" sz="2450">
                <a:latin typeface="Verdana"/>
                <a:cs typeface="Verdana"/>
              </a:rPr>
              <a:t>businesses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efﬁciently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collect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and </a:t>
            </a:r>
            <a:r>
              <a:rPr dirty="0" sz="2450">
                <a:latin typeface="Verdana"/>
                <a:cs typeface="Verdana"/>
              </a:rPr>
              <a:t>process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large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volumes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data.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 </a:t>
            </a:r>
            <a:r>
              <a:rPr dirty="0" sz="2450">
                <a:latin typeface="Verdana"/>
                <a:cs typeface="Verdana"/>
              </a:rPr>
              <a:t>context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hotel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reviews,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RPA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can</a:t>
            </a:r>
            <a:endParaRPr sz="2450">
              <a:latin typeface="Verdana"/>
              <a:cs typeface="Verdana"/>
            </a:endParaRPr>
          </a:p>
          <a:p>
            <a:pPr marL="401320">
              <a:lnSpc>
                <a:spcPct val="100000"/>
              </a:lnSpc>
              <a:spcBef>
                <a:spcPts val="509"/>
              </a:spcBef>
            </a:pPr>
            <a:r>
              <a:rPr dirty="0" sz="2450" spc="45">
                <a:latin typeface="Verdana"/>
                <a:cs typeface="Verdana"/>
              </a:rPr>
              <a:t>automate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extraction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>
                <a:latin typeface="Verdana"/>
                <a:cs typeface="Verdana"/>
              </a:rPr>
              <a:t>from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multiple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sources,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saving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time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10">
                <a:latin typeface="Verdana"/>
                <a:cs typeface="Verdana"/>
              </a:rPr>
              <a:t>resources.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31775" rIns="0" bIns="0" rtlCol="0" vert="horz">
            <a:spAutoFit/>
          </a:bodyPr>
          <a:lstStyle/>
          <a:p>
            <a:pPr marL="723900">
              <a:lnSpc>
                <a:spcPct val="100000"/>
              </a:lnSpc>
              <a:spcBef>
                <a:spcPts val="1825"/>
              </a:spcBef>
            </a:pPr>
            <a:r>
              <a:rPr dirty="0" sz="5850" spc="130">
                <a:solidFill>
                  <a:srgbClr val="FFFFFF"/>
                </a:solidFill>
              </a:rPr>
              <a:t>Role</a:t>
            </a:r>
            <a:r>
              <a:rPr dirty="0" sz="5850" spc="-80">
                <a:solidFill>
                  <a:srgbClr val="FFFFFF"/>
                </a:solidFill>
              </a:rPr>
              <a:t> </a:t>
            </a:r>
            <a:r>
              <a:rPr dirty="0" sz="5850" spc="240">
                <a:solidFill>
                  <a:srgbClr val="FFFFFF"/>
                </a:solidFill>
              </a:rPr>
              <a:t>of</a:t>
            </a:r>
            <a:r>
              <a:rPr dirty="0" sz="5850" spc="-80">
                <a:solidFill>
                  <a:srgbClr val="FFFFFF"/>
                </a:solidFill>
              </a:rPr>
              <a:t> </a:t>
            </a:r>
            <a:r>
              <a:rPr dirty="0" sz="5850" spc="140">
                <a:solidFill>
                  <a:srgbClr val="FFFFFF"/>
                </a:solidFill>
              </a:rPr>
              <a:t>Generative</a:t>
            </a:r>
            <a:r>
              <a:rPr dirty="0" sz="5850" spc="-310">
                <a:solidFill>
                  <a:srgbClr val="FFFFFF"/>
                </a:solidFill>
              </a:rPr>
              <a:t> </a:t>
            </a:r>
            <a:r>
              <a:rPr dirty="0" sz="5850" spc="-300">
                <a:solidFill>
                  <a:srgbClr val="FFFFFF"/>
                </a:solidFill>
              </a:rPr>
              <a:t>AI</a:t>
            </a:r>
            <a:endParaRPr sz="58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89" y="3458679"/>
            <a:ext cx="2063064" cy="2481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5711" y="4334979"/>
            <a:ext cx="1016381" cy="24780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03348" y="4334979"/>
            <a:ext cx="1204595" cy="24780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19753" y="4782654"/>
            <a:ext cx="1781759" cy="24780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63140">
              <a:lnSpc>
                <a:spcPct val="117300"/>
              </a:lnSpc>
              <a:spcBef>
                <a:spcPts val="95"/>
              </a:spcBef>
            </a:pPr>
            <a:r>
              <a:rPr dirty="0" spc="70"/>
              <a:t>can</a:t>
            </a:r>
            <a:r>
              <a:rPr dirty="0" spc="-165"/>
              <a:t> </a:t>
            </a:r>
            <a:r>
              <a:rPr dirty="0" spc="-25"/>
              <a:t>analyze</a:t>
            </a:r>
            <a:r>
              <a:rPr dirty="0" spc="-160"/>
              <a:t> </a:t>
            </a:r>
            <a:r>
              <a:rPr dirty="0" spc="75"/>
              <a:t>and</a:t>
            </a:r>
            <a:r>
              <a:rPr dirty="0" spc="-160"/>
              <a:t> </a:t>
            </a:r>
            <a:r>
              <a:rPr dirty="0"/>
              <a:t>interpret</a:t>
            </a:r>
            <a:r>
              <a:rPr dirty="0" spc="-160"/>
              <a:t> </a:t>
            </a:r>
            <a:r>
              <a:rPr dirty="0" spc="-10"/>
              <a:t>textual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hotel</a:t>
            </a:r>
            <a:r>
              <a:rPr dirty="0" spc="-25"/>
              <a:t> </a:t>
            </a:r>
            <a:r>
              <a:rPr dirty="0" spc="-70"/>
              <a:t>reviews,</a:t>
            </a:r>
            <a:r>
              <a:rPr dirty="0" spc="-25"/>
              <a:t> </a:t>
            </a:r>
            <a:r>
              <a:rPr dirty="0"/>
              <a:t>generating</a:t>
            </a:r>
            <a:r>
              <a:rPr dirty="0" spc="-25"/>
              <a:t> </a:t>
            </a:r>
            <a:r>
              <a:rPr dirty="0" spc="50"/>
              <a:t>meaningful</a:t>
            </a:r>
          </a:p>
          <a:p>
            <a:pPr marL="384810">
              <a:lnSpc>
                <a:spcPct val="100000"/>
              </a:lnSpc>
              <a:spcBef>
                <a:spcPts val="509"/>
              </a:spcBef>
              <a:tabLst>
                <a:tab pos="5032375" algn="l"/>
                <a:tab pos="6388100" algn="l"/>
              </a:tabLst>
            </a:pPr>
            <a:r>
              <a:rPr dirty="0" spc="-20"/>
              <a:t>insights.</a:t>
            </a:r>
            <a:r>
              <a:rPr dirty="0" spc="-185"/>
              <a:t> </a:t>
            </a:r>
            <a:r>
              <a:rPr dirty="0" spc="-125"/>
              <a:t>It</a:t>
            </a:r>
            <a:r>
              <a:rPr dirty="0" spc="-185"/>
              <a:t> </a:t>
            </a:r>
            <a:r>
              <a:rPr dirty="0" spc="70"/>
              <a:t>can</a:t>
            </a:r>
            <a:r>
              <a:rPr dirty="0" spc="-185"/>
              <a:t> </a:t>
            </a:r>
            <a:r>
              <a:rPr dirty="0" spc="-10"/>
              <a:t>identify</a:t>
            </a:r>
            <a:r>
              <a:rPr dirty="0"/>
              <a:t>	</a:t>
            </a:r>
            <a:r>
              <a:rPr dirty="0" spc="-415"/>
              <a:t>,</a:t>
            </a:r>
            <a:r>
              <a:rPr dirty="0"/>
              <a:t>	</a:t>
            </a:r>
            <a:r>
              <a:rPr dirty="0" spc="-365"/>
              <a:t>,</a:t>
            </a:r>
            <a:r>
              <a:rPr dirty="0" spc="-215"/>
              <a:t> </a:t>
            </a:r>
            <a:r>
              <a:rPr dirty="0" spc="50"/>
              <a:t>and</a:t>
            </a:r>
          </a:p>
          <a:p>
            <a:pPr marL="34925" marR="27305" indent="2446655">
              <a:lnSpc>
                <a:spcPct val="117300"/>
              </a:lnSpc>
              <a:spcBef>
                <a:spcPts val="75"/>
              </a:spcBef>
            </a:pPr>
            <a:r>
              <a:rPr dirty="0" spc="-365"/>
              <a:t>,</a:t>
            </a:r>
            <a:r>
              <a:rPr dirty="0" spc="-95"/>
              <a:t> </a:t>
            </a:r>
            <a:r>
              <a:rPr dirty="0"/>
              <a:t>transforming</a:t>
            </a:r>
            <a:r>
              <a:rPr dirty="0" spc="-90"/>
              <a:t> </a:t>
            </a:r>
            <a:r>
              <a:rPr dirty="0" spc="-30"/>
              <a:t>raw</a:t>
            </a:r>
            <a:r>
              <a:rPr dirty="0" spc="-95"/>
              <a:t> </a:t>
            </a:r>
            <a:r>
              <a:rPr dirty="0"/>
              <a:t>data</a:t>
            </a:r>
            <a:r>
              <a:rPr dirty="0" spc="-90"/>
              <a:t> </a:t>
            </a:r>
            <a:r>
              <a:rPr dirty="0" spc="-20"/>
              <a:t>into </a:t>
            </a:r>
            <a:r>
              <a:rPr dirty="0"/>
              <a:t>actionable</a:t>
            </a:r>
            <a:r>
              <a:rPr dirty="0" spc="120"/>
              <a:t> </a:t>
            </a:r>
            <a:r>
              <a:rPr dirty="0"/>
              <a:t>information</a:t>
            </a:r>
            <a:r>
              <a:rPr dirty="0" spc="120"/>
              <a:t> </a:t>
            </a:r>
            <a:r>
              <a:rPr dirty="0"/>
              <a:t>that</a:t>
            </a:r>
            <a:r>
              <a:rPr dirty="0" spc="120"/>
              <a:t> </a:t>
            </a:r>
            <a:r>
              <a:rPr dirty="0"/>
              <a:t>enhances</a:t>
            </a:r>
            <a:r>
              <a:rPr dirty="0" spc="120"/>
              <a:t> </a:t>
            </a:r>
            <a:r>
              <a:rPr dirty="0" spc="-10"/>
              <a:t>decision-</a:t>
            </a:r>
          </a:p>
          <a:p>
            <a:pPr marL="3122930">
              <a:lnSpc>
                <a:spcPct val="100000"/>
              </a:lnSpc>
              <a:spcBef>
                <a:spcPts val="509"/>
              </a:spcBef>
            </a:pPr>
            <a:r>
              <a:rPr dirty="0" spc="-10"/>
              <a:t>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L="401320" marR="5080">
              <a:lnSpc>
                <a:spcPct val="100000"/>
              </a:lnSpc>
              <a:spcBef>
                <a:spcPts val="125"/>
              </a:spcBef>
            </a:pPr>
            <a:r>
              <a:rPr dirty="0" spc="210"/>
              <a:t>Beneﬁts</a:t>
            </a:r>
            <a:r>
              <a:rPr dirty="0" spc="-50"/>
              <a:t> </a:t>
            </a:r>
            <a:r>
              <a:rPr dirty="0" spc="160"/>
              <a:t>of</a:t>
            </a:r>
            <a:r>
              <a:rPr dirty="0" spc="-45"/>
              <a:t> </a:t>
            </a:r>
            <a:r>
              <a:rPr dirty="0" spc="165"/>
              <a:t>Sentiment</a:t>
            </a:r>
          </a:p>
          <a:p>
            <a:pPr algn="r" marL="401320" marR="5080">
              <a:lnSpc>
                <a:spcPct val="100000"/>
              </a:lnSpc>
              <a:spcBef>
                <a:spcPts val="60"/>
              </a:spcBef>
            </a:pPr>
            <a:r>
              <a:rPr dirty="0" spc="1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597" y="2950057"/>
            <a:ext cx="2938475" cy="3088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554" y="4274032"/>
            <a:ext cx="1184122" cy="3072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2320" y="4274032"/>
            <a:ext cx="1339075" cy="3088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7652" y="5586869"/>
            <a:ext cx="3355301" cy="24940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420126" y="2808326"/>
            <a:ext cx="6258560" cy="31019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929640">
              <a:lnSpc>
                <a:spcPct val="100000"/>
              </a:lnSpc>
              <a:spcBef>
                <a:spcPts val="605"/>
              </a:spcBef>
            </a:pPr>
            <a:r>
              <a:rPr dirty="0" sz="2450" spc="45">
                <a:latin typeface="Verdana"/>
                <a:cs typeface="Verdana"/>
              </a:rPr>
              <a:t>Implementing</a:t>
            </a:r>
            <a:endParaRPr sz="2450">
              <a:latin typeface="Verdana"/>
              <a:cs typeface="Verdana"/>
            </a:endParaRPr>
          </a:p>
          <a:p>
            <a:pPr algn="r" marL="975360" marR="5080" indent="-53975">
              <a:lnSpc>
                <a:spcPct val="117300"/>
              </a:lnSpc>
            </a:pPr>
            <a:r>
              <a:rPr dirty="0" sz="2450">
                <a:latin typeface="Verdana"/>
                <a:cs typeface="Verdana"/>
              </a:rPr>
              <a:t>allows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hotels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understand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guest </a:t>
            </a:r>
            <a:r>
              <a:rPr dirty="0" sz="2450">
                <a:latin typeface="Verdana"/>
                <a:cs typeface="Verdana"/>
              </a:rPr>
              <a:t>experiences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better.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By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identifying</a:t>
            </a:r>
            <a:endParaRPr sz="2450">
              <a:latin typeface="Verdana"/>
              <a:cs typeface="Verdana"/>
            </a:endParaRPr>
          </a:p>
          <a:p>
            <a:pPr algn="r" marL="12700" marR="5080" indent="2234565">
              <a:lnSpc>
                <a:spcPct val="117300"/>
              </a:lnSpc>
              <a:spcBef>
                <a:spcPts val="75"/>
              </a:spcBef>
              <a:tabLst>
                <a:tab pos="4368800" algn="l"/>
                <a:tab pos="4393565" algn="l"/>
              </a:tabLst>
            </a:pPr>
            <a:r>
              <a:rPr dirty="0" sz="2450" spc="50">
                <a:latin typeface="Verdana"/>
                <a:cs typeface="Verdana"/>
              </a:rPr>
              <a:t>and</a:t>
            </a:r>
            <a:r>
              <a:rPr dirty="0" sz="2450">
                <a:latin typeface="Verdana"/>
                <a:cs typeface="Verdana"/>
              </a:rPr>
              <a:t>		</a:t>
            </a:r>
            <a:r>
              <a:rPr dirty="0" sz="2450" spc="-10">
                <a:latin typeface="Verdana"/>
                <a:cs typeface="Verdana"/>
              </a:rPr>
              <a:t>sentiments, </a:t>
            </a:r>
            <a:r>
              <a:rPr dirty="0" sz="2450">
                <a:latin typeface="Verdana"/>
                <a:cs typeface="Verdana"/>
              </a:rPr>
              <a:t>hotels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improve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their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services, </a:t>
            </a:r>
            <a:r>
              <a:rPr dirty="0" sz="2450">
                <a:latin typeface="Verdana"/>
                <a:cs typeface="Verdana"/>
              </a:rPr>
              <a:t>target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marketing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efforts,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ultimately boost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657985" marR="5080" indent="602615">
              <a:lnSpc>
                <a:spcPct val="101299"/>
              </a:lnSpc>
              <a:spcBef>
                <a:spcPts val="60"/>
              </a:spcBef>
            </a:pPr>
            <a:r>
              <a:rPr dirty="0" spc="150"/>
              <a:t>Challenges</a:t>
            </a:r>
            <a:r>
              <a:rPr dirty="0" spc="-40"/>
              <a:t> </a:t>
            </a:r>
            <a:r>
              <a:rPr dirty="0" spc="155"/>
              <a:t>in Implementation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2846" y="3826357"/>
            <a:ext cx="1912620" cy="3088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0829" y="4340644"/>
            <a:ext cx="1388313" cy="24218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6555" y="4712182"/>
            <a:ext cx="1210259" cy="3088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54238" y="2808326"/>
            <a:ext cx="5924550" cy="2663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22860">
              <a:lnSpc>
                <a:spcPct val="117300"/>
              </a:lnSpc>
              <a:spcBef>
                <a:spcPts val="95"/>
              </a:spcBef>
              <a:tabLst>
                <a:tab pos="5542915" algn="l"/>
              </a:tabLst>
            </a:pPr>
            <a:r>
              <a:rPr dirty="0" sz="2450" spc="80">
                <a:latin typeface="Verdana"/>
                <a:cs typeface="Verdana"/>
              </a:rPr>
              <a:t>While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leveraging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RPA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Generative </a:t>
            </a:r>
            <a:r>
              <a:rPr dirty="0" sz="2450" spc="-100">
                <a:latin typeface="Verdana"/>
                <a:cs typeface="Verdana"/>
              </a:rPr>
              <a:t>AI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offers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numerous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advantages,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there </a:t>
            </a:r>
            <a:r>
              <a:rPr dirty="0" sz="2450" spc="-35">
                <a:latin typeface="Verdana"/>
                <a:cs typeface="Verdana"/>
              </a:rPr>
              <a:t>are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challenges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such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as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algn="r" marL="1152525" marR="5080" indent="125095">
              <a:lnSpc>
                <a:spcPct val="117300"/>
              </a:lnSpc>
              <a:spcBef>
                <a:spcPts val="75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need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continuous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0">
                <a:latin typeface="Verdana"/>
                <a:cs typeface="Verdana"/>
              </a:rPr>
              <a:t>AI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models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ensure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reliable </a:t>
            </a:r>
            <a:r>
              <a:rPr dirty="0" sz="2450" spc="50">
                <a:latin typeface="Verdana"/>
                <a:cs typeface="Verdana"/>
              </a:rPr>
              <a:t>sentiment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interpretation.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41300" rIns="0" bIns="0" rtlCol="0" vert="horz">
            <a:spAutoFit/>
          </a:bodyPr>
          <a:lstStyle/>
          <a:p>
            <a:pPr marL="271780">
              <a:lnSpc>
                <a:spcPct val="100000"/>
              </a:lnSpc>
              <a:spcBef>
                <a:spcPts val="1900"/>
              </a:spcBef>
            </a:pPr>
            <a:r>
              <a:rPr dirty="0" sz="4200" spc="125">
                <a:solidFill>
                  <a:srgbClr val="FFFFFF"/>
                </a:solidFill>
              </a:rPr>
              <a:t>Case</a:t>
            </a:r>
            <a:r>
              <a:rPr dirty="0" sz="4200" spc="-60">
                <a:solidFill>
                  <a:srgbClr val="FFFFFF"/>
                </a:solidFill>
              </a:rPr>
              <a:t> </a:t>
            </a:r>
            <a:r>
              <a:rPr dirty="0" sz="4200" spc="165">
                <a:solidFill>
                  <a:srgbClr val="FFFFFF"/>
                </a:solidFill>
              </a:rPr>
              <a:t>Studies</a:t>
            </a:r>
            <a:r>
              <a:rPr dirty="0" sz="4200" spc="-60">
                <a:solidFill>
                  <a:srgbClr val="FFFFFF"/>
                </a:solidFill>
              </a:rPr>
              <a:t> </a:t>
            </a:r>
            <a:r>
              <a:rPr dirty="0" sz="4200" spc="155">
                <a:solidFill>
                  <a:srgbClr val="FFFFFF"/>
                </a:solidFill>
              </a:rPr>
              <a:t>and</a:t>
            </a:r>
            <a:r>
              <a:rPr dirty="0" sz="4200" spc="-60">
                <a:solidFill>
                  <a:srgbClr val="FFFFFF"/>
                </a:solidFill>
              </a:rPr>
              <a:t> </a:t>
            </a:r>
            <a:r>
              <a:rPr dirty="0" sz="4200" spc="229">
                <a:solidFill>
                  <a:srgbClr val="FFFFFF"/>
                </a:solidFill>
              </a:rPr>
              <a:t>Success</a:t>
            </a:r>
            <a:r>
              <a:rPr dirty="0" sz="4200" spc="-60">
                <a:solidFill>
                  <a:srgbClr val="FFFFFF"/>
                </a:solidFill>
              </a:rPr>
              <a:t> </a:t>
            </a:r>
            <a:r>
              <a:rPr dirty="0" sz="4200" spc="160">
                <a:solidFill>
                  <a:srgbClr val="FFFFFF"/>
                </a:solidFill>
              </a:rPr>
              <a:t>Stories</a:t>
            </a:r>
            <a:endParaRPr sz="42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7407" y="4782654"/>
            <a:ext cx="992835" cy="3088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8743" y="4334979"/>
            <a:ext cx="2852420" cy="3088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493250" y="3316961"/>
            <a:ext cx="7379334" cy="2663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17900"/>
              </a:lnSpc>
              <a:spcBef>
                <a:spcPts val="75"/>
              </a:spcBef>
              <a:tabLst>
                <a:tab pos="2625725" algn="l"/>
                <a:tab pos="6218555" algn="l"/>
              </a:tabLst>
            </a:pPr>
            <a:r>
              <a:rPr dirty="0" sz="2450" spc="-80">
                <a:latin typeface="Verdana"/>
                <a:cs typeface="Verdana"/>
              </a:rPr>
              <a:t>Several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hotels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have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successfully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implemented </a:t>
            </a:r>
            <a:r>
              <a:rPr dirty="0" sz="2450" spc="114">
                <a:latin typeface="Verdana"/>
                <a:cs typeface="Verdana"/>
              </a:rPr>
              <a:t>RPA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Generative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0">
                <a:latin typeface="Verdana"/>
                <a:cs typeface="Verdana"/>
              </a:rPr>
              <a:t>AI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sentiment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analysis, </a:t>
            </a:r>
            <a:r>
              <a:rPr dirty="0" sz="2450" spc="55">
                <a:latin typeface="Verdana"/>
                <a:cs typeface="Verdana"/>
              </a:rPr>
              <a:t>leading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improved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50">
                <a:latin typeface="Verdana"/>
                <a:cs typeface="Verdana"/>
              </a:rPr>
              <a:t>and </a:t>
            </a:r>
            <a:r>
              <a:rPr dirty="0" sz="2450" spc="-10">
                <a:latin typeface="Verdana"/>
                <a:cs typeface="Verdana"/>
              </a:rPr>
              <a:t>increased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case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studies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highlight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transformative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impact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technology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 </a:t>
            </a:r>
            <a:r>
              <a:rPr dirty="0" sz="2450">
                <a:latin typeface="Verdana"/>
                <a:cs typeface="Verdana"/>
              </a:rPr>
              <a:t>hospitality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industry.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5536565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 spc="110"/>
              <a:t>Future</a:t>
            </a:r>
            <a:r>
              <a:rPr dirty="0" sz="4100" spc="-145"/>
              <a:t> </a:t>
            </a:r>
            <a:r>
              <a:rPr dirty="0" sz="4100" spc="160"/>
              <a:t>Trends</a:t>
            </a:r>
            <a:r>
              <a:rPr dirty="0" sz="4100" spc="-45"/>
              <a:t> </a:t>
            </a:r>
            <a:r>
              <a:rPr dirty="0" sz="4100" spc="200"/>
              <a:t>in</a:t>
            </a:r>
            <a:r>
              <a:rPr dirty="0" sz="4100" spc="-40"/>
              <a:t> </a:t>
            </a:r>
            <a:r>
              <a:rPr dirty="0" sz="4100" spc="120"/>
              <a:t>Hotel </a:t>
            </a:r>
            <a:r>
              <a:rPr dirty="0" sz="4100" spc="135"/>
              <a:t>Reviews</a:t>
            </a:r>
            <a:endParaRPr sz="41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268" y="4193337"/>
            <a:ext cx="1822640" cy="247802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5030813" y="3768394"/>
            <a:ext cx="300990" cy="233679"/>
          </a:xfrm>
          <a:custGeom>
            <a:avLst/>
            <a:gdLst/>
            <a:ahLst/>
            <a:cxnLst/>
            <a:rect l="l" t="t" r="r" b="b"/>
            <a:pathLst>
              <a:path w="300989" h="233679">
                <a:moveTo>
                  <a:pt x="244411" y="233057"/>
                </a:moveTo>
                <a:lnTo>
                  <a:pt x="217538" y="174269"/>
                </a:lnTo>
                <a:lnTo>
                  <a:pt x="202946" y="142354"/>
                </a:lnTo>
                <a:lnTo>
                  <a:pt x="164922" y="59143"/>
                </a:lnTo>
                <a:lnTo>
                  <a:pt x="164922" y="142354"/>
                </a:lnTo>
                <a:lnTo>
                  <a:pt x="79171" y="142354"/>
                </a:lnTo>
                <a:lnTo>
                  <a:pt x="122047" y="46520"/>
                </a:lnTo>
                <a:lnTo>
                  <a:pt x="164922" y="142354"/>
                </a:lnTo>
                <a:lnTo>
                  <a:pt x="164922" y="59143"/>
                </a:lnTo>
                <a:lnTo>
                  <a:pt x="159156" y="46520"/>
                </a:lnTo>
                <a:lnTo>
                  <a:pt x="137896" y="0"/>
                </a:lnTo>
                <a:lnTo>
                  <a:pt x="106514" y="0"/>
                </a:lnTo>
                <a:lnTo>
                  <a:pt x="0" y="233057"/>
                </a:lnTo>
                <a:lnTo>
                  <a:pt x="38595" y="233057"/>
                </a:lnTo>
                <a:lnTo>
                  <a:pt x="64897" y="174269"/>
                </a:lnTo>
                <a:lnTo>
                  <a:pt x="179209" y="174269"/>
                </a:lnTo>
                <a:lnTo>
                  <a:pt x="205511" y="233057"/>
                </a:lnTo>
                <a:lnTo>
                  <a:pt x="244411" y="233057"/>
                </a:lnTo>
                <a:close/>
              </a:path>
              <a:path w="300989" h="233679">
                <a:moveTo>
                  <a:pt x="300494" y="0"/>
                </a:moveTo>
                <a:lnTo>
                  <a:pt x="264198" y="0"/>
                </a:lnTo>
                <a:lnTo>
                  <a:pt x="264198" y="233057"/>
                </a:lnTo>
                <a:lnTo>
                  <a:pt x="300494" y="233057"/>
                </a:lnTo>
                <a:lnTo>
                  <a:pt x="300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9323" y="5955462"/>
            <a:ext cx="1345755" cy="24780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33296" y="3175317"/>
            <a:ext cx="6212205" cy="310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  <a:tabLst>
                <a:tab pos="4003040" algn="l"/>
              </a:tabLst>
            </a:pPr>
            <a:r>
              <a:rPr dirty="0" sz="2450">
                <a:latin typeface="Verdana"/>
                <a:cs typeface="Verdana"/>
              </a:rPr>
              <a:t>The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future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hotel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reviews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is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promising </a:t>
            </a:r>
            <a:r>
              <a:rPr dirty="0" sz="2450" spc="75">
                <a:latin typeface="Verdana"/>
                <a:cs typeface="Verdana"/>
              </a:rPr>
              <a:t>with</a:t>
            </a:r>
            <a:r>
              <a:rPr dirty="0" sz="2450" spc="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advancements</a:t>
            </a:r>
            <a:r>
              <a:rPr dirty="0" sz="2450" spc="5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in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5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868805">
              <a:lnSpc>
                <a:spcPct val="100000"/>
              </a:lnSpc>
              <a:spcBef>
                <a:spcPts val="509"/>
              </a:spcBef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technologies</a:t>
            </a:r>
            <a:endParaRPr sz="2450">
              <a:latin typeface="Verdana"/>
              <a:cs typeface="Verdana"/>
            </a:endParaRPr>
          </a:p>
          <a:p>
            <a:pPr marL="12700" marR="218440">
              <a:lnSpc>
                <a:spcPct val="117300"/>
              </a:lnSpc>
              <a:spcBef>
                <a:spcPts val="75"/>
              </a:spcBef>
              <a:tabLst>
                <a:tab pos="3062605" algn="l"/>
              </a:tabLst>
            </a:pPr>
            <a:r>
              <a:rPr dirty="0" sz="2450" spc="-95">
                <a:latin typeface="Verdana"/>
                <a:cs typeface="Verdana"/>
              </a:rPr>
              <a:t>evolve,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we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expect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even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more </a:t>
            </a:r>
            <a:r>
              <a:rPr dirty="0" sz="2450">
                <a:latin typeface="Verdana"/>
                <a:cs typeface="Verdana"/>
              </a:rPr>
              <a:t>sophisticated</a:t>
            </a:r>
            <a:r>
              <a:rPr dirty="0" sz="2450" spc="-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sentiment</a:t>
            </a:r>
            <a:r>
              <a:rPr dirty="0" sz="2450" spc="-4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analysis</a:t>
            </a:r>
            <a:r>
              <a:rPr dirty="0" sz="2450" spc="-4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tools </a:t>
            </a:r>
            <a:r>
              <a:rPr dirty="0" sz="2450">
                <a:latin typeface="Verdana"/>
                <a:cs typeface="Verdana"/>
              </a:rPr>
              <a:t>that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will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provide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deeper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insights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into </a:t>
            </a:r>
            <a:r>
              <a:rPr dirty="0" sz="2450" spc="40">
                <a:latin typeface="Verdana"/>
                <a:cs typeface="Verdana"/>
              </a:rPr>
              <a:t>customer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preferences.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8473986" y="4988903"/>
                  </a:moveTo>
                  <a:lnTo>
                    <a:pt x="8423770" y="4918494"/>
                  </a:lnTo>
                  <a:lnTo>
                    <a:pt x="8417725" y="4910010"/>
                  </a:lnTo>
                  <a:lnTo>
                    <a:pt x="8418970" y="4909477"/>
                  </a:lnTo>
                  <a:lnTo>
                    <a:pt x="8429180" y="4904105"/>
                  </a:lnTo>
                  <a:lnTo>
                    <a:pt x="8438172" y="4897628"/>
                  </a:lnTo>
                  <a:lnTo>
                    <a:pt x="8445944" y="4890059"/>
                  </a:lnTo>
                  <a:lnTo>
                    <a:pt x="8448777" y="4886299"/>
                  </a:lnTo>
                  <a:lnTo>
                    <a:pt x="8452510" y="4881384"/>
                  </a:lnTo>
                  <a:lnTo>
                    <a:pt x="8457705" y="4871758"/>
                  </a:lnTo>
                  <a:lnTo>
                    <a:pt x="8461426" y="4861293"/>
                  </a:lnTo>
                  <a:lnTo>
                    <a:pt x="8463648" y="4849965"/>
                  </a:lnTo>
                  <a:lnTo>
                    <a:pt x="8464398" y="4837798"/>
                  </a:lnTo>
                  <a:lnTo>
                    <a:pt x="8463648" y="4825377"/>
                  </a:lnTo>
                  <a:lnTo>
                    <a:pt x="8449031" y="4788992"/>
                  </a:lnTo>
                  <a:lnTo>
                    <a:pt x="8428025" y="4770272"/>
                  </a:lnTo>
                  <a:lnTo>
                    <a:pt x="8428025" y="4837798"/>
                  </a:lnTo>
                  <a:lnTo>
                    <a:pt x="8427072" y="4848707"/>
                  </a:lnTo>
                  <a:lnTo>
                    <a:pt x="8394039" y="4883137"/>
                  </a:lnTo>
                  <a:lnTo>
                    <a:pt x="8367319" y="4886299"/>
                  </a:lnTo>
                  <a:lnTo>
                    <a:pt x="8315376" y="4886299"/>
                  </a:lnTo>
                  <a:lnTo>
                    <a:pt x="8315376" y="4788992"/>
                  </a:lnTo>
                  <a:lnTo>
                    <a:pt x="8367319" y="4788992"/>
                  </a:lnTo>
                  <a:lnTo>
                    <a:pt x="8412975" y="4801730"/>
                  </a:lnTo>
                  <a:lnTo>
                    <a:pt x="8428025" y="4837798"/>
                  </a:lnTo>
                  <a:lnTo>
                    <a:pt x="8428025" y="4770272"/>
                  </a:lnTo>
                  <a:lnTo>
                    <a:pt x="8382152" y="4756455"/>
                  </a:lnTo>
                  <a:lnTo>
                    <a:pt x="8367941" y="4755845"/>
                  </a:lnTo>
                  <a:lnTo>
                    <a:pt x="8315376" y="4755845"/>
                  </a:lnTo>
                  <a:lnTo>
                    <a:pt x="8315376" y="4755070"/>
                  </a:lnTo>
                  <a:lnTo>
                    <a:pt x="8314639" y="4755845"/>
                  </a:lnTo>
                  <a:lnTo>
                    <a:pt x="8279066" y="4755845"/>
                  </a:lnTo>
                  <a:lnTo>
                    <a:pt x="8279066" y="4988903"/>
                  </a:lnTo>
                  <a:lnTo>
                    <a:pt x="8315376" y="4988903"/>
                  </a:lnTo>
                  <a:lnTo>
                    <a:pt x="8315376" y="4919142"/>
                  </a:lnTo>
                  <a:lnTo>
                    <a:pt x="8372996" y="4919142"/>
                  </a:lnTo>
                  <a:lnTo>
                    <a:pt x="8377898" y="4918926"/>
                  </a:lnTo>
                  <a:lnTo>
                    <a:pt x="8382609" y="4918494"/>
                  </a:lnTo>
                  <a:lnTo>
                    <a:pt x="8432470" y="4988903"/>
                  </a:lnTo>
                  <a:lnTo>
                    <a:pt x="8473986" y="4988903"/>
                  </a:lnTo>
                  <a:close/>
                </a:path>
                <a:path w="18288000" h="10287000">
                  <a:moveTo>
                    <a:pt x="8691651" y="4837798"/>
                  </a:moveTo>
                  <a:lnTo>
                    <a:pt x="8679764" y="4793602"/>
                  </a:lnTo>
                  <a:lnTo>
                    <a:pt x="8655279" y="4770272"/>
                  </a:lnTo>
                  <a:lnTo>
                    <a:pt x="8655279" y="4837798"/>
                  </a:lnTo>
                  <a:lnTo>
                    <a:pt x="8654326" y="4848669"/>
                  </a:lnTo>
                  <a:lnTo>
                    <a:pt x="8621293" y="4882858"/>
                  </a:lnTo>
                  <a:lnTo>
                    <a:pt x="8594585" y="4885995"/>
                  </a:lnTo>
                  <a:lnTo>
                    <a:pt x="8542630" y="4885995"/>
                  </a:lnTo>
                  <a:lnTo>
                    <a:pt x="8542630" y="4788992"/>
                  </a:lnTo>
                  <a:lnTo>
                    <a:pt x="8594585" y="4788992"/>
                  </a:lnTo>
                  <a:lnTo>
                    <a:pt x="8640242" y="4801730"/>
                  </a:lnTo>
                  <a:lnTo>
                    <a:pt x="8655279" y="4837798"/>
                  </a:lnTo>
                  <a:lnTo>
                    <a:pt x="8655279" y="4770272"/>
                  </a:lnTo>
                  <a:lnTo>
                    <a:pt x="8609406" y="4756455"/>
                  </a:lnTo>
                  <a:lnTo>
                    <a:pt x="8595195" y="4755845"/>
                  </a:lnTo>
                  <a:lnTo>
                    <a:pt x="8542630" y="4755845"/>
                  </a:lnTo>
                  <a:lnTo>
                    <a:pt x="8542630" y="4755070"/>
                  </a:lnTo>
                  <a:lnTo>
                    <a:pt x="8541906" y="4755845"/>
                  </a:lnTo>
                  <a:lnTo>
                    <a:pt x="8506333" y="4755845"/>
                  </a:lnTo>
                  <a:lnTo>
                    <a:pt x="8506333" y="4988903"/>
                  </a:lnTo>
                  <a:lnTo>
                    <a:pt x="8542630" y="4988903"/>
                  </a:lnTo>
                  <a:lnTo>
                    <a:pt x="8542630" y="4919446"/>
                  </a:lnTo>
                  <a:lnTo>
                    <a:pt x="8595195" y="4919446"/>
                  </a:lnTo>
                  <a:lnTo>
                    <a:pt x="8634908" y="4913935"/>
                  </a:lnTo>
                  <a:lnTo>
                    <a:pt x="8673198" y="4890059"/>
                  </a:lnTo>
                  <a:lnTo>
                    <a:pt x="8676272" y="4885995"/>
                  </a:lnTo>
                  <a:lnTo>
                    <a:pt x="8679764" y="4881384"/>
                  </a:lnTo>
                  <a:lnTo>
                    <a:pt x="8684958" y="4871758"/>
                  </a:lnTo>
                  <a:lnTo>
                    <a:pt x="8688680" y="4861293"/>
                  </a:lnTo>
                  <a:lnTo>
                    <a:pt x="8690902" y="4849965"/>
                  </a:lnTo>
                  <a:lnTo>
                    <a:pt x="8691651" y="4837798"/>
                  </a:lnTo>
                  <a:close/>
                </a:path>
                <a:path w="18288000" h="10287000">
                  <a:moveTo>
                    <a:pt x="8923452" y="4988903"/>
                  </a:moveTo>
                  <a:lnTo>
                    <a:pt x="8896579" y="4930114"/>
                  </a:lnTo>
                  <a:lnTo>
                    <a:pt x="8881986" y="4898199"/>
                  </a:lnTo>
                  <a:lnTo>
                    <a:pt x="8843962" y="4814989"/>
                  </a:lnTo>
                  <a:lnTo>
                    <a:pt x="8843962" y="4898199"/>
                  </a:lnTo>
                  <a:lnTo>
                    <a:pt x="8758225" y="4898199"/>
                  </a:lnTo>
                  <a:lnTo>
                    <a:pt x="8801100" y="4802365"/>
                  </a:lnTo>
                  <a:lnTo>
                    <a:pt x="8843962" y="4898199"/>
                  </a:lnTo>
                  <a:lnTo>
                    <a:pt x="8843962" y="4814989"/>
                  </a:lnTo>
                  <a:lnTo>
                    <a:pt x="8838197" y="4802365"/>
                  </a:lnTo>
                  <a:lnTo>
                    <a:pt x="8816937" y="4755845"/>
                  </a:lnTo>
                  <a:lnTo>
                    <a:pt x="8785555" y="4755845"/>
                  </a:lnTo>
                  <a:lnTo>
                    <a:pt x="8679040" y="4988903"/>
                  </a:lnTo>
                  <a:lnTo>
                    <a:pt x="8717636" y="4988903"/>
                  </a:lnTo>
                  <a:lnTo>
                    <a:pt x="8743937" y="4930114"/>
                  </a:lnTo>
                  <a:lnTo>
                    <a:pt x="8858250" y="4930114"/>
                  </a:lnTo>
                  <a:lnTo>
                    <a:pt x="8884552" y="4988903"/>
                  </a:lnTo>
                  <a:lnTo>
                    <a:pt x="8923452" y="4988903"/>
                  </a:lnTo>
                  <a:close/>
                </a:path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9638" y="4740871"/>
              <a:ext cx="2063076" cy="24818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279066" y="4753305"/>
              <a:ext cx="644525" cy="234315"/>
            </a:xfrm>
            <a:custGeom>
              <a:avLst/>
              <a:gdLst/>
              <a:ahLst/>
              <a:cxnLst/>
              <a:rect l="l" t="t" r="r" b="b"/>
              <a:pathLst>
                <a:path w="644525" h="234314">
                  <a:moveTo>
                    <a:pt x="88874" y="774"/>
                  </a:moveTo>
                  <a:lnTo>
                    <a:pt x="0" y="774"/>
                  </a:lnTo>
                  <a:lnTo>
                    <a:pt x="0" y="233832"/>
                  </a:lnTo>
                  <a:lnTo>
                    <a:pt x="36309" y="233832"/>
                  </a:lnTo>
                  <a:lnTo>
                    <a:pt x="36309" y="164071"/>
                  </a:lnTo>
                  <a:lnTo>
                    <a:pt x="93929" y="164071"/>
                  </a:lnTo>
                  <a:lnTo>
                    <a:pt x="98831" y="163855"/>
                  </a:lnTo>
                  <a:lnTo>
                    <a:pt x="103543" y="163423"/>
                  </a:lnTo>
                  <a:lnTo>
                    <a:pt x="144708" y="163423"/>
                  </a:lnTo>
                  <a:lnTo>
                    <a:pt x="138658" y="154940"/>
                  </a:lnTo>
                  <a:lnTo>
                    <a:pt x="139903" y="154406"/>
                  </a:lnTo>
                  <a:lnTo>
                    <a:pt x="150114" y="149022"/>
                  </a:lnTo>
                  <a:lnTo>
                    <a:pt x="159107" y="142546"/>
                  </a:lnTo>
                  <a:lnTo>
                    <a:pt x="166883" y="134977"/>
                  </a:lnTo>
                  <a:lnTo>
                    <a:pt x="169721" y="131229"/>
                  </a:lnTo>
                  <a:lnTo>
                    <a:pt x="36309" y="131229"/>
                  </a:lnTo>
                  <a:lnTo>
                    <a:pt x="36309" y="33921"/>
                  </a:lnTo>
                  <a:lnTo>
                    <a:pt x="169964" y="33921"/>
                  </a:lnTo>
                  <a:lnTo>
                    <a:pt x="166883" y="29840"/>
                  </a:lnTo>
                  <a:lnTo>
                    <a:pt x="128599" y="6207"/>
                  </a:lnTo>
                  <a:lnTo>
                    <a:pt x="103086" y="1377"/>
                  </a:lnTo>
                  <a:lnTo>
                    <a:pt x="88874" y="774"/>
                  </a:lnTo>
                  <a:close/>
                </a:path>
                <a:path w="644525" h="234314">
                  <a:moveTo>
                    <a:pt x="144708" y="163423"/>
                  </a:moveTo>
                  <a:lnTo>
                    <a:pt x="103543" y="163423"/>
                  </a:lnTo>
                  <a:lnTo>
                    <a:pt x="153403" y="233832"/>
                  </a:lnTo>
                  <a:lnTo>
                    <a:pt x="194919" y="233832"/>
                  </a:lnTo>
                  <a:lnTo>
                    <a:pt x="144708" y="163423"/>
                  </a:lnTo>
                  <a:close/>
                </a:path>
                <a:path w="644525" h="234314">
                  <a:moveTo>
                    <a:pt x="169964" y="33921"/>
                  </a:moveTo>
                  <a:lnTo>
                    <a:pt x="88252" y="33921"/>
                  </a:lnTo>
                  <a:lnTo>
                    <a:pt x="102592" y="34717"/>
                  </a:lnTo>
                  <a:lnTo>
                    <a:pt x="114981" y="37104"/>
                  </a:lnTo>
                  <a:lnTo>
                    <a:pt x="145195" y="62012"/>
                  </a:lnTo>
                  <a:lnTo>
                    <a:pt x="148958" y="82727"/>
                  </a:lnTo>
                  <a:lnTo>
                    <a:pt x="148017" y="93631"/>
                  </a:lnTo>
                  <a:lnTo>
                    <a:pt x="114981" y="128065"/>
                  </a:lnTo>
                  <a:lnTo>
                    <a:pt x="88252" y="131229"/>
                  </a:lnTo>
                  <a:lnTo>
                    <a:pt x="169721" y="131229"/>
                  </a:lnTo>
                  <a:lnTo>
                    <a:pt x="184588" y="94894"/>
                  </a:lnTo>
                  <a:lnTo>
                    <a:pt x="185331" y="82727"/>
                  </a:lnTo>
                  <a:lnTo>
                    <a:pt x="184588" y="70298"/>
                  </a:lnTo>
                  <a:lnTo>
                    <a:pt x="182359" y="58786"/>
                  </a:lnTo>
                  <a:lnTo>
                    <a:pt x="178644" y="48196"/>
                  </a:lnTo>
                  <a:lnTo>
                    <a:pt x="173443" y="38531"/>
                  </a:lnTo>
                  <a:lnTo>
                    <a:pt x="169964" y="33921"/>
                  </a:lnTo>
                  <a:close/>
                </a:path>
                <a:path w="644525" h="234314">
                  <a:moveTo>
                    <a:pt x="36309" y="0"/>
                  </a:moveTo>
                  <a:lnTo>
                    <a:pt x="35572" y="774"/>
                  </a:lnTo>
                  <a:lnTo>
                    <a:pt x="36309" y="774"/>
                  </a:lnTo>
                  <a:lnTo>
                    <a:pt x="36309" y="0"/>
                  </a:lnTo>
                  <a:close/>
                </a:path>
                <a:path w="644525" h="234314">
                  <a:moveTo>
                    <a:pt x="316128" y="774"/>
                  </a:moveTo>
                  <a:lnTo>
                    <a:pt x="227266" y="774"/>
                  </a:lnTo>
                  <a:lnTo>
                    <a:pt x="227266" y="233832"/>
                  </a:lnTo>
                  <a:lnTo>
                    <a:pt x="263563" y="233832"/>
                  </a:lnTo>
                  <a:lnTo>
                    <a:pt x="263563" y="164376"/>
                  </a:lnTo>
                  <a:lnTo>
                    <a:pt x="316128" y="164376"/>
                  </a:lnTo>
                  <a:lnTo>
                    <a:pt x="355853" y="158857"/>
                  </a:lnTo>
                  <a:lnTo>
                    <a:pt x="394137" y="134986"/>
                  </a:lnTo>
                  <a:lnTo>
                    <a:pt x="397210" y="130924"/>
                  </a:lnTo>
                  <a:lnTo>
                    <a:pt x="263563" y="130924"/>
                  </a:lnTo>
                  <a:lnTo>
                    <a:pt x="263563" y="33921"/>
                  </a:lnTo>
                  <a:lnTo>
                    <a:pt x="397218" y="33921"/>
                  </a:lnTo>
                  <a:lnTo>
                    <a:pt x="394137" y="29840"/>
                  </a:lnTo>
                  <a:lnTo>
                    <a:pt x="355853" y="6207"/>
                  </a:lnTo>
                  <a:lnTo>
                    <a:pt x="330339" y="1377"/>
                  </a:lnTo>
                  <a:lnTo>
                    <a:pt x="316128" y="774"/>
                  </a:lnTo>
                  <a:close/>
                </a:path>
                <a:path w="644525" h="234314">
                  <a:moveTo>
                    <a:pt x="537870" y="774"/>
                  </a:moveTo>
                  <a:lnTo>
                    <a:pt x="506488" y="774"/>
                  </a:lnTo>
                  <a:lnTo>
                    <a:pt x="399973" y="233832"/>
                  </a:lnTo>
                  <a:lnTo>
                    <a:pt x="438569" y="233832"/>
                  </a:lnTo>
                  <a:lnTo>
                    <a:pt x="464870" y="175044"/>
                  </a:lnTo>
                  <a:lnTo>
                    <a:pt x="617517" y="175044"/>
                  </a:lnTo>
                  <a:lnTo>
                    <a:pt x="602930" y="143129"/>
                  </a:lnTo>
                  <a:lnTo>
                    <a:pt x="479158" y="143129"/>
                  </a:lnTo>
                  <a:lnTo>
                    <a:pt x="522033" y="47294"/>
                  </a:lnTo>
                  <a:lnTo>
                    <a:pt x="559131" y="47294"/>
                  </a:lnTo>
                  <a:lnTo>
                    <a:pt x="537870" y="774"/>
                  </a:lnTo>
                  <a:close/>
                </a:path>
                <a:path w="644525" h="234314">
                  <a:moveTo>
                    <a:pt x="617517" y="175044"/>
                  </a:moveTo>
                  <a:lnTo>
                    <a:pt x="579183" y="175044"/>
                  </a:lnTo>
                  <a:lnTo>
                    <a:pt x="605485" y="233832"/>
                  </a:lnTo>
                  <a:lnTo>
                    <a:pt x="644385" y="233832"/>
                  </a:lnTo>
                  <a:lnTo>
                    <a:pt x="617517" y="175044"/>
                  </a:lnTo>
                  <a:close/>
                </a:path>
                <a:path w="644525" h="234314">
                  <a:moveTo>
                    <a:pt x="559131" y="47294"/>
                  </a:moveTo>
                  <a:lnTo>
                    <a:pt x="522033" y="47294"/>
                  </a:lnTo>
                  <a:lnTo>
                    <a:pt x="564896" y="143129"/>
                  </a:lnTo>
                  <a:lnTo>
                    <a:pt x="602930" y="143129"/>
                  </a:lnTo>
                  <a:lnTo>
                    <a:pt x="559131" y="47294"/>
                  </a:lnTo>
                  <a:close/>
                </a:path>
                <a:path w="644525" h="234314">
                  <a:moveTo>
                    <a:pt x="397218" y="33921"/>
                  </a:moveTo>
                  <a:lnTo>
                    <a:pt x="315518" y="33921"/>
                  </a:lnTo>
                  <a:lnTo>
                    <a:pt x="329851" y="34717"/>
                  </a:lnTo>
                  <a:lnTo>
                    <a:pt x="342238" y="37104"/>
                  </a:lnTo>
                  <a:lnTo>
                    <a:pt x="372451" y="62012"/>
                  </a:lnTo>
                  <a:lnTo>
                    <a:pt x="376212" y="82727"/>
                  </a:lnTo>
                  <a:lnTo>
                    <a:pt x="375271" y="93589"/>
                  </a:lnTo>
                  <a:lnTo>
                    <a:pt x="342238" y="127779"/>
                  </a:lnTo>
                  <a:lnTo>
                    <a:pt x="315518" y="130924"/>
                  </a:lnTo>
                  <a:lnTo>
                    <a:pt x="397210" y="130924"/>
                  </a:lnTo>
                  <a:lnTo>
                    <a:pt x="411841" y="94894"/>
                  </a:lnTo>
                  <a:lnTo>
                    <a:pt x="412584" y="82727"/>
                  </a:lnTo>
                  <a:lnTo>
                    <a:pt x="411841" y="70298"/>
                  </a:lnTo>
                  <a:lnTo>
                    <a:pt x="409613" y="58786"/>
                  </a:lnTo>
                  <a:lnTo>
                    <a:pt x="405898" y="48196"/>
                  </a:lnTo>
                  <a:lnTo>
                    <a:pt x="400697" y="38531"/>
                  </a:lnTo>
                  <a:lnTo>
                    <a:pt x="397218" y="33921"/>
                  </a:lnTo>
                  <a:close/>
                </a:path>
                <a:path w="644525" h="234314">
                  <a:moveTo>
                    <a:pt x="263563" y="0"/>
                  </a:moveTo>
                  <a:lnTo>
                    <a:pt x="262839" y="774"/>
                  </a:lnTo>
                  <a:lnTo>
                    <a:pt x="263563" y="774"/>
                  </a:lnTo>
                  <a:lnTo>
                    <a:pt x="263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1175" y="5882272"/>
              <a:ext cx="2742984" cy="310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9906" y="2406592"/>
            <a:ext cx="13378815" cy="1144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300" spc="340"/>
              <a:t>Conclusion</a:t>
            </a:r>
            <a:r>
              <a:rPr dirty="0" sz="7300" spc="-100"/>
              <a:t> </a:t>
            </a:r>
            <a:r>
              <a:rPr dirty="0" sz="7300" spc="285"/>
              <a:t>and</a:t>
            </a:r>
            <a:r>
              <a:rPr dirty="0" sz="7300" spc="-95"/>
              <a:t> </a:t>
            </a:r>
            <a:r>
              <a:rPr dirty="0" sz="7300" spc="-30"/>
              <a:t>Key</a:t>
            </a:r>
            <a:r>
              <a:rPr dirty="0" sz="7300" spc="-470"/>
              <a:t> </a:t>
            </a:r>
            <a:r>
              <a:rPr dirty="0" sz="7300" spc="160"/>
              <a:t>Takeaways</a:t>
            </a:r>
            <a:endParaRPr sz="7300"/>
          </a:p>
        </p:txBody>
      </p:sp>
      <p:sp>
        <p:nvSpPr>
          <p:cNvPr id="8" name="object 8" descr=""/>
          <p:cNvSpPr txBox="1"/>
          <p:nvPr/>
        </p:nvSpPr>
        <p:spPr>
          <a:xfrm>
            <a:off x="4248340" y="4660112"/>
            <a:ext cx="978154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 indent="8255">
              <a:lnSpc>
                <a:spcPct val="102000"/>
              </a:lnSpc>
              <a:spcBef>
                <a:spcPts val="65"/>
              </a:spcBef>
              <a:tabLst>
                <a:tab pos="7619365" algn="l"/>
              </a:tabLst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conclusion,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leveraging</a:t>
            </a:r>
            <a:r>
              <a:rPr dirty="0" sz="2450" spc="495">
                <a:latin typeface="Verdana"/>
                <a:cs typeface="Verdana"/>
              </a:rPr>
              <a:t>     </a:t>
            </a:r>
            <a:r>
              <a:rPr dirty="0" sz="2450" spc="50">
                <a:latin typeface="Verdana"/>
                <a:cs typeface="Verdana"/>
              </a:rPr>
              <a:t>and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35">
                <a:latin typeface="Verdana"/>
                <a:cs typeface="Verdana"/>
              </a:rPr>
              <a:t>for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sentiment </a:t>
            </a:r>
            <a:r>
              <a:rPr dirty="0" sz="2450" spc="-40">
                <a:latin typeface="Verdana"/>
                <a:cs typeface="Verdana"/>
              </a:rPr>
              <a:t>analysis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signiﬁcantly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enhance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understanding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hotel </a:t>
            </a:r>
            <a:r>
              <a:rPr dirty="0" sz="2450" spc="-70">
                <a:latin typeface="Verdana"/>
                <a:cs typeface="Verdana"/>
              </a:rPr>
              <a:t>reviews.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By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embracing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technologies,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hotels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improve</a:t>
            </a:r>
            <a:endParaRPr sz="2450">
              <a:latin typeface="Verdana"/>
              <a:cs typeface="Verdana"/>
            </a:endParaRPr>
          </a:p>
          <a:p>
            <a:pPr algn="just" marL="2184400" marR="150495" indent="747395">
              <a:lnSpc>
                <a:spcPct val="102000"/>
              </a:lnSpc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optimize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services,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stay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competitive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evolving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hospitality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landscape.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2024-12-07T09:38:37Z</dcterms:created>
  <dcterms:modified xsi:type="dcterms:W3CDTF">2024-12-07T09:38:37Z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2024-12-07T00:00:00Z</vt:filetime>
  </property>
  <property fmtid="{D5CDD505-2E9C-101B-9397-08002B2CF9AE}" pid="5" name="Producer">
    <vt:lpwstr>3-Heights(TM) PDF Security Shell 4.8.25.2 (http://www.pdf-tools.com)</vt:lpwstr>
  </property>
</Properties>
</file>