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4"/>
  </p:notesMasterIdLst>
  <p:sldIdLst>
    <p:sldId id="259" r:id="rId2"/>
    <p:sldId id="261" r:id="rId3"/>
    <p:sldId id="265" r:id="rId4"/>
    <p:sldId id="267" r:id="rId5"/>
    <p:sldId id="270" r:id="rId6"/>
    <p:sldId id="272" r:id="rId7"/>
    <p:sldId id="297" r:id="rId8"/>
    <p:sldId id="274" r:id="rId9"/>
    <p:sldId id="276" r:id="rId10"/>
    <p:sldId id="277" r:id="rId11"/>
    <p:sldId id="278" r:id="rId12"/>
    <p:sldId id="280" r:id="rId13"/>
    <p:sldId id="281" r:id="rId14"/>
    <p:sldId id="283" r:id="rId15"/>
    <p:sldId id="286" r:id="rId16"/>
    <p:sldId id="288" r:id="rId17"/>
    <p:sldId id="289" r:id="rId18"/>
    <p:sldId id="290" r:id="rId19"/>
    <p:sldId id="291" r:id="rId20"/>
    <p:sldId id="292" r:id="rId21"/>
    <p:sldId id="293" r:id="rId22"/>
    <p:sldId id="295" r:id="rId2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" initials="A" lastIdx="4" clrIdx="0">
    <p:extLst>
      <p:ext uri="{19B8F6BF-5375-455C-9EA6-DF929625EA0E}">
        <p15:presenceInfo xmlns:p15="http://schemas.microsoft.com/office/powerpoint/2012/main" userId="Admin" providerId="None"/>
      </p:ext>
    </p:extLst>
  </p:cmAuthor>
  <p:cmAuthor id="2" name="Adil EL HADI" initials="AEH" lastIdx="1" clrIdx="1">
    <p:extLst>
      <p:ext uri="{19B8F6BF-5375-455C-9EA6-DF929625EA0E}">
        <p15:presenceInfo xmlns:p15="http://schemas.microsoft.com/office/powerpoint/2012/main" userId="c934328f09a6347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8F945"/>
    <a:srgbClr val="99FF99"/>
    <a:srgbClr val="E1FF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47" autoAdjust="0"/>
    <p:restoredTop sz="94434" autoAdjust="0"/>
  </p:normalViewPr>
  <p:slideViewPr>
    <p:cSldViewPr snapToGrid="0">
      <p:cViewPr varScale="1">
        <p:scale>
          <a:sx n="122" d="100"/>
          <a:sy n="122" d="100"/>
        </p:scale>
        <p:origin x="328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FB4F50E-AE38-458B-97D2-E01705019751}" type="doc">
      <dgm:prSet loTypeId="urn:microsoft.com/office/officeart/2008/layout/HalfCircleOrganizationChart" loCatId="hierarchy" qsTypeId="urn:microsoft.com/office/officeart/2005/8/quickstyle/simple3" qsCatId="simple" csTypeId="urn:microsoft.com/office/officeart/2005/8/colors/accent3_3" csCatId="accent3" phldr="1"/>
      <dgm:spPr/>
      <dgm:t>
        <a:bodyPr/>
        <a:lstStyle/>
        <a:p>
          <a:endParaRPr lang="en-US"/>
        </a:p>
      </dgm:t>
    </dgm:pt>
    <dgm:pt modelId="{754A2ABA-3705-4307-82FF-CCC992E45A4C}">
      <dgm:prSet phldrT="[Text]" custT="1"/>
      <dgm:spPr/>
      <dgm:t>
        <a:bodyPr/>
        <a:lstStyle/>
        <a:p>
          <a:r>
            <a:rPr lang="en-US" sz="1800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Human Capital</a:t>
          </a:r>
        </a:p>
      </dgm:t>
    </dgm:pt>
    <dgm:pt modelId="{84B7342A-3A9C-4266-9C82-0890332B092D}" type="parTrans" cxnId="{B54C3840-6EA3-4B42-82BE-6D8A79FDEC37}">
      <dgm:prSet/>
      <dgm:spPr/>
      <dgm:t>
        <a:bodyPr/>
        <a:lstStyle/>
        <a:p>
          <a:endParaRPr lang="en-US"/>
        </a:p>
      </dgm:t>
    </dgm:pt>
    <dgm:pt modelId="{6FB20CD8-BCEE-4FCD-A5F6-653A926D9813}" type="sibTrans" cxnId="{B54C3840-6EA3-4B42-82BE-6D8A79FDEC37}">
      <dgm:prSet/>
      <dgm:spPr/>
      <dgm:t>
        <a:bodyPr/>
        <a:lstStyle/>
        <a:p>
          <a:endParaRPr lang="en-US"/>
        </a:p>
      </dgm:t>
    </dgm:pt>
    <dgm:pt modelId="{A03B17E9-B367-4967-88C5-A6307CAE1785}">
      <dgm:prSet phldrT="[Text]" custT="1"/>
      <dgm:spPr/>
      <dgm:t>
        <a:bodyPr/>
        <a:lstStyle/>
        <a:p>
          <a:r>
            <a:rPr lang="en-US" sz="1800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Strategy &amp; Corporate Development</a:t>
          </a:r>
        </a:p>
      </dgm:t>
    </dgm:pt>
    <dgm:pt modelId="{DEBE6BB7-9CE0-4E1A-AADF-3ED68B869C12}" type="sibTrans" cxnId="{66691E46-13C5-40FC-BEC5-120B589C8542}">
      <dgm:prSet/>
      <dgm:spPr/>
      <dgm:t>
        <a:bodyPr/>
        <a:lstStyle/>
        <a:p>
          <a:endParaRPr lang="en-US"/>
        </a:p>
      </dgm:t>
    </dgm:pt>
    <dgm:pt modelId="{FF6F4481-6733-4A28-A007-3978147D94D0}" type="parTrans" cxnId="{66691E46-13C5-40FC-BEC5-120B589C8542}">
      <dgm:prSet/>
      <dgm:spPr/>
      <dgm:t>
        <a:bodyPr/>
        <a:lstStyle/>
        <a:p>
          <a:endParaRPr lang="en-US"/>
        </a:p>
      </dgm:t>
    </dgm:pt>
    <dgm:pt modelId="{15A5C067-196C-4069-93C9-91876CA71849}">
      <dgm:prSet phldrT="[Text]" custT="1"/>
      <dgm:spPr/>
      <dgm:t>
        <a:bodyPr/>
        <a:lstStyle/>
        <a:p>
          <a:r>
            <a:rPr lang="en-US" sz="1800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Industrial Development</a:t>
          </a:r>
        </a:p>
      </dgm:t>
    </dgm:pt>
    <dgm:pt modelId="{E824C2DB-68EA-4B7A-82F4-E6F6E7F0741F}" type="sibTrans" cxnId="{58ECCE1F-1AFC-4A63-AEE3-FD9207459B1F}">
      <dgm:prSet/>
      <dgm:spPr/>
      <dgm:t>
        <a:bodyPr/>
        <a:lstStyle/>
        <a:p>
          <a:endParaRPr lang="en-US"/>
        </a:p>
      </dgm:t>
    </dgm:pt>
    <dgm:pt modelId="{EF0F7496-DE45-4F5B-9A43-7290B2A47011}" type="parTrans" cxnId="{58ECCE1F-1AFC-4A63-AEE3-FD9207459B1F}">
      <dgm:prSet/>
      <dgm:spPr/>
      <dgm:t>
        <a:bodyPr/>
        <a:lstStyle/>
        <a:p>
          <a:endParaRPr lang="en-US"/>
        </a:p>
      </dgm:t>
    </dgm:pt>
    <dgm:pt modelId="{94D38305-D074-4F86-B2C6-600C546B7C1C}">
      <dgm:prSet phldrT="[Text]"/>
      <dgm:spPr/>
      <dgm:t>
        <a:bodyPr/>
        <a:lstStyle/>
        <a:p>
          <a:endParaRPr lang="fr-FR" noProof="0" dirty="0"/>
        </a:p>
      </dgm:t>
    </dgm:pt>
    <dgm:pt modelId="{65A75A31-1D29-4BF0-B333-AEDBA0C8F4EA}" type="sibTrans" cxnId="{44F76F1F-7011-4767-BD27-D293C1BA1C99}">
      <dgm:prSet/>
      <dgm:spPr/>
      <dgm:t>
        <a:bodyPr/>
        <a:lstStyle/>
        <a:p>
          <a:endParaRPr lang="en-US"/>
        </a:p>
      </dgm:t>
    </dgm:pt>
    <dgm:pt modelId="{493CF9B3-188F-4A45-8FE4-CCD50B63553F}" type="parTrans" cxnId="{44F76F1F-7011-4767-BD27-D293C1BA1C99}">
      <dgm:prSet/>
      <dgm:spPr/>
      <dgm:t>
        <a:bodyPr/>
        <a:lstStyle/>
        <a:p>
          <a:endParaRPr lang="en-US"/>
        </a:p>
      </dgm:t>
    </dgm:pt>
    <dgm:pt modelId="{C7C9A885-C304-4456-A6C5-0869A16C70B4}">
      <dgm:prSet phldrT="[Text]" custT="1"/>
      <dgm:spPr/>
      <dgm:t>
        <a:bodyPr/>
        <a:lstStyle/>
        <a:p>
          <a:r>
            <a:rPr lang="en-US" sz="1800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Industrial Operations</a:t>
          </a:r>
        </a:p>
      </dgm:t>
    </dgm:pt>
    <dgm:pt modelId="{E7674EAB-F27F-4214-9C78-47D4D6C8C6CC}" type="parTrans" cxnId="{631F6509-8142-45E2-863B-B4D948E9E568}">
      <dgm:prSet/>
      <dgm:spPr/>
      <dgm:t>
        <a:bodyPr/>
        <a:lstStyle/>
        <a:p>
          <a:endParaRPr lang="fr-FR"/>
        </a:p>
      </dgm:t>
    </dgm:pt>
    <dgm:pt modelId="{945D09EA-7181-4207-A1F4-C773E2FC8315}" type="sibTrans" cxnId="{631F6509-8142-45E2-863B-B4D948E9E568}">
      <dgm:prSet/>
      <dgm:spPr/>
      <dgm:t>
        <a:bodyPr/>
        <a:lstStyle/>
        <a:p>
          <a:endParaRPr lang="fr-FR"/>
        </a:p>
      </dgm:t>
    </dgm:pt>
    <dgm:pt modelId="{74FEB0A6-E0E6-454D-83E6-006F9EBC7953}" type="pres">
      <dgm:prSet presAssocID="{4FB4F50E-AE38-458B-97D2-E01705019751}" presName="Name0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FE903E0E-6C5C-498B-975F-74D9747E3FA9}" type="pres">
      <dgm:prSet presAssocID="{94D38305-D074-4F86-B2C6-600C546B7C1C}" presName="hierRoot1" presStyleCnt="0">
        <dgm:presLayoutVars>
          <dgm:hierBranch val="init"/>
        </dgm:presLayoutVars>
      </dgm:prSet>
      <dgm:spPr/>
    </dgm:pt>
    <dgm:pt modelId="{58313668-FBC6-4974-B5AF-577964C40C44}" type="pres">
      <dgm:prSet presAssocID="{94D38305-D074-4F86-B2C6-600C546B7C1C}" presName="rootComposite1" presStyleCnt="0"/>
      <dgm:spPr/>
    </dgm:pt>
    <dgm:pt modelId="{447B06F1-E8B7-4D78-80C3-5BDA1C11FB1B}" type="pres">
      <dgm:prSet presAssocID="{94D38305-D074-4F86-B2C6-600C546B7C1C}" presName="rootText1" presStyleLbl="alignAcc1" presStyleIdx="0" presStyleCnt="0" custScaleX="106947" custScaleY="109506" custLinFactY="-66424" custLinFactNeighborX="-286" custLinFactNeighborY="-100000">
        <dgm:presLayoutVars>
          <dgm:chPref val="3"/>
        </dgm:presLayoutVars>
      </dgm:prSet>
      <dgm:spPr/>
    </dgm:pt>
    <dgm:pt modelId="{D105F32C-4352-40CE-83AF-9A4C69948668}" type="pres">
      <dgm:prSet presAssocID="{94D38305-D074-4F86-B2C6-600C546B7C1C}" presName="topArc1" presStyleLbl="parChTrans1D1" presStyleIdx="0" presStyleCnt="10"/>
      <dgm:spPr/>
    </dgm:pt>
    <dgm:pt modelId="{4575015F-D552-4E9B-A9BD-6F37F4002475}" type="pres">
      <dgm:prSet presAssocID="{94D38305-D074-4F86-B2C6-600C546B7C1C}" presName="bottomArc1" presStyleLbl="parChTrans1D1" presStyleIdx="1" presStyleCnt="10"/>
      <dgm:spPr/>
    </dgm:pt>
    <dgm:pt modelId="{E96CCFC4-5D9C-405A-9F87-1D38403E0C2F}" type="pres">
      <dgm:prSet presAssocID="{94D38305-D074-4F86-B2C6-600C546B7C1C}" presName="topConnNode1" presStyleLbl="node1" presStyleIdx="0" presStyleCnt="0"/>
      <dgm:spPr/>
    </dgm:pt>
    <dgm:pt modelId="{AA31B48F-3F79-480C-AB5A-C85320734D64}" type="pres">
      <dgm:prSet presAssocID="{94D38305-D074-4F86-B2C6-600C546B7C1C}" presName="hierChild2" presStyleCnt="0"/>
      <dgm:spPr/>
    </dgm:pt>
    <dgm:pt modelId="{A22B6CC4-4860-47E5-A0D8-F971E379A87B}" type="pres">
      <dgm:prSet presAssocID="{EF0F7496-DE45-4F5B-9A43-7290B2A47011}" presName="Name28" presStyleLbl="parChTrans1D2" presStyleIdx="0" presStyleCnt="4"/>
      <dgm:spPr/>
    </dgm:pt>
    <dgm:pt modelId="{BED7F693-EAAB-4EA5-AB7F-CB03D7FDD3C3}" type="pres">
      <dgm:prSet presAssocID="{15A5C067-196C-4069-93C9-91876CA71849}" presName="hierRoot2" presStyleCnt="0">
        <dgm:presLayoutVars>
          <dgm:hierBranch val="init"/>
        </dgm:presLayoutVars>
      </dgm:prSet>
      <dgm:spPr/>
    </dgm:pt>
    <dgm:pt modelId="{5BBE83D5-5B38-4145-AB23-EA0299F707FE}" type="pres">
      <dgm:prSet presAssocID="{15A5C067-196C-4069-93C9-91876CA71849}" presName="rootComposite2" presStyleCnt="0"/>
      <dgm:spPr/>
    </dgm:pt>
    <dgm:pt modelId="{98B7D63F-87D4-4CC8-90A1-35C7D87447D7}" type="pres">
      <dgm:prSet presAssocID="{15A5C067-196C-4069-93C9-91876CA71849}" presName="rootText2" presStyleLbl="alignAcc1" presStyleIdx="0" presStyleCnt="0" custScaleY="94958">
        <dgm:presLayoutVars>
          <dgm:chPref val="3"/>
        </dgm:presLayoutVars>
      </dgm:prSet>
      <dgm:spPr/>
    </dgm:pt>
    <dgm:pt modelId="{0BAB9683-47CB-46A9-B060-95EBE01799B2}" type="pres">
      <dgm:prSet presAssocID="{15A5C067-196C-4069-93C9-91876CA71849}" presName="topArc2" presStyleLbl="parChTrans1D1" presStyleIdx="2" presStyleCnt="10"/>
      <dgm:spPr/>
    </dgm:pt>
    <dgm:pt modelId="{31030CEA-AE44-4DB2-8F0D-C66E41972309}" type="pres">
      <dgm:prSet presAssocID="{15A5C067-196C-4069-93C9-91876CA71849}" presName="bottomArc2" presStyleLbl="parChTrans1D1" presStyleIdx="3" presStyleCnt="10"/>
      <dgm:spPr/>
    </dgm:pt>
    <dgm:pt modelId="{7AEB1AF5-6E2C-4AFE-9297-662D97CAF7F8}" type="pres">
      <dgm:prSet presAssocID="{15A5C067-196C-4069-93C9-91876CA71849}" presName="topConnNode2" presStyleLbl="node2" presStyleIdx="0" presStyleCnt="0"/>
      <dgm:spPr/>
    </dgm:pt>
    <dgm:pt modelId="{0CC654DF-63C1-4DF7-A07A-77B3BE614203}" type="pres">
      <dgm:prSet presAssocID="{15A5C067-196C-4069-93C9-91876CA71849}" presName="hierChild4" presStyleCnt="0"/>
      <dgm:spPr/>
    </dgm:pt>
    <dgm:pt modelId="{5C9814A3-A443-45B6-8FBA-3BD991925963}" type="pres">
      <dgm:prSet presAssocID="{15A5C067-196C-4069-93C9-91876CA71849}" presName="hierChild5" presStyleCnt="0"/>
      <dgm:spPr/>
    </dgm:pt>
    <dgm:pt modelId="{D2F2DCC9-DF69-4807-87BA-0648790CBF5C}" type="pres">
      <dgm:prSet presAssocID="{FF6F4481-6733-4A28-A007-3978147D94D0}" presName="Name28" presStyleLbl="parChTrans1D2" presStyleIdx="1" presStyleCnt="4"/>
      <dgm:spPr/>
    </dgm:pt>
    <dgm:pt modelId="{428B8747-0085-4DF5-9ECB-DBC66FEB7BD0}" type="pres">
      <dgm:prSet presAssocID="{A03B17E9-B367-4967-88C5-A6307CAE1785}" presName="hierRoot2" presStyleCnt="0">
        <dgm:presLayoutVars>
          <dgm:hierBranch val="init"/>
        </dgm:presLayoutVars>
      </dgm:prSet>
      <dgm:spPr/>
    </dgm:pt>
    <dgm:pt modelId="{E9FC5E4B-6673-41DE-AF9A-79FE8F70000F}" type="pres">
      <dgm:prSet presAssocID="{A03B17E9-B367-4967-88C5-A6307CAE1785}" presName="rootComposite2" presStyleCnt="0"/>
      <dgm:spPr/>
    </dgm:pt>
    <dgm:pt modelId="{6065D0F5-DD43-409E-AA13-E0969F246E58}" type="pres">
      <dgm:prSet presAssocID="{A03B17E9-B367-4967-88C5-A6307CAE1785}" presName="rootText2" presStyleLbl="alignAcc1" presStyleIdx="0" presStyleCnt="0" custScaleX="108932" custLinFactNeighborX="-6928" custLinFactNeighborY="4462">
        <dgm:presLayoutVars>
          <dgm:chPref val="3"/>
        </dgm:presLayoutVars>
      </dgm:prSet>
      <dgm:spPr/>
    </dgm:pt>
    <dgm:pt modelId="{7BEBEB7F-89E9-4326-A1E0-A5A7E247A479}" type="pres">
      <dgm:prSet presAssocID="{A03B17E9-B367-4967-88C5-A6307CAE1785}" presName="topArc2" presStyleLbl="parChTrans1D1" presStyleIdx="4" presStyleCnt="10"/>
      <dgm:spPr/>
    </dgm:pt>
    <dgm:pt modelId="{F201CB25-59A0-414E-B9F4-4047FE00591D}" type="pres">
      <dgm:prSet presAssocID="{A03B17E9-B367-4967-88C5-A6307CAE1785}" presName="bottomArc2" presStyleLbl="parChTrans1D1" presStyleIdx="5" presStyleCnt="10"/>
      <dgm:spPr/>
    </dgm:pt>
    <dgm:pt modelId="{F84F9EC6-8B6F-4386-AC31-522D201CA6FA}" type="pres">
      <dgm:prSet presAssocID="{A03B17E9-B367-4967-88C5-A6307CAE1785}" presName="topConnNode2" presStyleLbl="node2" presStyleIdx="0" presStyleCnt="0"/>
      <dgm:spPr/>
    </dgm:pt>
    <dgm:pt modelId="{5288B874-8488-43F1-8BFF-BC6D5E48F5E9}" type="pres">
      <dgm:prSet presAssocID="{A03B17E9-B367-4967-88C5-A6307CAE1785}" presName="hierChild4" presStyleCnt="0"/>
      <dgm:spPr/>
    </dgm:pt>
    <dgm:pt modelId="{ADF688D4-94D7-4315-AAB5-5F7C3C082EB8}" type="pres">
      <dgm:prSet presAssocID="{A03B17E9-B367-4967-88C5-A6307CAE1785}" presName="hierChild5" presStyleCnt="0"/>
      <dgm:spPr/>
    </dgm:pt>
    <dgm:pt modelId="{ACDDD595-1AFC-48F8-8989-A9296AD3DB3D}" type="pres">
      <dgm:prSet presAssocID="{E7674EAB-F27F-4214-9C78-47D4D6C8C6CC}" presName="Name28" presStyleLbl="parChTrans1D2" presStyleIdx="2" presStyleCnt="4"/>
      <dgm:spPr/>
    </dgm:pt>
    <dgm:pt modelId="{3D3FA28B-E226-4343-801F-EC6075733361}" type="pres">
      <dgm:prSet presAssocID="{C7C9A885-C304-4456-A6C5-0869A16C70B4}" presName="hierRoot2" presStyleCnt="0">
        <dgm:presLayoutVars>
          <dgm:hierBranch val="init"/>
        </dgm:presLayoutVars>
      </dgm:prSet>
      <dgm:spPr/>
    </dgm:pt>
    <dgm:pt modelId="{E732BFA7-D919-4913-80D2-BC32A03FEFBF}" type="pres">
      <dgm:prSet presAssocID="{C7C9A885-C304-4456-A6C5-0869A16C70B4}" presName="rootComposite2" presStyleCnt="0"/>
      <dgm:spPr/>
    </dgm:pt>
    <dgm:pt modelId="{285CFFBB-676C-43C9-B7CA-5455C3D369F8}" type="pres">
      <dgm:prSet presAssocID="{C7C9A885-C304-4456-A6C5-0869A16C70B4}" presName="rootText2" presStyleLbl="alignAcc1" presStyleIdx="0" presStyleCnt="0" custLinFactNeighborY="4222">
        <dgm:presLayoutVars>
          <dgm:chPref val="3"/>
        </dgm:presLayoutVars>
      </dgm:prSet>
      <dgm:spPr/>
    </dgm:pt>
    <dgm:pt modelId="{AD97ACD3-57F0-4329-829B-12A493969E83}" type="pres">
      <dgm:prSet presAssocID="{C7C9A885-C304-4456-A6C5-0869A16C70B4}" presName="topArc2" presStyleLbl="parChTrans1D1" presStyleIdx="6" presStyleCnt="10"/>
      <dgm:spPr/>
    </dgm:pt>
    <dgm:pt modelId="{A88D1AB7-A485-4609-9BC8-3A7411A93559}" type="pres">
      <dgm:prSet presAssocID="{C7C9A885-C304-4456-A6C5-0869A16C70B4}" presName="bottomArc2" presStyleLbl="parChTrans1D1" presStyleIdx="7" presStyleCnt="10"/>
      <dgm:spPr/>
    </dgm:pt>
    <dgm:pt modelId="{BA0ABBF5-DC1F-4F78-8719-2473179EA399}" type="pres">
      <dgm:prSet presAssocID="{C7C9A885-C304-4456-A6C5-0869A16C70B4}" presName="topConnNode2" presStyleLbl="node2" presStyleIdx="0" presStyleCnt="0"/>
      <dgm:spPr/>
    </dgm:pt>
    <dgm:pt modelId="{EF0922E1-5486-4699-904D-42BB87B14DAB}" type="pres">
      <dgm:prSet presAssocID="{C7C9A885-C304-4456-A6C5-0869A16C70B4}" presName="hierChild4" presStyleCnt="0"/>
      <dgm:spPr/>
    </dgm:pt>
    <dgm:pt modelId="{1351D732-5741-4E66-968E-B0E7965A00A4}" type="pres">
      <dgm:prSet presAssocID="{C7C9A885-C304-4456-A6C5-0869A16C70B4}" presName="hierChild5" presStyleCnt="0"/>
      <dgm:spPr/>
    </dgm:pt>
    <dgm:pt modelId="{C8FA6515-B22F-4A05-8453-A4D1D0CD4B83}" type="pres">
      <dgm:prSet presAssocID="{84B7342A-3A9C-4266-9C82-0890332B092D}" presName="Name28" presStyleLbl="parChTrans1D2" presStyleIdx="3" presStyleCnt="4"/>
      <dgm:spPr/>
    </dgm:pt>
    <dgm:pt modelId="{EA0C50DF-6B05-4180-8E6F-B2FA2E7C2CB7}" type="pres">
      <dgm:prSet presAssocID="{754A2ABA-3705-4307-82FF-CCC992E45A4C}" presName="hierRoot2" presStyleCnt="0">
        <dgm:presLayoutVars>
          <dgm:hierBranch val="init"/>
        </dgm:presLayoutVars>
      </dgm:prSet>
      <dgm:spPr/>
    </dgm:pt>
    <dgm:pt modelId="{41AF9554-8FCC-4234-BC7B-5F95A20A600D}" type="pres">
      <dgm:prSet presAssocID="{754A2ABA-3705-4307-82FF-CCC992E45A4C}" presName="rootComposite2" presStyleCnt="0"/>
      <dgm:spPr/>
    </dgm:pt>
    <dgm:pt modelId="{2A3C5541-B289-48BB-B064-B8F5D81ADDDC}" type="pres">
      <dgm:prSet presAssocID="{754A2ABA-3705-4307-82FF-CCC992E45A4C}" presName="rootText2" presStyleLbl="alignAcc1" presStyleIdx="0" presStyleCnt="0" custLinFactNeighborY="4222">
        <dgm:presLayoutVars>
          <dgm:chPref val="3"/>
        </dgm:presLayoutVars>
      </dgm:prSet>
      <dgm:spPr/>
    </dgm:pt>
    <dgm:pt modelId="{17DEC80D-DC93-4DB6-A3BF-B4BCFC3D28BC}" type="pres">
      <dgm:prSet presAssocID="{754A2ABA-3705-4307-82FF-CCC992E45A4C}" presName="topArc2" presStyleLbl="parChTrans1D1" presStyleIdx="8" presStyleCnt="10"/>
      <dgm:spPr/>
    </dgm:pt>
    <dgm:pt modelId="{D24E3A14-04F8-4994-8194-48C7995CD84E}" type="pres">
      <dgm:prSet presAssocID="{754A2ABA-3705-4307-82FF-CCC992E45A4C}" presName="bottomArc2" presStyleLbl="parChTrans1D1" presStyleIdx="9" presStyleCnt="10"/>
      <dgm:spPr/>
    </dgm:pt>
    <dgm:pt modelId="{4BA7E3DC-5B80-4192-A520-8724A057E51A}" type="pres">
      <dgm:prSet presAssocID="{754A2ABA-3705-4307-82FF-CCC992E45A4C}" presName="topConnNode2" presStyleLbl="node2" presStyleIdx="0" presStyleCnt="0"/>
      <dgm:spPr/>
    </dgm:pt>
    <dgm:pt modelId="{7D379758-7803-413A-9BC9-755B0D3C932B}" type="pres">
      <dgm:prSet presAssocID="{754A2ABA-3705-4307-82FF-CCC992E45A4C}" presName="hierChild4" presStyleCnt="0"/>
      <dgm:spPr/>
    </dgm:pt>
    <dgm:pt modelId="{DAE4D630-9D0C-43A7-BD60-DD15F1E200E1}" type="pres">
      <dgm:prSet presAssocID="{754A2ABA-3705-4307-82FF-CCC992E45A4C}" presName="hierChild5" presStyleCnt="0"/>
      <dgm:spPr/>
    </dgm:pt>
    <dgm:pt modelId="{E06E8E48-3E5C-4E7A-9764-0335EA96EB74}" type="pres">
      <dgm:prSet presAssocID="{94D38305-D074-4F86-B2C6-600C546B7C1C}" presName="hierChild3" presStyleCnt="0"/>
      <dgm:spPr/>
    </dgm:pt>
  </dgm:ptLst>
  <dgm:cxnLst>
    <dgm:cxn modelId="{631F6509-8142-45E2-863B-B4D948E9E568}" srcId="{94D38305-D074-4F86-B2C6-600C546B7C1C}" destId="{C7C9A885-C304-4456-A6C5-0869A16C70B4}" srcOrd="2" destOrd="0" parTransId="{E7674EAB-F27F-4214-9C78-47D4D6C8C6CC}" sibTransId="{945D09EA-7181-4207-A1F4-C773E2FC8315}"/>
    <dgm:cxn modelId="{24113D19-14E0-44B5-B04E-E225A7D5A65C}" type="presOf" srcId="{754A2ABA-3705-4307-82FF-CCC992E45A4C}" destId="{2A3C5541-B289-48BB-B064-B8F5D81ADDDC}" srcOrd="0" destOrd="0" presId="urn:microsoft.com/office/officeart/2008/layout/HalfCircleOrganizationChart"/>
    <dgm:cxn modelId="{44F76F1F-7011-4767-BD27-D293C1BA1C99}" srcId="{4FB4F50E-AE38-458B-97D2-E01705019751}" destId="{94D38305-D074-4F86-B2C6-600C546B7C1C}" srcOrd="0" destOrd="0" parTransId="{493CF9B3-188F-4A45-8FE4-CCD50B63553F}" sibTransId="{65A75A31-1D29-4BF0-B333-AEDBA0C8F4EA}"/>
    <dgm:cxn modelId="{58ECCE1F-1AFC-4A63-AEE3-FD9207459B1F}" srcId="{94D38305-D074-4F86-B2C6-600C546B7C1C}" destId="{15A5C067-196C-4069-93C9-91876CA71849}" srcOrd="0" destOrd="0" parTransId="{EF0F7496-DE45-4F5B-9A43-7290B2A47011}" sibTransId="{E824C2DB-68EA-4B7A-82F4-E6F6E7F0741F}"/>
    <dgm:cxn modelId="{9D895528-41D2-438A-B0D2-DCE679F66103}" type="presOf" srcId="{C7C9A885-C304-4456-A6C5-0869A16C70B4}" destId="{285CFFBB-676C-43C9-B7CA-5455C3D369F8}" srcOrd="0" destOrd="0" presId="urn:microsoft.com/office/officeart/2008/layout/HalfCircleOrganizationChart"/>
    <dgm:cxn modelId="{B54C3840-6EA3-4B42-82BE-6D8A79FDEC37}" srcId="{94D38305-D074-4F86-B2C6-600C546B7C1C}" destId="{754A2ABA-3705-4307-82FF-CCC992E45A4C}" srcOrd="3" destOrd="0" parTransId="{84B7342A-3A9C-4266-9C82-0890332B092D}" sibTransId="{6FB20CD8-BCEE-4FCD-A5F6-653A926D9813}"/>
    <dgm:cxn modelId="{66691E46-13C5-40FC-BEC5-120B589C8542}" srcId="{94D38305-D074-4F86-B2C6-600C546B7C1C}" destId="{A03B17E9-B367-4967-88C5-A6307CAE1785}" srcOrd="1" destOrd="0" parTransId="{FF6F4481-6733-4A28-A007-3978147D94D0}" sibTransId="{DEBE6BB7-9CE0-4E1A-AADF-3ED68B869C12}"/>
    <dgm:cxn modelId="{2A4CFC47-9305-4493-983F-DE79AA477538}" type="presOf" srcId="{94D38305-D074-4F86-B2C6-600C546B7C1C}" destId="{E96CCFC4-5D9C-405A-9F87-1D38403E0C2F}" srcOrd="1" destOrd="0" presId="urn:microsoft.com/office/officeart/2008/layout/HalfCircleOrganizationChart"/>
    <dgm:cxn modelId="{31C95153-4903-431C-BECF-E27B4C7EEE62}" type="presOf" srcId="{4FB4F50E-AE38-458B-97D2-E01705019751}" destId="{74FEB0A6-E0E6-454D-83E6-006F9EBC7953}" srcOrd="0" destOrd="0" presId="urn:microsoft.com/office/officeart/2008/layout/HalfCircleOrganizationChart"/>
    <dgm:cxn modelId="{DAED1962-D219-4BBF-B17A-0B4378C70754}" type="presOf" srcId="{E7674EAB-F27F-4214-9C78-47D4D6C8C6CC}" destId="{ACDDD595-1AFC-48F8-8989-A9296AD3DB3D}" srcOrd="0" destOrd="0" presId="urn:microsoft.com/office/officeart/2008/layout/HalfCircleOrganizationChart"/>
    <dgm:cxn modelId="{7EA64A7F-9EDB-4031-90B7-ADF3BF80775D}" type="presOf" srcId="{C7C9A885-C304-4456-A6C5-0869A16C70B4}" destId="{BA0ABBF5-DC1F-4F78-8719-2473179EA399}" srcOrd="1" destOrd="0" presId="urn:microsoft.com/office/officeart/2008/layout/HalfCircleOrganizationChart"/>
    <dgm:cxn modelId="{22B5F67F-0DB8-4368-8961-E617C3F06660}" type="presOf" srcId="{15A5C067-196C-4069-93C9-91876CA71849}" destId="{98B7D63F-87D4-4CC8-90A1-35C7D87447D7}" srcOrd="0" destOrd="0" presId="urn:microsoft.com/office/officeart/2008/layout/HalfCircleOrganizationChart"/>
    <dgm:cxn modelId="{385DAA94-35C2-4809-9F7A-54C8EAFE3C6E}" type="presOf" srcId="{A03B17E9-B367-4967-88C5-A6307CAE1785}" destId="{6065D0F5-DD43-409E-AA13-E0969F246E58}" srcOrd="0" destOrd="0" presId="urn:microsoft.com/office/officeart/2008/layout/HalfCircleOrganizationChart"/>
    <dgm:cxn modelId="{DD07BBA3-0237-498B-90DE-C5252E1FF798}" type="presOf" srcId="{FF6F4481-6733-4A28-A007-3978147D94D0}" destId="{D2F2DCC9-DF69-4807-87BA-0648790CBF5C}" srcOrd="0" destOrd="0" presId="urn:microsoft.com/office/officeart/2008/layout/HalfCircleOrganizationChart"/>
    <dgm:cxn modelId="{D54A35AB-5C39-4001-9239-62011CE22A38}" type="presOf" srcId="{15A5C067-196C-4069-93C9-91876CA71849}" destId="{7AEB1AF5-6E2C-4AFE-9297-662D97CAF7F8}" srcOrd="1" destOrd="0" presId="urn:microsoft.com/office/officeart/2008/layout/HalfCircleOrganizationChart"/>
    <dgm:cxn modelId="{8A88EDBC-01A6-4602-9FB7-527DE8024A26}" type="presOf" srcId="{84B7342A-3A9C-4266-9C82-0890332B092D}" destId="{C8FA6515-B22F-4A05-8453-A4D1D0CD4B83}" srcOrd="0" destOrd="0" presId="urn:microsoft.com/office/officeart/2008/layout/HalfCircleOrganizationChart"/>
    <dgm:cxn modelId="{1222CEC2-8EC5-4F4F-8D70-802127F84459}" type="presOf" srcId="{754A2ABA-3705-4307-82FF-CCC992E45A4C}" destId="{4BA7E3DC-5B80-4192-A520-8724A057E51A}" srcOrd="1" destOrd="0" presId="urn:microsoft.com/office/officeart/2008/layout/HalfCircleOrganizationChart"/>
    <dgm:cxn modelId="{C95300C8-3E70-44E5-96CC-B94A1BEA2EBC}" type="presOf" srcId="{94D38305-D074-4F86-B2C6-600C546B7C1C}" destId="{447B06F1-E8B7-4D78-80C3-5BDA1C11FB1B}" srcOrd="0" destOrd="0" presId="urn:microsoft.com/office/officeart/2008/layout/HalfCircleOrganizationChart"/>
    <dgm:cxn modelId="{37608DF8-0974-4A3A-AFE8-CD4887BEF4B3}" type="presOf" srcId="{A03B17E9-B367-4967-88C5-A6307CAE1785}" destId="{F84F9EC6-8B6F-4386-AC31-522D201CA6FA}" srcOrd="1" destOrd="0" presId="urn:microsoft.com/office/officeart/2008/layout/HalfCircleOrganizationChart"/>
    <dgm:cxn modelId="{1C3B73F9-FA4C-41DF-82D3-81D25E4C5753}" type="presOf" srcId="{EF0F7496-DE45-4F5B-9A43-7290B2A47011}" destId="{A22B6CC4-4860-47E5-A0D8-F971E379A87B}" srcOrd="0" destOrd="0" presId="urn:microsoft.com/office/officeart/2008/layout/HalfCircleOrganizationChart"/>
    <dgm:cxn modelId="{F7D4189C-2A09-45DC-B211-2E13B12815E3}" type="presParOf" srcId="{74FEB0A6-E0E6-454D-83E6-006F9EBC7953}" destId="{FE903E0E-6C5C-498B-975F-74D9747E3FA9}" srcOrd="0" destOrd="0" presId="urn:microsoft.com/office/officeart/2008/layout/HalfCircleOrganizationChart"/>
    <dgm:cxn modelId="{0FFC4398-46CF-4517-AD22-029843476141}" type="presParOf" srcId="{FE903E0E-6C5C-498B-975F-74D9747E3FA9}" destId="{58313668-FBC6-4974-B5AF-577964C40C44}" srcOrd="0" destOrd="0" presId="urn:microsoft.com/office/officeart/2008/layout/HalfCircleOrganizationChart"/>
    <dgm:cxn modelId="{0125C32D-273D-4674-AAE4-35E0D91497F0}" type="presParOf" srcId="{58313668-FBC6-4974-B5AF-577964C40C44}" destId="{447B06F1-E8B7-4D78-80C3-5BDA1C11FB1B}" srcOrd="0" destOrd="0" presId="urn:microsoft.com/office/officeart/2008/layout/HalfCircleOrganizationChart"/>
    <dgm:cxn modelId="{1AF3CCC8-3232-46D3-9A25-48A1FE448926}" type="presParOf" srcId="{58313668-FBC6-4974-B5AF-577964C40C44}" destId="{D105F32C-4352-40CE-83AF-9A4C69948668}" srcOrd="1" destOrd="0" presId="urn:microsoft.com/office/officeart/2008/layout/HalfCircleOrganizationChart"/>
    <dgm:cxn modelId="{CEE7D124-0D23-472B-BEC8-FAA2581B97F7}" type="presParOf" srcId="{58313668-FBC6-4974-B5AF-577964C40C44}" destId="{4575015F-D552-4E9B-A9BD-6F37F4002475}" srcOrd="2" destOrd="0" presId="urn:microsoft.com/office/officeart/2008/layout/HalfCircleOrganizationChart"/>
    <dgm:cxn modelId="{E232FD8F-3F8A-43EF-A274-15B6F69A920D}" type="presParOf" srcId="{58313668-FBC6-4974-B5AF-577964C40C44}" destId="{E96CCFC4-5D9C-405A-9F87-1D38403E0C2F}" srcOrd="3" destOrd="0" presId="urn:microsoft.com/office/officeart/2008/layout/HalfCircleOrganizationChart"/>
    <dgm:cxn modelId="{E51A5ECC-CE30-4E1A-ADC7-D56DFBB1BDCC}" type="presParOf" srcId="{FE903E0E-6C5C-498B-975F-74D9747E3FA9}" destId="{AA31B48F-3F79-480C-AB5A-C85320734D64}" srcOrd="1" destOrd="0" presId="urn:microsoft.com/office/officeart/2008/layout/HalfCircleOrganizationChart"/>
    <dgm:cxn modelId="{C2B9B355-E2A7-403D-B50D-16E4957BFD21}" type="presParOf" srcId="{AA31B48F-3F79-480C-AB5A-C85320734D64}" destId="{A22B6CC4-4860-47E5-A0D8-F971E379A87B}" srcOrd="0" destOrd="0" presId="urn:microsoft.com/office/officeart/2008/layout/HalfCircleOrganizationChart"/>
    <dgm:cxn modelId="{72E3C89D-E36E-408F-9974-518CC4ABBB0F}" type="presParOf" srcId="{AA31B48F-3F79-480C-AB5A-C85320734D64}" destId="{BED7F693-EAAB-4EA5-AB7F-CB03D7FDD3C3}" srcOrd="1" destOrd="0" presId="urn:microsoft.com/office/officeart/2008/layout/HalfCircleOrganizationChart"/>
    <dgm:cxn modelId="{268BC44F-2149-4FD9-A8CC-4B8E89AB80E1}" type="presParOf" srcId="{BED7F693-EAAB-4EA5-AB7F-CB03D7FDD3C3}" destId="{5BBE83D5-5B38-4145-AB23-EA0299F707FE}" srcOrd="0" destOrd="0" presId="urn:microsoft.com/office/officeart/2008/layout/HalfCircleOrganizationChart"/>
    <dgm:cxn modelId="{5D8D6C42-9437-45E1-8E14-AF635F871C4C}" type="presParOf" srcId="{5BBE83D5-5B38-4145-AB23-EA0299F707FE}" destId="{98B7D63F-87D4-4CC8-90A1-35C7D87447D7}" srcOrd="0" destOrd="0" presId="urn:microsoft.com/office/officeart/2008/layout/HalfCircleOrganizationChart"/>
    <dgm:cxn modelId="{2DB62F33-8C27-40B2-A9E2-164432ED265A}" type="presParOf" srcId="{5BBE83D5-5B38-4145-AB23-EA0299F707FE}" destId="{0BAB9683-47CB-46A9-B060-95EBE01799B2}" srcOrd="1" destOrd="0" presId="urn:microsoft.com/office/officeart/2008/layout/HalfCircleOrganizationChart"/>
    <dgm:cxn modelId="{6141AE1D-999F-46B6-8EE3-0B3DC4475026}" type="presParOf" srcId="{5BBE83D5-5B38-4145-AB23-EA0299F707FE}" destId="{31030CEA-AE44-4DB2-8F0D-C66E41972309}" srcOrd="2" destOrd="0" presId="urn:microsoft.com/office/officeart/2008/layout/HalfCircleOrganizationChart"/>
    <dgm:cxn modelId="{6B7CAB57-32B7-4FAA-BC2A-6C9C6E540457}" type="presParOf" srcId="{5BBE83D5-5B38-4145-AB23-EA0299F707FE}" destId="{7AEB1AF5-6E2C-4AFE-9297-662D97CAF7F8}" srcOrd="3" destOrd="0" presId="urn:microsoft.com/office/officeart/2008/layout/HalfCircleOrganizationChart"/>
    <dgm:cxn modelId="{6CF3764F-8F38-4C6F-850E-6ED86DF1437C}" type="presParOf" srcId="{BED7F693-EAAB-4EA5-AB7F-CB03D7FDD3C3}" destId="{0CC654DF-63C1-4DF7-A07A-77B3BE614203}" srcOrd="1" destOrd="0" presId="urn:microsoft.com/office/officeart/2008/layout/HalfCircleOrganizationChart"/>
    <dgm:cxn modelId="{AD76C9CB-46B6-42D6-AE05-8442051E92A4}" type="presParOf" srcId="{BED7F693-EAAB-4EA5-AB7F-CB03D7FDD3C3}" destId="{5C9814A3-A443-45B6-8FBA-3BD991925963}" srcOrd="2" destOrd="0" presId="urn:microsoft.com/office/officeart/2008/layout/HalfCircleOrganizationChart"/>
    <dgm:cxn modelId="{870C3836-1E46-4628-8A50-3927D428D0A7}" type="presParOf" srcId="{AA31B48F-3F79-480C-AB5A-C85320734D64}" destId="{D2F2DCC9-DF69-4807-87BA-0648790CBF5C}" srcOrd="2" destOrd="0" presId="urn:microsoft.com/office/officeart/2008/layout/HalfCircleOrganizationChart"/>
    <dgm:cxn modelId="{ADB5F565-A3F3-4AD7-A021-6B93D7AD444D}" type="presParOf" srcId="{AA31B48F-3F79-480C-AB5A-C85320734D64}" destId="{428B8747-0085-4DF5-9ECB-DBC66FEB7BD0}" srcOrd="3" destOrd="0" presId="urn:microsoft.com/office/officeart/2008/layout/HalfCircleOrganizationChart"/>
    <dgm:cxn modelId="{E2D05AC7-867E-4086-94F6-CDF7B212E39D}" type="presParOf" srcId="{428B8747-0085-4DF5-9ECB-DBC66FEB7BD0}" destId="{E9FC5E4B-6673-41DE-AF9A-79FE8F70000F}" srcOrd="0" destOrd="0" presId="urn:microsoft.com/office/officeart/2008/layout/HalfCircleOrganizationChart"/>
    <dgm:cxn modelId="{3E9A41E2-5CCA-49B3-8A66-9839B36CCB47}" type="presParOf" srcId="{E9FC5E4B-6673-41DE-AF9A-79FE8F70000F}" destId="{6065D0F5-DD43-409E-AA13-E0969F246E58}" srcOrd="0" destOrd="0" presId="urn:microsoft.com/office/officeart/2008/layout/HalfCircleOrganizationChart"/>
    <dgm:cxn modelId="{212E4FB3-79B4-4138-A716-4B5150B8FD4F}" type="presParOf" srcId="{E9FC5E4B-6673-41DE-AF9A-79FE8F70000F}" destId="{7BEBEB7F-89E9-4326-A1E0-A5A7E247A479}" srcOrd="1" destOrd="0" presId="urn:microsoft.com/office/officeart/2008/layout/HalfCircleOrganizationChart"/>
    <dgm:cxn modelId="{04CF692B-BA3E-4C62-BCAA-2105FFDAF0AA}" type="presParOf" srcId="{E9FC5E4B-6673-41DE-AF9A-79FE8F70000F}" destId="{F201CB25-59A0-414E-B9F4-4047FE00591D}" srcOrd="2" destOrd="0" presId="urn:microsoft.com/office/officeart/2008/layout/HalfCircleOrganizationChart"/>
    <dgm:cxn modelId="{25AF187F-381D-41AD-9D8B-24FD8371862A}" type="presParOf" srcId="{E9FC5E4B-6673-41DE-AF9A-79FE8F70000F}" destId="{F84F9EC6-8B6F-4386-AC31-522D201CA6FA}" srcOrd="3" destOrd="0" presId="urn:microsoft.com/office/officeart/2008/layout/HalfCircleOrganizationChart"/>
    <dgm:cxn modelId="{A70451BE-78E1-4FDA-8AD7-6712C9938940}" type="presParOf" srcId="{428B8747-0085-4DF5-9ECB-DBC66FEB7BD0}" destId="{5288B874-8488-43F1-8BFF-BC6D5E48F5E9}" srcOrd="1" destOrd="0" presId="urn:microsoft.com/office/officeart/2008/layout/HalfCircleOrganizationChart"/>
    <dgm:cxn modelId="{6A55D7FD-B45F-46E7-9E10-7202B76DAD6D}" type="presParOf" srcId="{428B8747-0085-4DF5-9ECB-DBC66FEB7BD0}" destId="{ADF688D4-94D7-4315-AAB5-5F7C3C082EB8}" srcOrd="2" destOrd="0" presId="urn:microsoft.com/office/officeart/2008/layout/HalfCircleOrganizationChart"/>
    <dgm:cxn modelId="{D29BEDE8-667F-4C9B-A359-B98AF6BD6C7B}" type="presParOf" srcId="{AA31B48F-3F79-480C-AB5A-C85320734D64}" destId="{ACDDD595-1AFC-48F8-8989-A9296AD3DB3D}" srcOrd="4" destOrd="0" presId="urn:microsoft.com/office/officeart/2008/layout/HalfCircleOrganizationChart"/>
    <dgm:cxn modelId="{1B67BEF9-49EB-4AE1-8FC1-6CA7657F0202}" type="presParOf" srcId="{AA31B48F-3F79-480C-AB5A-C85320734D64}" destId="{3D3FA28B-E226-4343-801F-EC6075733361}" srcOrd="5" destOrd="0" presId="urn:microsoft.com/office/officeart/2008/layout/HalfCircleOrganizationChart"/>
    <dgm:cxn modelId="{19829448-B69F-4CE5-A857-112150630D58}" type="presParOf" srcId="{3D3FA28B-E226-4343-801F-EC6075733361}" destId="{E732BFA7-D919-4913-80D2-BC32A03FEFBF}" srcOrd="0" destOrd="0" presId="urn:microsoft.com/office/officeart/2008/layout/HalfCircleOrganizationChart"/>
    <dgm:cxn modelId="{CA6E4847-03CA-485F-AD1F-FC02EB85BDA4}" type="presParOf" srcId="{E732BFA7-D919-4913-80D2-BC32A03FEFBF}" destId="{285CFFBB-676C-43C9-B7CA-5455C3D369F8}" srcOrd="0" destOrd="0" presId="urn:microsoft.com/office/officeart/2008/layout/HalfCircleOrganizationChart"/>
    <dgm:cxn modelId="{924374AF-E354-4A04-A153-1296F73E44DB}" type="presParOf" srcId="{E732BFA7-D919-4913-80D2-BC32A03FEFBF}" destId="{AD97ACD3-57F0-4329-829B-12A493969E83}" srcOrd="1" destOrd="0" presId="urn:microsoft.com/office/officeart/2008/layout/HalfCircleOrganizationChart"/>
    <dgm:cxn modelId="{BAC1AD6B-3C04-4B4B-811E-98D54802FEEE}" type="presParOf" srcId="{E732BFA7-D919-4913-80D2-BC32A03FEFBF}" destId="{A88D1AB7-A485-4609-9BC8-3A7411A93559}" srcOrd="2" destOrd="0" presId="urn:microsoft.com/office/officeart/2008/layout/HalfCircleOrganizationChart"/>
    <dgm:cxn modelId="{C2C5545E-3834-4DA4-A1E6-69924B2658CB}" type="presParOf" srcId="{E732BFA7-D919-4913-80D2-BC32A03FEFBF}" destId="{BA0ABBF5-DC1F-4F78-8719-2473179EA399}" srcOrd="3" destOrd="0" presId="urn:microsoft.com/office/officeart/2008/layout/HalfCircleOrganizationChart"/>
    <dgm:cxn modelId="{D818A569-D7F4-4139-B1CF-D46FB044F154}" type="presParOf" srcId="{3D3FA28B-E226-4343-801F-EC6075733361}" destId="{EF0922E1-5486-4699-904D-42BB87B14DAB}" srcOrd="1" destOrd="0" presId="urn:microsoft.com/office/officeart/2008/layout/HalfCircleOrganizationChart"/>
    <dgm:cxn modelId="{B0F48B7B-33D4-4931-BD60-2208F9D14077}" type="presParOf" srcId="{3D3FA28B-E226-4343-801F-EC6075733361}" destId="{1351D732-5741-4E66-968E-B0E7965A00A4}" srcOrd="2" destOrd="0" presId="urn:microsoft.com/office/officeart/2008/layout/HalfCircleOrganizationChart"/>
    <dgm:cxn modelId="{46E58E54-7399-41B3-B547-06119EEE993A}" type="presParOf" srcId="{AA31B48F-3F79-480C-AB5A-C85320734D64}" destId="{C8FA6515-B22F-4A05-8453-A4D1D0CD4B83}" srcOrd="6" destOrd="0" presId="urn:microsoft.com/office/officeart/2008/layout/HalfCircleOrganizationChart"/>
    <dgm:cxn modelId="{E07CDE87-9A1F-4CB3-A422-5182D95364D4}" type="presParOf" srcId="{AA31B48F-3F79-480C-AB5A-C85320734D64}" destId="{EA0C50DF-6B05-4180-8E6F-B2FA2E7C2CB7}" srcOrd="7" destOrd="0" presId="urn:microsoft.com/office/officeart/2008/layout/HalfCircleOrganizationChart"/>
    <dgm:cxn modelId="{BF3EB2D5-E299-401E-A734-0D4B3B88AF52}" type="presParOf" srcId="{EA0C50DF-6B05-4180-8E6F-B2FA2E7C2CB7}" destId="{41AF9554-8FCC-4234-BC7B-5F95A20A600D}" srcOrd="0" destOrd="0" presId="urn:microsoft.com/office/officeart/2008/layout/HalfCircleOrganizationChart"/>
    <dgm:cxn modelId="{5E158354-5269-4D9B-9BD5-4B485F0685C3}" type="presParOf" srcId="{41AF9554-8FCC-4234-BC7B-5F95A20A600D}" destId="{2A3C5541-B289-48BB-B064-B8F5D81ADDDC}" srcOrd="0" destOrd="0" presId="urn:microsoft.com/office/officeart/2008/layout/HalfCircleOrganizationChart"/>
    <dgm:cxn modelId="{FAE13344-A569-4C41-8858-4BF52554FF44}" type="presParOf" srcId="{41AF9554-8FCC-4234-BC7B-5F95A20A600D}" destId="{17DEC80D-DC93-4DB6-A3BF-B4BCFC3D28BC}" srcOrd="1" destOrd="0" presId="urn:microsoft.com/office/officeart/2008/layout/HalfCircleOrganizationChart"/>
    <dgm:cxn modelId="{6F4B6E2A-58A4-4434-B871-11C2867A3936}" type="presParOf" srcId="{41AF9554-8FCC-4234-BC7B-5F95A20A600D}" destId="{D24E3A14-04F8-4994-8194-48C7995CD84E}" srcOrd="2" destOrd="0" presId="urn:microsoft.com/office/officeart/2008/layout/HalfCircleOrganizationChart"/>
    <dgm:cxn modelId="{F6B7C710-2AAF-4992-9B21-146EB8AB98BE}" type="presParOf" srcId="{41AF9554-8FCC-4234-BC7B-5F95A20A600D}" destId="{4BA7E3DC-5B80-4192-A520-8724A057E51A}" srcOrd="3" destOrd="0" presId="urn:microsoft.com/office/officeart/2008/layout/HalfCircleOrganizationChart"/>
    <dgm:cxn modelId="{933BEB35-1048-400E-84B5-0D904000277C}" type="presParOf" srcId="{EA0C50DF-6B05-4180-8E6F-B2FA2E7C2CB7}" destId="{7D379758-7803-413A-9BC9-755B0D3C932B}" srcOrd="1" destOrd="0" presId="urn:microsoft.com/office/officeart/2008/layout/HalfCircleOrganizationChart"/>
    <dgm:cxn modelId="{C1B820C0-5FD4-4E10-8F90-E6CBD0CE09DB}" type="presParOf" srcId="{EA0C50DF-6B05-4180-8E6F-B2FA2E7C2CB7}" destId="{DAE4D630-9D0C-43A7-BD60-DD15F1E200E1}" srcOrd="2" destOrd="0" presId="urn:microsoft.com/office/officeart/2008/layout/HalfCircleOrganizationChart"/>
    <dgm:cxn modelId="{EE4349FB-DEBA-4EBA-A2D6-2625858F486D}" type="presParOf" srcId="{FE903E0E-6C5C-498B-975F-74D9747E3FA9}" destId="{E06E8E48-3E5C-4E7A-9764-0335EA96EB74}" srcOrd="2" destOrd="0" presId="urn:microsoft.com/office/officeart/2008/layout/HalfCircleOrganizationChar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E5C1CA0-9035-489E-8D94-94F32FE5A371}" type="doc">
      <dgm:prSet loTypeId="urn:microsoft.com/office/officeart/2009/layout/CircleArrowProcess" loCatId="cycle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fr-FR"/>
        </a:p>
      </dgm:t>
    </dgm:pt>
    <dgm:pt modelId="{EA1C87D8-7EFB-4370-A0E1-9FAEDF764234}">
      <dgm:prSet phldrT="[Texte]"/>
      <dgm:spPr>
        <a:xfrm>
          <a:off x="1743830" y="772942"/>
          <a:ext cx="1189495" cy="594605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fr-FR" b="1" dirty="0">
              <a:solidFill>
                <a:srgbClr val="686A78">
                  <a:lumMod val="50000"/>
                </a:srgbClr>
              </a:solidFill>
              <a:latin typeface="Verdana"/>
              <a:ea typeface="+mn-ea"/>
              <a:cs typeface="+mn-cs"/>
            </a:rPr>
            <a:t>Benchmarks de Mittelman</a:t>
          </a:r>
        </a:p>
      </dgm:t>
    </dgm:pt>
    <dgm:pt modelId="{8CB5B08B-F328-4BE4-9E3D-18FA088729C4}" type="parTrans" cxnId="{2E93E430-8231-45F5-90EE-5C688EF5E91B}">
      <dgm:prSet/>
      <dgm:spPr/>
      <dgm:t>
        <a:bodyPr/>
        <a:lstStyle/>
        <a:p>
          <a:endParaRPr lang="fr-FR"/>
        </a:p>
      </dgm:t>
    </dgm:pt>
    <dgm:pt modelId="{3DB6CD19-FE67-4A81-B4F0-3263A6485DC6}" type="sibTrans" cxnId="{2E93E430-8231-45F5-90EE-5C688EF5E91B}">
      <dgm:prSet/>
      <dgm:spPr/>
      <dgm:t>
        <a:bodyPr/>
        <a:lstStyle/>
        <a:p>
          <a:endParaRPr lang="fr-FR"/>
        </a:p>
      </dgm:t>
    </dgm:pt>
    <dgm:pt modelId="{A8687E47-6075-4258-85C8-BA0EB03968A0}">
      <dgm:prSet phldrT="[Texte]"/>
      <dgm:spPr>
        <a:xfrm>
          <a:off x="1151696" y="2010183"/>
          <a:ext cx="1189495" cy="594605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fr-FR" b="1" dirty="0">
              <a:solidFill>
                <a:srgbClr val="686A78">
                  <a:lumMod val="50000"/>
                </a:srgbClr>
              </a:solidFill>
              <a:latin typeface="Verdana"/>
              <a:ea typeface="+mn-ea"/>
              <a:cs typeface="+mn-cs"/>
            </a:rPr>
            <a:t>87 problèmes en M.I.L.P</a:t>
          </a:r>
        </a:p>
      </dgm:t>
    </dgm:pt>
    <dgm:pt modelId="{5422F25E-B868-4061-9DE3-8583B92F3D58}" type="parTrans" cxnId="{3ADFE327-5C37-4012-B663-5A7B420270CD}">
      <dgm:prSet/>
      <dgm:spPr/>
      <dgm:t>
        <a:bodyPr/>
        <a:lstStyle/>
        <a:p>
          <a:endParaRPr lang="fr-FR"/>
        </a:p>
      </dgm:t>
    </dgm:pt>
    <dgm:pt modelId="{0F22C02F-68BD-4B51-9923-CD147F26990B}" type="sibTrans" cxnId="{3ADFE327-5C37-4012-B663-5A7B420270CD}">
      <dgm:prSet/>
      <dgm:spPr/>
      <dgm:t>
        <a:bodyPr/>
        <a:lstStyle/>
        <a:p>
          <a:endParaRPr lang="fr-FR"/>
        </a:p>
      </dgm:t>
    </dgm:pt>
    <dgm:pt modelId="{50F14AEC-5017-4FB4-9CD1-78AA671994DB}">
      <dgm:prSet phldrT="[Texte]"/>
      <dgm:spPr>
        <a:xfrm>
          <a:off x="1746644" y="3249203"/>
          <a:ext cx="1189495" cy="594605"/>
        </a:xfrm>
        <a:prstGeom prst="rect">
          <a:avLst/>
        </a:prstGeom>
        <a:noFill/>
        <a:ln>
          <a:noFill/>
        </a:ln>
        <a:effectLst/>
      </dgm:spPr>
      <dgm:t>
        <a:bodyPr/>
        <a:lstStyle/>
        <a:p>
          <a:r>
            <a:rPr lang="fr-FR" b="1" dirty="0">
              <a:solidFill>
                <a:srgbClr val="686A78">
                  <a:lumMod val="50000"/>
                </a:srgbClr>
              </a:solidFill>
              <a:latin typeface="Verdana"/>
              <a:ea typeface="+mn-ea"/>
              <a:cs typeface="+mn-cs"/>
            </a:rPr>
            <a:t>40 problèmes en L.P</a:t>
          </a:r>
        </a:p>
      </dgm:t>
    </dgm:pt>
    <dgm:pt modelId="{E502E6FF-56E9-4224-8E70-1CA5D8367440}" type="parTrans" cxnId="{751DAEF5-3DAE-4182-A57B-11E0885336DA}">
      <dgm:prSet/>
      <dgm:spPr/>
      <dgm:t>
        <a:bodyPr/>
        <a:lstStyle/>
        <a:p>
          <a:endParaRPr lang="fr-FR"/>
        </a:p>
      </dgm:t>
    </dgm:pt>
    <dgm:pt modelId="{6626CD35-3714-4426-BCCE-E4A9328CE07F}" type="sibTrans" cxnId="{751DAEF5-3DAE-4182-A57B-11E0885336DA}">
      <dgm:prSet/>
      <dgm:spPr/>
      <dgm:t>
        <a:bodyPr/>
        <a:lstStyle/>
        <a:p>
          <a:endParaRPr lang="fr-FR"/>
        </a:p>
      </dgm:t>
    </dgm:pt>
    <dgm:pt modelId="{7D372020-2C70-4EF5-A164-CA954FDFC8A4}" type="pres">
      <dgm:prSet presAssocID="{BE5C1CA0-9035-489E-8D94-94F32FE5A371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F28F5340-578B-445F-954C-673C6487FFCC}" type="pres">
      <dgm:prSet presAssocID="{EA1C87D8-7EFB-4370-A0E1-9FAEDF764234}" presName="Accent1" presStyleCnt="0"/>
      <dgm:spPr/>
    </dgm:pt>
    <dgm:pt modelId="{DB038795-783D-49AD-B1BF-240AEA9DDAE7}" type="pres">
      <dgm:prSet presAssocID="{EA1C87D8-7EFB-4370-A0E1-9FAEDF764234}" presName="Accent" presStyleLbl="node1" presStyleIdx="0" presStyleCnt="3"/>
      <dgm:spPr>
        <a:xfrm>
          <a:off x="1270685" y="0"/>
          <a:ext cx="2140608" cy="2140934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rotWithShape="0">
          <a:gsLst>
            <a:gs pos="0">
              <a:srgbClr val="C3D746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C3D746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C3D746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</dgm:pt>
    <dgm:pt modelId="{E58930B5-EBFD-411C-809C-8550FEAA537A}" type="pres">
      <dgm:prSet presAssocID="{EA1C87D8-7EFB-4370-A0E1-9FAEDF764234}" presName="Parent1" presStyleLbl="revTx" presStyleIdx="0" presStyleCnt="3">
        <dgm:presLayoutVars>
          <dgm:chMax val="1"/>
          <dgm:chPref val="1"/>
          <dgm:bulletEnabled val="1"/>
        </dgm:presLayoutVars>
      </dgm:prSet>
      <dgm:spPr/>
    </dgm:pt>
    <dgm:pt modelId="{3B194D79-8487-4ED5-9022-35C7CC9132A3}" type="pres">
      <dgm:prSet presAssocID="{A8687E47-6075-4258-85C8-BA0EB03968A0}" presName="Accent2" presStyleCnt="0"/>
      <dgm:spPr/>
    </dgm:pt>
    <dgm:pt modelId="{5EF2357F-98FC-4E55-8BCA-7592CFE55F83}" type="pres">
      <dgm:prSet presAssocID="{A8687E47-6075-4258-85C8-BA0EB03968A0}" presName="Accent" presStyleLbl="node1" presStyleIdx="1" presStyleCnt="3"/>
      <dgm:spPr>
        <a:xfrm>
          <a:off x="676139" y="1230125"/>
          <a:ext cx="2140608" cy="2140934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0">
          <a:gsLst>
            <a:gs pos="0">
              <a:srgbClr val="C3D746">
                <a:hueOff val="672667"/>
                <a:satOff val="517"/>
                <a:lumOff val="-8628"/>
                <a:alphaOff val="0"/>
                <a:shade val="51000"/>
                <a:satMod val="130000"/>
              </a:srgbClr>
            </a:gs>
            <a:gs pos="80000">
              <a:srgbClr val="C3D746">
                <a:hueOff val="672667"/>
                <a:satOff val="517"/>
                <a:lumOff val="-8628"/>
                <a:alphaOff val="0"/>
                <a:shade val="93000"/>
                <a:satMod val="130000"/>
              </a:srgbClr>
            </a:gs>
            <a:gs pos="100000">
              <a:srgbClr val="C3D746">
                <a:hueOff val="672667"/>
                <a:satOff val="517"/>
                <a:lumOff val="-8628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</dgm:pt>
    <dgm:pt modelId="{1C12289C-41FA-4802-AD55-8D2CCC12E5ED}" type="pres">
      <dgm:prSet presAssocID="{A8687E47-6075-4258-85C8-BA0EB03968A0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06797D21-3108-43D9-A1C6-11ADE9845AA5}" type="pres">
      <dgm:prSet presAssocID="{50F14AEC-5017-4FB4-9CD1-78AA671994DB}" presName="Accent3" presStyleCnt="0"/>
      <dgm:spPr/>
    </dgm:pt>
    <dgm:pt modelId="{503F6418-7845-4AA1-B512-E05A4192299E}" type="pres">
      <dgm:prSet presAssocID="{50F14AEC-5017-4FB4-9CD1-78AA671994DB}" presName="Accent" presStyleLbl="node1" presStyleIdx="2" presStyleCnt="3"/>
      <dgm:spPr>
        <a:xfrm>
          <a:off x="1423040" y="2607457"/>
          <a:ext cx="1839114" cy="1839851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gradFill rotWithShape="0">
          <a:gsLst>
            <a:gs pos="0">
              <a:srgbClr val="C3D746">
                <a:hueOff val="1345333"/>
                <a:satOff val="1034"/>
                <a:lumOff val="-17255"/>
                <a:alphaOff val="0"/>
                <a:shade val="51000"/>
                <a:satMod val="130000"/>
              </a:srgbClr>
            </a:gs>
            <a:gs pos="80000">
              <a:srgbClr val="C3D746">
                <a:hueOff val="1345333"/>
                <a:satOff val="1034"/>
                <a:lumOff val="-17255"/>
                <a:alphaOff val="0"/>
                <a:shade val="93000"/>
                <a:satMod val="130000"/>
              </a:srgbClr>
            </a:gs>
            <a:gs pos="100000">
              <a:srgbClr val="C3D746">
                <a:hueOff val="1345333"/>
                <a:satOff val="1034"/>
                <a:lumOff val="-17255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gm:spPr>
    </dgm:pt>
    <dgm:pt modelId="{B243322B-5973-466A-B247-0D104473F5C9}" type="pres">
      <dgm:prSet presAssocID="{50F14AEC-5017-4FB4-9CD1-78AA671994DB}" presName="Parent3" presStyleLbl="revTx" presStyleIdx="2" presStyleCnt="3">
        <dgm:presLayoutVars>
          <dgm:chMax val="1"/>
          <dgm:chPref val="1"/>
          <dgm:bulletEnabled val="1"/>
        </dgm:presLayoutVars>
      </dgm:prSet>
      <dgm:spPr/>
    </dgm:pt>
  </dgm:ptLst>
  <dgm:cxnLst>
    <dgm:cxn modelId="{69D63815-7E9B-46DF-973D-B469C910DE4E}" type="presOf" srcId="{50F14AEC-5017-4FB4-9CD1-78AA671994DB}" destId="{B243322B-5973-466A-B247-0D104473F5C9}" srcOrd="0" destOrd="0" presId="urn:microsoft.com/office/officeart/2009/layout/CircleArrowProcess"/>
    <dgm:cxn modelId="{AC15AE1A-648A-4117-85B9-A18C3DEB7516}" type="presOf" srcId="{EA1C87D8-7EFB-4370-A0E1-9FAEDF764234}" destId="{E58930B5-EBFD-411C-809C-8550FEAA537A}" srcOrd="0" destOrd="0" presId="urn:microsoft.com/office/officeart/2009/layout/CircleArrowProcess"/>
    <dgm:cxn modelId="{67FC841D-DAB1-4595-8110-EF788275F0DB}" type="presOf" srcId="{BE5C1CA0-9035-489E-8D94-94F32FE5A371}" destId="{7D372020-2C70-4EF5-A164-CA954FDFC8A4}" srcOrd="0" destOrd="0" presId="urn:microsoft.com/office/officeart/2009/layout/CircleArrowProcess"/>
    <dgm:cxn modelId="{3ADFE327-5C37-4012-B663-5A7B420270CD}" srcId="{BE5C1CA0-9035-489E-8D94-94F32FE5A371}" destId="{A8687E47-6075-4258-85C8-BA0EB03968A0}" srcOrd="1" destOrd="0" parTransId="{5422F25E-B868-4061-9DE3-8583B92F3D58}" sibTransId="{0F22C02F-68BD-4B51-9923-CD147F26990B}"/>
    <dgm:cxn modelId="{2E93E430-8231-45F5-90EE-5C688EF5E91B}" srcId="{BE5C1CA0-9035-489E-8D94-94F32FE5A371}" destId="{EA1C87D8-7EFB-4370-A0E1-9FAEDF764234}" srcOrd="0" destOrd="0" parTransId="{8CB5B08B-F328-4BE4-9E3D-18FA088729C4}" sibTransId="{3DB6CD19-FE67-4A81-B4F0-3263A6485DC6}"/>
    <dgm:cxn modelId="{CCBE32B6-3028-4099-9DCC-D308654A8CF9}" type="presOf" srcId="{A8687E47-6075-4258-85C8-BA0EB03968A0}" destId="{1C12289C-41FA-4802-AD55-8D2CCC12E5ED}" srcOrd="0" destOrd="0" presId="urn:microsoft.com/office/officeart/2009/layout/CircleArrowProcess"/>
    <dgm:cxn modelId="{751DAEF5-3DAE-4182-A57B-11E0885336DA}" srcId="{BE5C1CA0-9035-489E-8D94-94F32FE5A371}" destId="{50F14AEC-5017-4FB4-9CD1-78AA671994DB}" srcOrd="2" destOrd="0" parTransId="{E502E6FF-56E9-4224-8E70-1CA5D8367440}" sibTransId="{6626CD35-3714-4426-BCCE-E4A9328CE07F}"/>
    <dgm:cxn modelId="{4686BDB2-2A7F-4466-9977-03F7381D781E}" type="presParOf" srcId="{7D372020-2C70-4EF5-A164-CA954FDFC8A4}" destId="{F28F5340-578B-445F-954C-673C6487FFCC}" srcOrd="0" destOrd="0" presId="urn:microsoft.com/office/officeart/2009/layout/CircleArrowProcess"/>
    <dgm:cxn modelId="{68273EE7-C7B7-41E3-8504-C176B6BC1B95}" type="presParOf" srcId="{F28F5340-578B-445F-954C-673C6487FFCC}" destId="{DB038795-783D-49AD-B1BF-240AEA9DDAE7}" srcOrd="0" destOrd="0" presId="urn:microsoft.com/office/officeart/2009/layout/CircleArrowProcess"/>
    <dgm:cxn modelId="{E3678B5E-CDD2-4441-9B75-0B87E4147434}" type="presParOf" srcId="{7D372020-2C70-4EF5-A164-CA954FDFC8A4}" destId="{E58930B5-EBFD-411C-809C-8550FEAA537A}" srcOrd="1" destOrd="0" presId="urn:microsoft.com/office/officeart/2009/layout/CircleArrowProcess"/>
    <dgm:cxn modelId="{95E74D60-5835-4F41-AFC1-BD6DB3E65B69}" type="presParOf" srcId="{7D372020-2C70-4EF5-A164-CA954FDFC8A4}" destId="{3B194D79-8487-4ED5-9022-35C7CC9132A3}" srcOrd="2" destOrd="0" presId="urn:microsoft.com/office/officeart/2009/layout/CircleArrowProcess"/>
    <dgm:cxn modelId="{1FCD19F5-55F3-47D1-8B56-2D269D4FE9A9}" type="presParOf" srcId="{3B194D79-8487-4ED5-9022-35C7CC9132A3}" destId="{5EF2357F-98FC-4E55-8BCA-7592CFE55F83}" srcOrd="0" destOrd="0" presId="urn:microsoft.com/office/officeart/2009/layout/CircleArrowProcess"/>
    <dgm:cxn modelId="{47FFDDEF-5FA4-46BB-BB7B-416C0A304E99}" type="presParOf" srcId="{7D372020-2C70-4EF5-A164-CA954FDFC8A4}" destId="{1C12289C-41FA-4802-AD55-8D2CCC12E5ED}" srcOrd="3" destOrd="0" presId="urn:microsoft.com/office/officeart/2009/layout/CircleArrowProcess"/>
    <dgm:cxn modelId="{39763C4D-7CBD-4D05-8D97-48BDCC517394}" type="presParOf" srcId="{7D372020-2C70-4EF5-A164-CA954FDFC8A4}" destId="{06797D21-3108-43D9-A1C6-11ADE9845AA5}" srcOrd="4" destOrd="0" presId="urn:microsoft.com/office/officeart/2009/layout/CircleArrowProcess"/>
    <dgm:cxn modelId="{1D554E52-6DEB-4EC2-A68E-EE7A56DC839F}" type="presParOf" srcId="{06797D21-3108-43D9-A1C6-11ADE9845AA5}" destId="{503F6418-7845-4AA1-B512-E05A4192299E}" srcOrd="0" destOrd="0" presId="urn:microsoft.com/office/officeart/2009/layout/CircleArrowProcess"/>
    <dgm:cxn modelId="{710FBF0F-E4DD-4B7C-9CF8-6602833EF661}" type="presParOf" srcId="{7D372020-2C70-4EF5-A164-CA954FDFC8A4}" destId="{B243322B-5973-466A-B247-0D104473F5C9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8FA6515-B22F-4A05-8453-A4D1D0CD4B83}">
      <dsp:nvSpPr>
        <dsp:cNvPr id="0" name=""/>
        <dsp:cNvSpPr/>
      </dsp:nvSpPr>
      <dsp:spPr>
        <a:xfrm>
          <a:off x="4495791" y="843690"/>
          <a:ext cx="3499952" cy="6060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8689"/>
              </a:lnTo>
              <a:lnTo>
                <a:pt x="3499952" y="408689"/>
              </a:lnTo>
              <a:lnTo>
                <a:pt x="3499952" y="606000"/>
              </a:lnTo>
            </a:path>
          </a:pathLst>
        </a:custGeom>
        <a:noFill/>
        <a:ln w="12700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CDDD595-1AFC-48F8-8989-A9296AD3DB3D}">
      <dsp:nvSpPr>
        <dsp:cNvPr id="0" name=""/>
        <dsp:cNvSpPr/>
      </dsp:nvSpPr>
      <dsp:spPr>
        <a:xfrm>
          <a:off x="4495791" y="843690"/>
          <a:ext cx="1226182" cy="60600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8689"/>
              </a:lnTo>
              <a:lnTo>
                <a:pt x="1226182" y="408689"/>
              </a:lnTo>
              <a:lnTo>
                <a:pt x="1226182" y="606000"/>
              </a:lnTo>
            </a:path>
          </a:pathLst>
        </a:custGeom>
        <a:noFill/>
        <a:ln w="12700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F2DCC9-DF69-4807-87BA-0648790CBF5C}">
      <dsp:nvSpPr>
        <dsp:cNvPr id="0" name=""/>
        <dsp:cNvSpPr/>
      </dsp:nvSpPr>
      <dsp:spPr>
        <a:xfrm>
          <a:off x="3234093" y="843690"/>
          <a:ext cx="1261698" cy="607443"/>
        </a:xfrm>
        <a:custGeom>
          <a:avLst/>
          <a:gdLst/>
          <a:ahLst/>
          <a:cxnLst/>
          <a:rect l="0" t="0" r="0" b="0"/>
          <a:pathLst>
            <a:path>
              <a:moveTo>
                <a:pt x="1261698" y="0"/>
              </a:moveTo>
              <a:lnTo>
                <a:pt x="1261698" y="410133"/>
              </a:lnTo>
              <a:lnTo>
                <a:pt x="0" y="410133"/>
              </a:lnTo>
              <a:lnTo>
                <a:pt x="0" y="607443"/>
              </a:lnTo>
            </a:path>
          </a:pathLst>
        </a:custGeom>
        <a:noFill/>
        <a:ln w="12700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22B6CC4-4860-47E5-A0D8-F971E379A87B}">
      <dsp:nvSpPr>
        <dsp:cNvPr id="0" name=""/>
        <dsp:cNvSpPr/>
      </dsp:nvSpPr>
      <dsp:spPr>
        <a:xfrm>
          <a:off x="1006587" y="843690"/>
          <a:ext cx="3489203" cy="600035"/>
        </a:xfrm>
        <a:custGeom>
          <a:avLst/>
          <a:gdLst/>
          <a:ahLst/>
          <a:cxnLst/>
          <a:rect l="0" t="0" r="0" b="0"/>
          <a:pathLst>
            <a:path>
              <a:moveTo>
                <a:pt x="3489203" y="0"/>
              </a:moveTo>
              <a:lnTo>
                <a:pt x="3489203" y="402724"/>
              </a:lnTo>
              <a:lnTo>
                <a:pt x="0" y="402724"/>
              </a:lnTo>
              <a:lnTo>
                <a:pt x="0" y="600035"/>
              </a:lnTo>
            </a:path>
          </a:pathLst>
        </a:custGeom>
        <a:noFill/>
        <a:ln w="12700" cap="flat" cmpd="sng" algn="ctr">
          <a:solidFill>
            <a:schemeClr val="accent3">
              <a:tint val="99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05F32C-4352-40CE-83AF-9A4C69948668}">
      <dsp:nvSpPr>
        <dsp:cNvPr id="0" name=""/>
        <dsp:cNvSpPr/>
      </dsp:nvSpPr>
      <dsp:spPr>
        <a:xfrm>
          <a:off x="3993368" y="-185200"/>
          <a:ext cx="1004846" cy="1028890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575015F-D552-4E9B-A9BD-6F37F4002475}">
      <dsp:nvSpPr>
        <dsp:cNvPr id="0" name=""/>
        <dsp:cNvSpPr/>
      </dsp:nvSpPr>
      <dsp:spPr>
        <a:xfrm>
          <a:off x="3993368" y="-185200"/>
          <a:ext cx="1004846" cy="1028890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47B06F1-E8B7-4D78-80C3-5BDA1C11FB1B}">
      <dsp:nvSpPr>
        <dsp:cNvPr id="0" name=""/>
        <dsp:cNvSpPr/>
      </dsp:nvSpPr>
      <dsp:spPr>
        <a:xfrm>
          <a:off x="3490944" y="0"/>
          <a:ext cx="2009693" cy="658489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305" tIns="27305" rIns="27305" bIns="27305" numCol="1" spcCol="1270" anchor="ctr" anchorCtr="0">
          <a:noAutofit/>
        </a:bodyPr>
        <a:lstStyle/>
        <a:p>
          <a:pPr marL="0" lvl="0" indent="0" algn="ctr" defTabSz="1911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fr-FR" sz="4300" kern="1200" noProof="0" dirty="0"/>
        </a:p>
      </dsp:txBody>
      <dsp:txXfrm>
        <a:off x="3490944" y="0"/>
        <a:ext cx="2009693" cy="658489"/>
      </dsp:txXfrm>
    </dsp:sp>
    <dsp:sp modelId="{0BAB9683-47CB-46A9-B060-95EBE01799B2}">
      <dsp:nvSpPr>
        <dsp:cNvPr id="0" name=""/>
        <dsp:cNvSpPr/>
      </dsp:nvSpPr>
      <dsp:spPr>
        <a:xfrm>
          <a:off x="536800" y="1443725"/>
          <a:ext cx="939574" cy="892201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030CEA-AE44-4DB2-8F0D-C66E41972309}">
      <dsp:nvSpPr>
        <dsp:cNvPr id="0" name=""/>
        <dsp:cNvSpPr/>
      </dsp:nvSpPr>
      <dsp:spPr>
        <a:xfrm>
          <a:off x="536800" y="1443725"/>
          <a:ext cx="939574" cy="892201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B7D63F-87D4-4CC8-90A1-35C7D87447D7}">
      <dsp:nvSpPr>
        <dsp:cNvPr id="0" name=""/>
        <dsp:cNvSpPr/>
      </dsp:nvSpPr>
      <dsp:spPr>
        <a:xfrm>
          <a:off x="67013" y="1604321"/>
          <a:ext cx="1879148" cy="571008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Industrial Development</a:t>
          </a:r>
        </a:p>
      </dsp:txBody>
      <dsp:txXfrm>
        <a:off x="67013" y="1604321"/>
        <a:ext cx="1879148" cy="571008"/>
      </dsp:txXfrm>
    </dsp:sp>
    <dsp:sp modelId="{7BEBEB7F-89E9-4326-A1E0-A5A7E247A479}">
      <dsp:nvSpPr>
        <dsp:cNvPr id="0" name=""/>
        <dsp:cNvSpPr/>
      </dsp:nvSpPr>
      <dsp:spPr>
        <a:xfrm>
          <a:off x="2722344" y="1451133"/>
          <a:ext cx="1023497" cy="93957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201CB25-59A0-414E-B9F4-4047FE00591D}">
      <dsp:nvSpPr>
        <dsp:cNvPr id="0" name=""/>
        <dsp:cNvSpPr/>
      </dsp:nvSpPr>
      <dsp:spPr>
        <a:xfrm>
          <a:off x="2722344" y="1451133"/>
          <a:ext cx="1023497" cy="93957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065D0F5-DD43-409E-AA13-E0969F246E58}">
      <dsp:nvSpPr>
        <dsp:cNvPr id="0" name=""/>
        <dsp:cNvSpPr/>
      </dsp:nvSpPr>
      <dsp:spPr>
        <a:xfrm>
          <a:off x="2210596" y="1620257"/>
          <a:ext cx="2046994" cy="601327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Strategy &amp; Corporate Development</a:t>
          </a:r>
        </a:p>
      </dsp:txBody>
      <dsp:txXfrm>
        <a:off x="2210596" y="1620257"/>
        <a:ext cx="2046994" cy="601327"/>
      </dsp:txXfrm>
    </dsp:sp>
    <dsp:sp modelId="{AD97ACD3-57F0-4329-829B-12A493969E83}">
      <dsp:nvSpPr>
        <dsp:cNvPr id="0" name=""/>
        <dsp:cNvSpPr/>
      </dsp:nvSpPr>
      <dsp:spPr>
        <a:xfrm>
          <a:off x="5252186" y="1449690"/>
          <a:ext cx="939574" cy="93957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88D1AB7-A485-4609-9BC8-3A7411A93559}">
      <dsp:nvSpPr>
        <dsp:cNvPr id="0" name=""/>
        <dsp:cNvSpPr/>
      </dsp:nvSpPr>
      <dsp:spPr>
        <a:xfrm>
          <a:off x="5252186" y="1449690"/>
          <a:ext cx="939574" cy="93957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85CFFBB-676C-43C9-B7CA-5455C3D369F8}">
      <dsp:nvSpPr>
        <dsp:cNvPr id="0" name=""/>
        <dsp:cNvSpPr/>
      </dsp:nvSpPr>
      <dsp:spPr>
        <a:xfrm>
          <a:off x="4782399" y="1618814"/>
          <a:ext cx="1879148" cy="601327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Industrial Operations</a:t>
          </a:r>
        </a:p>
      </dsp:txBody>
      <dsp:txXfrm>
        <a:off x="4782399" y="1618814"/>
        <a:ext cx="1879148" cy="601327"/>
      </dsp:txXfrm>
    </dsp:sp>
    <dsp:sp modelId="{17DEC80D-DC93-4DB6-A3BF-B4BCFC3D28BC}">
      <dsp:nvSpPr>
        <dsp:cNvPr id="0" name=""/>
        <dsp:cNvSpPr/>
      </dsp:nvSpPr>
      <dsp:spPr>
        <a:xfrm>
          <a:off x="7525956" y="1449690"/>
          <a:ext cx="939574" cy="939574"/>
        </a:xfrm>
        <a:prstGeom prst="arc">
          <a:avLst>
            <a:gd name="adj1" fmla="val 13200000"/>
            <a:gd name="adj2" fmla="val 19200000"/>
          </a:avLst>
        </a:pr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4E3A14-04F8-4994-8194-48C7995CD84E}">
      <dsp:nvSpPr>
        <dsp:cNvPr id="0" name=""/>
        <dsp:cNvSpPr/>
      </dsp:nvSpPr>
      <dsp:spPr>
        <a:xfrm>
          <a:off x="7525956" y="1449690"/>
          <a:ext cx="939574" cy="939574"/>
        </a:xfrm>
        <a:prstGeom prst="arc">
          <a:avLst>
            <a:gd name="adj1" fmla="val 2400000"/>
            <a:gd name="adj2" fmla="val 8400000"/>
          </a:avLst>
        </a:prstGeom>
        <a:noFill/>
        <a:ln w="1270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A3C5541-B289-48BB-B064-B8F5D81ADDDC}">
      <dsp:nvSpPr>
        <dsp:cNvPr id="0" name=""/>
        <dsp:cNvSpPr/>
      </dsp:nvSpPr>
      <dsp:spPr>
        <a:xfrm>
          <a:off x="7056169" y="1618814"/>
          <a:ext cx="1879148" cy="601327"/>
        </a:xfrm>
        <a:prstGeom prst="rect">
          <a:avLst/>
        </a:prstGeom>
        <a:noFill/>
        <a:ln w="6350" cap="flat" cmpd="sng" algn="ctr">
          <a:noFill/>
          <a:prstDash val="solid"/>
          <a:miter lim="800000"/>
        </a:ln>
        <a:effectLst/>
        <a:sp3d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noProof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rPr>
            <a:t>Human Capital</a:t>
          </a:r>
        </a:p>
      </dsp:txBody>
      <dsp:txXfrm>
        <a:off x="7056169" y="1618814"/>
        <a:ext cx="1879148" cy="60132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038795-783D-49AD-B1BF-240AEA9DDAE7}">
      <dsp:nvSpPr>
        <dsp:cNvPr id="0" name=""/>
        <dsp:cNvSpPr/>
      </dsp:nvSpPr>
      <dsp:spPr>
        <a:xfrm>
          <a:off x="1270685" y="0"/>
          <a:ext cx="2140608" cy="2140934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gradFill rotWithShape="0">
          <a:gsLst>
            <a:gs pos="0">
              <a:srgbClr val="C3D746">
                <a:hueOff val="0"/>
                <a:satOff val="0"/>
                <a:lumOff val="0"/>
                <a:alphaOff val="0"/>
                <a:shade val="51000"/>
                <a:satMod val="130000"/>
              </a:srgbClr>
            </a:gs>
            <a:gs pos="80000">
              <a:srgbClr val="C3D746">
                <a:hueOff val="0"/>
                <a:satOff val="0"/>
                <a:lumOff val="0"/>
                <a:alphaOff val="0"/>
                <a:shade val="93000"/>
                <a:satMod val="130000"/>
              </a:srgbClr>
            </a:gs>
            <a:gs pos="100000">
              <a:srgbClr val="C3D746">
                <a:hueOff val="0"/>
                <a:satOff val="0"/>
                <a:lumOff val="0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58930B5-EBFD-411C-809C-8550FEAA537A}">
      <dsp:nvSpPr>
        <dsp:cNvPr id="0" name=""/>
        <dsp:cNvSpPr/>
      </dsp:nvSpPr>
      <dsp:spPr>
        <a:xfrm>
          <a:off x="1743830" y="772942"/>
          <a:ext cx="1189495" cy="594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1" kern="1200" dirty="0">
              <a:solidFill>
                <a:srgbClr val="686A78">
                  <a:lumMod val="50000"/>
                </a:srgbClr>
              </a:solidFill>
              <a:latin typeface="Verdana"/>
              <a:ea typeface="+mn-ea"/>
              <a:cs typeface="+mn-cs"/>
            </a:rPr>
            <a:t>Benchmarks de Mittelman</a:t>
          </a:r>
        </a:p>
      </dsp:txBody>
      <dsp:txXfrm>
        <a:off x="1743830" y="772942"/>
        <a:ext cx="1189495" cy="594605"/>
      </dsp:txXfrm>
    </dsp:sp>
    <dsp:sp modelId="{5EF2357F-98FC-4E55-8BCA-7592CFE55F83}">
      <dsp:nvSpPr>
        <dsp:cNvPr id="0" name=""/>
        <dsp:cNvSpPr/>
      </dsp:nvSpPr>
      <dsp:spPr>
        <a:xfrm>
          <a:off x="676139" y="1230125"/>
          <a:ext cx="2140608" cy="2140934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gradFill rotWithShape="0">
          <a:gsLst>
            <a:gs pos="0">
              <a:srgbClr val="C3D746">
                <a:hueOff val="672667"/>
                <a:satOff val="517"/>
                <a:lumOff val="-8628"/>
                <a:alphaOff val="0"/>
                <a:shade val="51000"/>
                <a:satMod val="130000"/>
              </a:srgbClr>
            </a:gs>
            <a:gs pos="80000">
              <a:srgbClr val="C3D746">
                <a:hueOff val="672667"/>
                <a:satOff val="517"/>
                <a:lumOff val="-8628"/>
                <a:alphaOff val="0"/>
                <a:shade val="93000"/>
                <a:satMod val="130000"/>
              </a:srgbClr>
            </a:gs>
            <a:gs pos="100000">
              <a:srgbClr val="C3D746">
                <a:hueOff val="672667"/>
                <a:satOff val="517"/>
                <a:lumOff val="-8628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C12289C-41FA-4802-AD55-8D2CCC12E5ED}">
      <dsp:nvSpPr>
        <dsp:cNvPr id="0" name=""/>
        <dsp:cNvSpPr/>
      </dsp:nvSpPr>
      <dsp:spPr>
        <a:xfrm>
          <a:off x="1151696" y="2010183"/>
          <a:ext cx="1189495" cy="594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1" kern="1200" dirty="0">
              <a:solidFill>
                <a:srgbClr val="686A78">
                  <a:lumMod val="50000"/>
                </a:srgbClr>
              </a:solidFill>
              <a:latin typeface="Verdana"/>
              <a:ea typeface="+mn-ea"/>
              <a:cs typeface="+mn-cs"/>
            </a:rPr>
            <a:t>87 problèmes en M.I.L.P</a:t>
          </a:r>
        </a:p>
      </dsp:txBody>
      <dsp:txXfrm>
        <a:off x="1151696" y="2010183"/>
        <a:ext cx="1189495" cy="594605"/>
      </dsp:txXfrm>
    </dsp:sp>
    <dsp:sp modelId="{503F6418-7845-4AA1-B512-E05A4192299E}">
      <dsp:nvSpPr>
        <dsp:cNvPr id="0" name=""/>
        <dsp:cNvSpPr/>
      </dsp:nvSpPr>
      <dsp:spPr>
        <a:xfrm>
          <a:off x="1423040" y="2607457"/>
          <a:ext cx="1839114" cy="1839851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gradFill rotWithShape="0">
          <a:gsLst>
            <a:gs pos="0">
              <a:srgbClr val="C3D746">
                <a:hueOff val="1345333"/>
                <a:satOff val="1034"/>
                <a:lumOff val="-17255"/>
                <a:alphaOff val="0"/>
                <a:shade val="51000"/>
                <a:satMod val="130000"/>
              </a:srgbClr>
            </a:gs>
            <a:gs pos="80000">
              <a:srgbClr val="C3D746">
                <a:hueOff val="1345333"/>
                <a:satOff val="1034"/>
                <a:lumOff val="-17255"/>
                <a:alphaOff val="0"/>
                <a:shade val="93000"/>
                <a:satMod val="130000"/>
              </a:srgbClr>
            </a:gs>
            <a:gs pos="100000">
              <a:srgbClr val="C3D746">
                <a:hueOff val="1345333"/>
                <a:satOff val="1034"/>
                <a:lumOff val="-17255"/>
                <a:alphaOff val="0"/>
                <a:shade val="94000"/>
                <a:satMod val="135000"/>
              </a:srgb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243322B-5973-466A-B247-0D104473F5C9}">
      <dsp:nvSpPr>
        <dsp:cNvPr id="0" name=""/>
        <dsp:cNvSpPr/>
      </dsp:nvSpPr>
      <dsp:spPr>
        <a:xfrm>
          <a:off x="1746644" y="3249203"/>
          <a:ext cx="1189495" cy="5946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300" b="1" kern="1200" dirty="0">
              <a:solidFill>
                <a:srgbClr val="686A78">
                  <a:lumMod val="50000"/>
                </a:srgbClr>
              </a:solidFill>
              <a:latin typeface="Verdana"/>
              <a:ea typeface="+mn-ea"/>
              <a:cs typeface="+mn-cs"/>
            </a:rPr>
            <a:t>40 problèmes en L.P</a:t>
          </a:r>
        </a:p>
      </dsp:txBody>
      <dsp:txXfrm>
        <a:off x="1746644" y="3249203"/>
        <a:ext cx="1189495" cy="5946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HalfCircleOrganizationChart">
  <dgm:title val=""/>
  <dgm:desc val=""/>
  <dgm:catLst>
    <dgm:cat type="hierarchy" pri="1500"/>
  </dgm:catLst>
  <dgm:samp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 type="asst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Name0">
    <dgm:varLst>
      <dgm:orgChart val="1"/>
      <dgm:chPref val="1"/>
      <dgm:dir/>
      <dgm:animOne val="branch"/>
      <dgm:animLvl val="lvl"/>
      <dgm:resizeHandles/>
    </dgm:varLst>
    <dgm:choose name="Name1">
      <dgm:if name="Name2" func="var" arg="dir" op="equ" val="norm">
        <dgm:alg type="hierChild">
          <dgm:param type="linDir" val="fromL"/>
        </dgm:alg>
      </dgm:if>
      <dgm:else name="Name3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2" refType="w" fact="10"/>
      <dgm:constr type="h" for="des" forName="rootComposite2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forEach name="Name4" axis="ch">
      <dgm:forEach name="Name5" axis="self" ptType="node">
        <dgm:layoutNode name="hierRoot1">
          <dgm:varLst>
            <dgm:hierBranch val="init"/>
          </dgm:varLst>
          <dgm:choose name="Name6">
            <dgm:if name="Name7" func="var" arg="hierBranch" op="equ" val="l">
              <dgm:alg type="hierRoot">
                <dgm:param type="hierAlign" val="tR"/>
              </dgm:alg>
              <dgm:constrLst>
                <dgm:constr type="alignOff" val="0.65"/>
              </dgm:constrLst>
            </dgm:if>
            <dgm:if name="Name8" func="var" arg="hierBranch" op="equ" val="r">
              <dgm:alg type="hierRoot">
                <dgm:param type="hierAlign" val="tL"/>
              </dgm:alg>
              <dgm:constrLst>
                <dgm:constr type="alignOff" val="0.65"/>
              </dgm:constrLst>
            </dgm:if>
            <dgm:if name="Name9" func="var" arg="hierBranch" op="equ" val="hang">
              <dgm:alg type="hierRoot"/>
              <dgm:constrLst>
                <dgm:constr type="alignOff" val="0.65"/>
              </dgm:constrLst>
            </dgm:if>
            <dgm:else name="Name10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1">
              <dgm:if name="Name12" func="var" arg="hierBranch" op="equ" val="init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3" func="var" arg="hierBranch" op="equ" val="l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if name="Name14" func="var" arg="hierBranch" op="equ" val="r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if>
              <dgm:else name="Name15">
                <dgm:constrLst>
                  <dgm:constr type="l" for="ch" forName="rootText1"/>
                  <dgm:constr type="t" for="ch" forName="rootText1" refType="h" fact="0.18"/>
                  <dgm:constr type="w" for="ch" forName="rootText1" refType="w"/>
                  <dgm:constr type="h" for="ch" forName="rootText1" refType="h" fact="0.64"/>
                  <dgm:constr type="l" for="ch" forName="topArc1" refType="w" fact="0.25"/>
                  <dgm:constr type="t" for="ch" forName="topArc1"/>
                  <dgm:constr type="w" for="ch" forName="topArc1" refType="h" refFor="ch" refForName="topArc1"/>
                  <dgm:constr type="h" for="ch" forName="topArc1" refType="h"/>
                  <dgm:constr type="l" for="ch" forName="bottomArc1" refType="w" fact="0.25"/>
                  <dgm:constr type="t" for="ch" forName="bottomArc1"/>
                  <dgm:constr type="w" for="ch" forName="bottomArc1" refType="h" refFor="ch" refForName="bottomArc1"/>
                  <dgm:constr type="h" for="ch" forName="bottomArc1" refType="h"/>
                  <dgm:constr type="ctrX" for="ch" forName="topConnNode1" refType="w" fact="0.5"/>
                  <dgm:constr type="t" for="ch" forName="topConnNode1"/>
                  <dgm:constr type="w" for="ch" forName="topConnNode1" refType="h" fact="0.76"/>
                  <dgm:constr type="b" for="ch" forName="topConnNode1" refType="t" refFor="ch" refForName="rootText1"/>
                </dgm:constrLst>
              </dgm:else>
            </dgm:choose>
            <dgm:layoutNode name="rootText1" styleLbl="alignAcc1">
              <dgm:varLst>
                <dgm:chPref val="3"/>
              </dgm:varLst>
              <dgm:alg type="tx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top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-140"/>
                  <dgm:adj idx="2" val="-40"/>
                </dgm:adjLst>
              </dgm:shape>
              <dgm:presOf/>
            </dgm:layoutNode>
            <dgm:layoutNode name="bottomArc1" styleLbl="parChTrans1D1" moveWith="rootText1">
              <dgm:alg type="sp"/>
              <dgm:shape xmlns:r="http://schemas.openxmlformats.org/officeDocument/2006/relationships" type="arc" r:blip="" zOrderOff="-2">
                <dgm:adjLst>
                  <dgm:adj idx="1" val="40"/>
                  <dgm:adj idx="2" val="140"/>
                </dgm:adjLst>
              </dgm:shape>
              <dgm:presOf/>
            </dgm:layoutNode>
            <dgm:layoutNode name="topConnNode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</dgm:layoutNode>
          </dgm:layoutNode>
          <dgm:layoutNode name="hierChild2">
            <dgm:choose name="Name16">
              <dgm:if name="Name17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18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19" func="var" arg="hierBranch" op="equ" val="hang">
                <dgm:choose name="Name20">
                  <dgm:if name="Name21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2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3">
                <dgm:choose name="Name24">
                  <dgm:if name="Name25" func="var" arg="dir" op="equ" val="norm">
                    <dgm:alg type="hierChild"/>
                  </dgm:if>
                  <dgm:else name="Name26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a" axis="ch" ptType="nonAsst">
              <dgm:forEach name="Name27" axis="precedSib" ptType="parTrans" st="-1" cnt="1">
                <dgm:layoutNode name="Name28">
                  <dgm:choose name="Name29">
                    <dgm:if name="Name30" func="var" arg="hierBranch" op="equ" val="std">
                      <dgm:choose name="Name31">
                        <dgm:if name="Name32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1"/>
                            <dgm:param type="dstNode" val="topArc2"/>
                          </dgm:alg>
                        </dgm:if>
                        <dgm:if name="Name33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3"/>
                            <dgm:param type="dstNode" val="topArc2"/>
                          </dgm:alg>
                        </dgm:if>
                        <dgm:else name="Name34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  <dgm:param type="srcNode" val="bottomArc2"/>
                            <dgm:param type="dstNode" val="topArc2"/>
                          </dgm:alg>
                        </dgm:else>
                      </dgm:choose>
                    </dgm:if>
                    <dgm:if name="Name35" func="var" arg="hierBranch" op="equ" val="init">
                      <dgm:choose name="Name36">
                        <dgm:if name="Name37" axis="self" func="depth" op="lte" val="2">
                          <dgm:choose name="Name38">
                            <dgm:if name="Name39" axis="self" func="depth" op="lte" val="2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1"/>
                                <dgm:param type="dstNode" val="topArc2"/>
                              </dgm:alg>
                            </dgm:if>
                            <dgm:if name="Name40" axis="par" ptType="asst" func="cnt" op="equ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3"/>
                                <dgm:param type="dstNode" val="topArc2"/>
                              </dgm:alg>
                            </dgm:if>
                            <dgm:else name="Name4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  <dgm:param type="srcNode" val="bottomArc2"/>
                                <dgm:param type="dstNode" val="topArc2"/>
                              </dgm:alg>
                            </dgm:else>
                          </dgm:choose>
                        </dgm:if>
                        <dgm:else name="Name42">
                          <dgm:choose name="Name43">
                            <dgm:if name="Name44" axis="par des" func="maxDepth" op="lte" val="1">
                              <dgm:choose name="Name45">
                                <dgm:if name="Name46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1"/>
                                    <dgm:param type="dstNode" val="topConnNode2"/>
                                  </dgm:alg>
                                </dgm:if>
                                <dgm:if name="Name47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3"/>
                                    <dgm:param type="dstNode" val="topConnNode2"/>
                                  </dgm:alg>
                                </dgm:if>
                                <dgm:else name="Name48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bL bR"/>
                                    <dgm:param type="srcNode" val="bottomArc2"/>
                                    <dgm:param type="dstNode" val="topConnNode2"/>
                                  </dgm:alg>
                                </dgm:else>
                              </dgm:choose>
                            </dgm:if>
                            <dgm:else name="Name49">
                              <dgm:choose name="Name50">
                                <dgm:if name="Name51" axis="self" func="depth" op="lte" val="2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1"/>
                                    <dgm:param type="dstNode" val="topArc2"/>
                                  </dgm:alg>
                                </dgm:if>
                                <dgm:if name="Name52" axis="par" ptType="asst" func="cnt" op="equ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3"/>
                                    <dgm:param type="dstNode" val="topArc2"/>
                                  </dgm:alg>
                                </dgm:if>
                                <dgm:else name="Name53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tCtr"/>
                                    <dgm:param type="bendPt" val="end"/>
                                    <dgm:param type="srcNode" val="bottomArc2"/>
                                    <dgm:param type="dstNode" val="topArc2"/>
                                  </dgm:alg>
                                </dgm:else>
                              </dgm:choose>
                            </dgm:else>
                          </dgm:choose>
                        </dgm:else>
                      </dgm:choose>
                    </dgm:if>
                    <dgm:else name="Name54">
                      <dgm:choose name="Name55">
                        <dgm:if name="Name56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1"/>
                            <dgm:param type="dstNode" val="topConnNode2"/>
                          </dgm:alg>
                        </dgm:if>
                        <dgm:if name="Name57" axis="par" ptType="asst" func="cnt" op="equ" val="1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3"/>
                            <dgm:param type="dstNode" val="topConnNode2"/>
                          </dgm:alg>
                        </dgm:if>
                        <dgm:else name="Name58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bL bR"/>
                            <dgm:param type="srcNode" val="bottomArc2"/>
                            <dgm:param type="dstNode" val="topConnNode2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2">
                <dgm:varLst>
                  <dgm:hierBranch val="init"/>
                </dgm:varLst>
                <dgm:choose name="Name59">
                  <dgm:if name="Name60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1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62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63" func="var" arg="hierBranch" op="equ" val="init">
                    <dgm:choose name="Name64">
                      <dgm:if name="Name65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6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layoutNode name="rootComposite2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68">
                    <dgm:if name="Name69" func="var" arg="hierBranch" op="equ" val="init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0" func="var" arg="hierBranch" op="equ" val="l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if name="Name71" func="var" arg="hierBranch" op="equ" val="r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if>
                    <dgm:else name="Name72">
                      <dgm:constrLst>
                        <dgm:constr type="l" for="ch" forName="rootText2"/>
                        <dgm:constr type="t" for="ch" forName="rootText2" refType="h" fact="0.18"/>
                        <dgm:constr type="w" for="ch" forName="rootText2" refType="w"/>
                        <dgm:constr type="h" for="ch" forName="rootText2" refType="h" fact="0.64"/>
                        <dgm:constr type="l" for="ch" forName="topArc2" refType="w" fact="0.25"/>
                        <dgm:constr type="t" for="ch" forName="topArc2"/>
                        <dgm:constr type="w" for="ch" forName="topArc2" refType="h" refFor="ch" refForName="topArc2"/>
                        <dgm:constr type="h" for="ch" forName="topArc2" refType="h"/>
                        <dgm:constr type="l" for="ch" forName="bottomArc2" refType="w" fact="0.25"/>
                        <dgm:constr type="t" for="ch" forName="bottomArc2"/>
                        <dgm:constr type="w" for="ch" forName="bottomArc2" refType="h" refFor="ch" refForName="bottomArc2"/>
                        <dgm:constr type="h" for="ch" forName="bottomArc2" refType="h"/>
                        <dgm:constr type="ctrX" for="ch" forName="topConnNode2" refType="w" fact="0.5"/>
                        <dgm:constr type="t" for="ch" forName="topConnNode2"/>
                        <dgm:constr type="w" for="ch" forName="topConnNode2" refType="h" fact="0.76"/>
                        <dgm:constr type="b" for="ch" forName="topConnNode2" refType="t" refFor="ch" refForName="rootText2"/>
                      </dgm:constrLst>
                    </dgm:else>
                  </dgm:choose>
                  <dgm:layoutNode name="rootText2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2" styleLbl="parChTrans1D1" moveWith="rootText2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2" moveWith="rootText2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4">
                  <dgm:choose name="Name73">
                    <dgm:if name="Name7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7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76" func="var" arg="hierBranch" op="equ" val="hang">
                      <dgm:choose name="Name77">
                        <dgm:if name="Name7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7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80" func="var" arg="hierBranch" op="equ" val="std">
                      <dgm:choose name="Name81">
                        <dgm:if name="Name82" func="var" arg="dir" op="equ" val="norm">
                          <dgm:alg type="hierChild"/>
                        </dgm:if>
                        <dgm:else name="Name8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84" func="var" arg="hierBranch" op="equ" val="init">
                      <dgm:choose name="Name85">
                        <dgm:if name="Name8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87">
                          <dgm:choose name="Name88">
                            <dgm:if name="Name89" func="var" arg="dir" op="equ" val="norm">
                              <dgm:alg type="hierChild"/>
                            </dgm:if>
                            <dgm:else name="Name9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91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2" ref="rep2a"/>
                </dgm:layoutNode>
                <dgm:layoutNode name="hierChild5">
                  <dgm:choose name="Name93">
                    <dgm:if name="Name9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9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96" ref="rep2b"/>
                </dgm:layoutNode>
              </dgm:layoutNode>
            </dgm:forEach>
          </dgm:layoutNode>
          <dgm:layoutNode name="hierChild3">
            <dgm:choose name="Name97">
              <dgm:if name="Name9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9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forEach name="rep2b" axis="ch" ptType="asst">
              <dgm:forEach name="Name100" axis="precedSib" ptType="parTrans" st="-1" cnt="1">
                <dgm:layoutNode name="Name101">
                  <dgm:choose name="Name102">
                    <dgm:if name="Name103" axis="self" func="depth" op="lte" val="2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1"/>
                        <dgm:param type="dstNode" val="topConnNode3"/>
                      </dgm:alg>
                    </dgm:if>
                    <dgm:if name="Name104" axis="par" ptType="asst" func="cnt" op="equ" val="1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3"/>
                        <dgm:param type="dstNode" val="topConnNode3"/>
                      </dgm:alg>
                    </dgm:if>
                    <dgm:else name="Name10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bL bR"/>
                        <dgm:param type="srcNode" val="bottomArc2"/>
                        <dgm:param type="dstNode" val="topConnNode3"/>
                      </dgm:alg>
                    </dgm:else>
                  </dgm:choose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</dgm:layoutNode>
              </dgm:forEach>
              <dgm:layoutNode name="hierRoot3">
                <dgm:varLst>
                  <dgm:hierBranch val="init"/>
                </dgm:varLst>
                <dgm:choose name="Name106">
                  <dgm:if name="Name107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8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09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0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1" func="var" arg="hierBranch" op="equ" val="init">
                    <dgm:choose name="Name112">
                      <dgm:if name="Name113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14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15"/>
                </dgm:choose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16">
                    <dgm:if name="Name117" func="var" arg="hierBranch" op="equ" val="init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8" func="var" arg="hierBranch" op="equ" val="l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if name="Name119" func="var" arg="hierBranch" op="equ" val="r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if>
                    <dgm:else name="Name120">
                      <dgm:constrLst>
                        <dgm:constr type="l" for="ch" forName="rootText3"/>
                        <dgm:constr type="t" for="ch" forName="rootText3" refType="h" fact="0.18"/>
                        <dgm:constr type="w" for="ch" forName="rootText3" refType="w"/>
                        <dgm:constr type="h" for="ch" forName="rootText3" refType="h" fact="0.64"/>
                        <dgm:constr type="l" for="ch" forName="topArc3" refType="w" fact="0.25"/>
                        <dgm:constr type="t" for="ch" forName="topArc3"/>
                        <dgm:constr type="w" for="ch" forName="topArc3" refType="h" refFor="ch" refForName="topArc3"/>
                        <dgm:constr type="h" for="ch" forName="topArc3" refType="h"/>
                        <dgm:constr type="l" for="ch" forName="bottomArc3" refType="w" fact="0.25"/>
                        <dgm:constr type="t" for="ch" forName="bottomArc3"/>
                        <dgm:constr type="w" for="ch" forName="bottomArc3" refType="h" refFor="ch" refForName="bottomArc3"/>
                        <dgm:constr type="h" for="ch" forName="bottomArc3" refType="h"/>
                        <dgm:constr type="ctrX" for="ch" forName="topConnNode3" refType="w" fact="0.5"/>
                        <dgm:constr type="t" for="ch" forName="topConnNode3"/>
                        <dgm:constr type="w" for="ch" forName="topConnNode3" refType="h" fact="0.76"/>
                        <dgm:constr type="b" for="ch" forName="topConnNode3" refType="t" refFor="ch" refForName="rootText3"/>
                      </dgm:constrLst>
                    </dgm:else>
                  </dgm:choose>
                  <dgm:layoutNode name="rootText3" styleLbl="alignAcc1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top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-140"/>
                        <dgm:adj idx="2" val="-40"/>
                      </dgm:adjLst>
                    </dgm:shape>
                    <dgm:presOf/>
                  </dgm:layoutNode>
                  <dgm:layoutNode name="bottomArc3" styleLbl="parChTrans1D1" moveWith="rootText3">
                    <dgm:alg type="sp"/>
                    <dgm:shape xmlns:r="http://schemas.openxmlformats.org/officeDocument/2006/relationships" type="arc" r:blip="" zOrderOff="-2">
                      <dgm:adjLst>
                        <dgm:adj idx="1" val="40"/>
                        <dgm:adj idx="2" val="140"/>
                      </dgm:adjLst>
                    </dgm:shape>
                    <dgm:presOf/>
                  </dgm:layoutNode>
                  <dgm:layoutNode name="topConnNode3" moveWith="rootText3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</dgm:layoutNode>
                </dgm:layoutNode>
                <dgm:layoutNode name="hierChild6">
                  <dgm:choose name="Name121">
                    <dgm:if name="Name122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3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24" func="var" arg="hierBranch" op="equ" val="hang">
                      <dgm:choose name="Name125">
                        <dgm:if name="Name126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27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28" func="var" arg="hierBranch" op="equ" val="std">
                      <dgm:choose name="Name129">
                        <dgm:if name="Name130" func="var" arg="dir" op="equ" val="norm">
                          <dgm:alg type="hierChild"/>
                        </dgm:if>
                        <dgm:else name="Name131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2" func="var" arg="hierBranch" op="equ" val="init">
                      <dgm:choose name="Name133">
                        <dgm:if name="Name134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35">
                          <dgm:alg type="hierChild"/>
                        </dgm:else>
                      </dgm:choose>
                    </dgm:if>
                    <dgm:else name="Name136"/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37" ref="rep2a"/>
                </dgm:layoutNode>
                <dgm:layoutNode name="hierChild7">
                  <dgm:choose name="Name138">
                    <dgm:if name="Name139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0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forEach name="Name141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AA9B3F-1DFF-4062-9CDC-550BCF250D36}" type="datetimeFigureOut">
              <a:rPr lang="fr-FR" smtClean="0"/>
              <a:t>07/05/2019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51F4E7D-DD33-4134-B144-6D8F9C4A67C1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953688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AD4DD-96E2-47E1-B3C8-8AF0E6164A62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9399323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63334-3631-4A5B-AC4D-D9C6782AF406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4390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63334-3631-4A5B-AC4D-D9C6782AF406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383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63334-3631-4A5B-AC4D-D9C6782AF406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1863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63334-3631-4A5B-AC4D-D9C6782AF406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1107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63334-3631-4A5B-AC4D-D9C6782AF406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41702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63334-3631-4A5B-AC4D-D9C6782AF406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2983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63334-3631-4A5B-AC4D-D9C6782AF406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9577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63334-3631-4A5B-AC4D-D9C6782AF406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20044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63334-3631-4A5B-AC4D-D9C6782AF40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9904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63334-3631-4A5B-AC4D-D9C6782AF406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4340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Commençons d'abord par la </a:t>
            </a:r>
            <a:r>
              <a:rPr lang="fr-FR" dirty="0" err="1"/>
              <a:t>prmière</a:t>
            </a:r>
            <a:r>
              <a:rPr lang="fr-FR" dirty="0"/>
              <a:t> problématique . Définissons tout d'abord les contrats FRA et les contrats Futurs. Les contrats à terme sur taux en générale sont des contrats qui se font entre deux partie , pour fixer un taux de </a:t>
            </a:r>
            <a:r>
              <a:rPr lang="fr-FR" dirty="0" err="1"/>
              <a:t>pret</a:t>
            </a:r>
            <a:r>
              <a:rPr lang="fr-FR" dirty="0"/>
              <a:t> ou d'emprunt Futur . Ceci pour se couvrir contre la hausse ou la baisse du taux .</a:t>
            </a:r>
          </a:p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AD4DD-96E2-47E1-B3C8-8AF0E6164A62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602990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63334-3631-4A5B-AC4D-D9C6782AF40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06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AD4DD-96E2-47E1-B3C8-8AF0E6164A62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097025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38AD4DD-96E2-47E1-B3C8-8AF0E6164A62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257801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63334-3631-4A5B-AC4D-D9C6782AF406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273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63334-3631-4A5B-AC4D-D9C6782AF406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466363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63334-3631-4A5B-AC4D-D9C6782AF406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5502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63334-3631-4A5B-AC4D-D9C6782AF406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0570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1E63334-3631-4A5B-AC4D-D9C6782AF406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6530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A68D-2503-474B-BE9A-9C86375EA8E6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07/05/2019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40343-AF2A-4EFB-8A7B-C6BE75FEE03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241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A68D-2503-474B-BE9A-9C86375EA8E6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07/05/2019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40343-AF2A-4EFB-8A7B-C6BE75FEE03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9773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A68D-2503-474B-BE9A-9C86375EA8E6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07/05/2019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40343-AF2A-4EFB-8A7B-C6BE75FEE03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9070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A68D-2503-474B-BE9A-9C86375EA8E6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07/05/2019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40343-AF2A-4EFB-8A7B-C6BE75FEE03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721338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A68D-2503-474B-BE9A-9C86375EA8E6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07/05/2019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40343-AF2A-4EFB-8A7B-C6BE75FEE03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1801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A68D-2503-474B-BE9A-9C86375EA8E6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07/05/2019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40343-AF2A-4EFB-8A7B-C6BE75FEE03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6431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A68D-2503-474B-BE9A-9C86375EA8E6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07/05/2019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40343-AF2A-4EFB-8A7B-C6BE75FEE03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158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A68D-2503-474B-BE9A-9C86375EA8E6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07/05/2019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40343-AF2A-4EFB-8A7B-C6BE75FEE03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601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A68D-2503-474B-BE9A-9C86375EA8E6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07/05/2019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40343-AF2A-4EFB-8A7B-C6BE75FEE03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4074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A68D-2503-474B-BE9A-9C86375EA8E6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07/05/2019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40343-AF2A-4EFB-8A7B-C6BE75FEE03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8827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48A68D-2503-474B-BE9A-9C86375EA8E6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07/05/2019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40343-AF2A-4EFB-8A7B-C6BE75FEE03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656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48A68D-2503-474B-BE9A-9C86375EA8E6}" type="datetimeFigureOut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07/05/2019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40343-AF2A-4EFB-8A7B-C6BE75FEE036}" type="slidenum">
              <a:rPr lang="fr-FR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fr-FR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8235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30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33.png"/><Relationship Id="rId7" Type="http://schemas.openxmlformats.org/officeDocument/2006/relationships/image" Target="../media/image37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6.jpg"/><Relationship Id="rId5" Type="http://schemas.openxmlformats.org/officeDocument/2006/relationships/image" Target="../media/image35.jpg"/><Relationship Id="rId10" Type="http://schemas.openxmlformats.org/officeDocument/2006/relationships/image" Target="../media/image38.png"/><Relationship Id="rId4" Type="http://schemas.openxmlformats.org/officeDocument/2006/relationships/image" Target="../media/image34.jpg"/><Relationship Id="rId9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1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44.jpg"/><Relationship Id="rId4" Type="http://schemas.openxmlformats.org/officeDocument/2006/relationships/image" Target="../media/image3.png"/><Relationship Id="rId9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5.png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1.png"/><Relationship Id="rId7" Type="http://schemas.openxmlformats.org/officeDocument/2006/relationships/image" Target="../media/image4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10" Type="http://schemas.openxmlformats.org/officeDocument/2006/relationships/image" Target="../media/image51.png"/><Relationship Id="rId4" Type="http://schemas.openxmlformats.org/officeDocument/2006/relationships/image" Target="../media/image3.png"/><Relationship Id="rId9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jpeg"/><Relationship Id="rId3" Type="http://schemas.openxmlformats.org/officeDocument/2006/relationships/image" Target="../media/image52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3.jpeg"/><Relationship Id="rId5" Type="http://schemas.openxmlformats.org/officeDocument/2006/relationships/image" Target="../media/image3.png"/><Relationship Id="rId10" Type="http://schemas.openxmlformats.org/officeDocument/2006/relationships/image" Target="../media/image57.png"/><Relationship Id="rId4" Type="http://schemas.openxmlformats.org/officeDocument/2006/relationships/image" Target="../media/image1.png"/><Relationship Id="rId9" Type="http://schemas.openxmlformats.org/officeDocument/2006/relationships/image" Target="../media/image56.jp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3" Type="http://schemas.openxmlformats.org/officeDocument/2006/relationships/image" Target="../media/image1.png"/><Relationship Id="rId7" Type="http://schemas.openxmlformats.org/officeDocument/2006/relationships/image" Target="../media/image60.png"/><Relationship Id="rId12" Type="http://schemas.openxmlformats.org/officeDocument/2006/relationships/image" Target="../media/image6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9.png"/><Relationship Id="rId11" Type="http://schemas.openxmlformats.org/officeDocument/2006/relationships/image" Target="../media/image58.emf"/><Relationship Id="rId10" Type="http://schemas.openxmlformats.org/officeDocument/2006/relationships/image" Target="../media/image62.png"/><Relationship Id="rId4" Type="http://schemas.openxmlformats.org/officeDocument/2006/relationships/image" Target="../media/image3.png"/><Relationship Id="rId9" Type="http://schemas.openxmlformats.org/officeDocument/2006/relationships/image" Target="../media/image58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13" Type="http://schemas.openxmlformats.org/officeDocument/2006/relationships/image" Target="../media/image72.png"/><Relationship Id="rId3" Type="http://schemas.openxmlformats.org/officeDocument/2006/relationships/image" Target="../media/image1.png"/><Relationship Id="rId7" Type="http://schemas.openxmlformats.org/officeDocument/2006/relationships/image" Target="../media/image66.png"/><Relationship Id="rId12" Type="http://schemas.openxmlformats.org/officeDocument/2006/relationships/image" Target="../media/image7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.png"/><Relationship Id="rId11" Type="http://schemas.openxmlformats.org/officeDocument/2006/relationships/image" Target="../media/image70.png"/><Relationship Id="rId5" Type="http://schemas.openxmlformats.org/officeDocument/2006/relationships/image" Target="../media/image63.png"/><Relationship Id="rId10" Type="http://schemas.openxmlformats.org/officeDocument/2006/relationships/image" Target="../media/image69.png"/><Relationship Id="rId4" Type="http://schemas.openxmlformats.org/officeDocument/2006/relationships/image" Target="../media/image3.png"/><Relationship Id="rId9" Type="http://schemas.openxmlformats.org/officeDocument/2006/relationships/image" Target="../media/image68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3.jp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4.png"/><Relationship Id="rId5" Type="http://schemas.openxmlformats.org/officeDocument/2006/relationships/image" Target="../media/image39.png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1.xml"/><Relationship Id="rId13" Type="http://schemas.openxmlformats.org/officeDocument/2006/relationships/image" Target="../media/image8.png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1.xml"/><Relationship Id="rId12" Type="http://schemas.openxmlformats.org/officeDocument/2006/relationships/image" Target="../media/image7.png"/><Relationship Id="rId17" Type="http://schemas.openxmlformats.org/officeDocument/2006/relationships/image" Target="../media/image12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1.xml"/><Relationship Id="rId11" Type="http://schemas.microsoft.com/office/2007/relationships/hdphoto" Target="../media/hdphoto1.wdp"/><Relationship Id="rId5" Type="http://schemas.openxmlformats.org/officeDocument/2006/relationships/diagramData" Target="../diagrams/data1.xml"/><Relationship Id="rId15" Type="http://schemas.openxmlformats.org/officeDocument/2006/relationships/image" Target="../media/image10.png"/><Relationship Id="rId10" Type="http://schemas.openxmlformats.org/officeDocument/2006/relationships/image" Target="../media/image2.png"/><Relationship Id="rId4" Type="http://schemas.openxmlformats.org/officeDocument/2006/relationships/image" Target="../media/image3.png"/><Relationship Id="rId9" Type="http://schemas.microsoft.com/office/2007/relationships/diagramDrawing" Target="../diagrams/drawing1.xml"/><Relationship Id="rId1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63" Type="http://schemas.openxmlformats.org/officeDocument/2006/relationships/notesSlide" Target="../notesSlides/notesSlide4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9" Type="http://schemas.openxmlformats.org/officeDocument/2006/relationships/tags" Target="../tags/tag29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5" Type="http://schemas.openxmlformats.org/officeDocument/2006/relationships/tags" Target="../tags/tag5.xml"/><Relationship Id="rId61" Type="http://schemas.openxmlformats.org/officeDocument/2006/relationships/tags" Target="../tags/tag61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image" Target="../media/image1.png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image" Target="../media/image3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2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3.png"/><Relationship Id="rId4" Type="http://schemas.openxmlformats.org/officeDocument/2006/relationships/image" Target="../media/image1.png"/><Relationship Id="rId9" Type="http://schemas.openxmlformats.org/officeDocument/2006/relationships/image" Target="../media/image25.jpe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1.png"/><Relationship Id="rId7" Type="http://schemas.openxmlformats.org/officeDocument/2006/relationships/diagramQuickStyle" Target="../diagrams/quickStyle2.xml"/><Relationship Id="rId12" Type="http://schemas.openxmlformats.org/officeDocument/2006/relationships/image" Target="../media/image28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diagramLayout" Target="../diagrams/layout2.xml"/><Relationship Id="rId11" Type="http://schemas.openxmlformats.org/officeDocument/2006/relationships/image" Target="../media/image27.emf"/><Relationship Id="rId5" Type="http://schemas.openxmlformats.org/officeDocument/2006/relationships/diagramData" Target="../diagrams/data2.xml"/><Relationship Id="rId10" Type="http://schemas.openxmlformats.org/officeDocument/2006/relationships/image" Target="../media/image26.jpeg"/><Relationship Id="rId4" Type="http://schemas.openxmlformats.org/officeDocument/2006/relationships/image" Target="../media/image3.png"/><Relationship Id="rId9" Type="http://schemas.microsoft.com/office/2007/relationships/diagramDrawing" Target="../diagrams/drawing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9.emf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3">
                <a:lumMod val="5000"/>
                <a:lumOff val="95000"/>
              </a:schemeClr>
            </a:gs>
            <a:gs pos="74000">
              <a:schemeClr val="accent3">
                <a:lumMod val="45000"/>
                <a:lumOff val="55000"/>
              </a:schemeClr>
            </a:gs>
            <a:gs pos="83000">
              <a:schemeClr val="accent3">
                <a:lumMod val="45000"/>
                <a:lumOff val="55000"/>
              </a:schemeClr>
            </a:gs>
            <a:gs pos="100000">
              <a:schemeClr val="accent3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26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131010">
                  <a:alpha val="87059"/>
                </a:srgbClr>
              </a:clrFrom>
              <a:clrTo>
                <a:srgbClr val="131010">
                  <a:alpha val="0"/>
                </a:srgbClr>
              </a:clrTo>
            </a:clrChange>
            <a:extLst/>
          </a:blip>
          <a:stretch>
            <a:fillRect/>
          </a:stretch>
        </p:blipFill>
        <p:spPr>
          <a:xfrm>
            <a:off x="5591945" y="4429"/>
            <a:ext cx="886128" cy="472195"/>
          </a:xfrm>
          <a:prstGeom prst="rect">
            <a:avLst/>
          </a:prstGeom>
        </p:spPr>
      </p:pic>
      <p:sp>
        <p:nvSpPr>
          <p:cNvPr id="19" name="Pentagon 18"/>
          <p:cNvSpPr/>
          <p:nvPr/>
        </p:nvSpPr>
        <p:spPr>
          <a:xfrm>
            <a:off x="1343472" y="800720"/>
            <a:ext cx="4788000" cy="108000"/>
          </a:xfrm>
          <a:prstGeom prst="homePlat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6096000" y="800720"/>
            <a:ext cx="4752000" cy="108000"/>
          </a:xfrm>
          <a:prstGeom prst="chevron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1" name="TextBox 34"/>
          <p:cNvSpPr txBox="1"/>
          <p:nvPr/>
        </p:nvSpPr>
        <p:spPr>
          <a:xfrm>
            <a:off x="8931941" y="4591181"/>
            <a:ext cx="334786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Soutenu par :</a:t>
            </a:r>
          </a:p>
          <a:p>
            <a:pPr>
              <a:spcBef>
                <a:spcPts val="600"/>
              </a:spcBef>
            </a:pPr>
            <a:r>
              <a:rPr lang="fr-FR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Adil EL HADI</a:t>
            </a:r>
          </a:p>
        </p:txBody>
      </p:sp>
      <p:sp>
        <p:nvSpPr>
          <p:cNvPr id="32" name="Pentagon 12"/>
          <p:cNvSpPr/>
          <p:nvPr/>
        </p:nvSpPr>
        <p:spPr>
          <a:xfrm rot="10800000">
            <a:off x="8632077" y="-7873"/>
            <a:ext cx="3647728" cy="504032"/>
          </a:xfrm>
          <a:prstGeom prst="homePlat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3" name="Pentagon 11"/>
          <p:cNvSpPr/>
          <p:nvPr/>
        </p:nvSpPr>
        <p:spPr>
          <a:xfrm>
            <a:off x="0" y="-7872"/>
            <a:ext cx="3647728" cy="504032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5" name="TextBox 9"/>
          <p:cNvSpPr txBox="1"/>
          <p:nvPr/>
        </p:nvSpPr>
        <p:spPr>
          <a:xfrm>
            <a:off x="471509" y="76425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prstClr val="black"/>
                </a:solidFill>
                <a:latin typeface="Century Gothic" panose="020B0502020202020204" pitchFamily="34" charset="0"/>
              </a:rPr>
              <a:t>Département Génie MIS</a:t>
            </a:r>
            <a:endParaRPr lang="en-US" sz="16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37" name="Round Diagonal Corner Rectangle 28"/>
          <p:cNvSpPr/>
          <p:nvPr/>
        </p:nvSpPr>
        <p:spPr>
          <a:xfrm>
            <a:off x="1044688" y="1310561"/>
            <a:ext cx="10173568" cy="1386310"/>
          </a:xfrm>
          <a:prstGeom prst="round2Diag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prstClr val="black"/>
                </a:solidFill>
                <a:latin typeface="Century Gothic" panose="020B0502020202020204" pitchFamily="34" charset="0"/>
              </a:rPr>
              <a:t>Conception et développement d'un modèle d'optimisation de la production des engrais sous contraintes du plan de vente de l'OCP et de sa </a:t>
            </a:r>
            <a:r>
              <a:rPr lang="fr-FR" sz="2400" dirty="0" err="1">
                <a:solidFill>
                  <a:prstClr val="black"/>
                </a:solidFill>
                <a:latin typeface="Century Gothic" panose="020B0502020202020204" pitchFamily="34" charset="0"/>
              </a:rPr>
              <a:t>Supply</a:t>
            </a:r>
            <a:r>
              <a:rPr lang="fr-FR" sz="2400" dirty="0">
                <a:solidFill>
                  <a:prstClr val="black"/>
                </a:solidFill>
                <a:latin typeface="Century Gothic" panose="020B0502020202020204" pitchFamily="34" charset="0"/>
              </a:rPr>
              <a:t> Chain</a:t>
            </a:r>
          </a:p>
        </p:txBody>
      </p:sp>
      <p:sp>
        <p:nvSpPr>
          <p:cNvPr id="38" name="Chevron 37"/>
          <p:cNvSpPr/>
          <p:nvPr/>
        </p:nvSpPr>
        <p:spPr>
          <a:xfrm rot="10800000">
            <a:off x="7150102" y="6047815"/>
            <a:ext cx="6153066" cy="360000"/>
          </a:xfrm>
          <a:prstGeom prst="chevron">
            <a:avLst/>
          </a:prstGeom>
          <a:solidFill>
            <a:schemeClr val="accent3">
              <a:lumMod val="75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Chevron 38"/>
          <p:cNvSpPr/>
          <p:nvPr/>
        </p:nvSpPr>
        <p:spPr>
          <a:xfrm>
            <a:off x="-1603797" y="6047815"/>
            <a:ext cx="6523712" cy="360000"/>
          </a:xfrm>
          <a:prstGeom prst="chevron">
            <a:avLst/>
          </a:prstGeom>
          <a:gradFill flip="none" rotWithShape="1">
            <a:gsLst>
              <a:gs pos="44000">
                <a:srgbClr val="EEF3E2"/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TextBox 34"/>
          <p:cNvSpPr txBox="1"/>
          <p:nvPr/>
        </p:nvSpPr>
        <p:spPr>
          <a:xfrm>
            <a:off x="1911669" y="3857822"/>
            <a:ext cx="5806630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Membres du jury :</a:t>
            </a:r>
          </a:p>
          <a:p>
            <a:pPr>
              <a:spcBef>
                <a:spcPts val="600"/>
              </a:spcBef>
            </a:pPr>
            <a:r>
              <a:rPr lang="fr-FR" sz="1600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Pr. </a:t>
            </a:r>
            <a:r>
              <a:rPr lang="fr-FR" sz="1600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Nechad</a:t>
            </a:r>
            <a:r>
              <a:rPr lang="fr-FR" sz="1600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			Présidente </a:t>
            </a:r>
          </a:p>
          <a:p>
            <a:pPr>
              <a:spcBef>
                <a:spcPts val="600"/>
              </a:spcBef>
            </a:pPr>
            <a:r>
              <a:rPr lang="fr-FR" sz="1600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Pr. SOUISSI			Rapporteur</a:t>
            </a:r>
          </a:p>
          <a:p>
            <a:pPr>
              <a:spcBef>
                <a:spcPts val="600"/>
              </a:spcBef>
            </a:pPr>
            <a:r>
              <a:rPr lang="fr-FR" sz="1600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Pr. Abid				Encadrant </a:t>
            </a:r>
          </a:p>
          <a:p>
            <a:pPr>
              <a:spcBef>
                <a:spcPts val="600"/>
              </a:spcBef>
            </a:pPr>
            <a:r>
              <a:rPr lang="fr-FR" sz="1600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Pr. El </a:t>
            </a:r>
            <a:r>
              <a:rPr lang="fr-FR" sz="1600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Idrissi</a:t>
            </a:r>
            <a:r>
              <a:rPr lang="fr-FR" sz="1600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 El </a:t>
            </a:r>
            <a:r>
              <a:rPr lang="fr-FR" sz="1600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Mghari</a:t>
            </a:r>
            <a:r>
              <a:rPr lang="fr-FR" sz="1600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		Encadrant</a:t>
            </a:r>
          </a:p>
          <a:p>
            <a:pPr>
              <a:spcBef>
                <a:spcPts val="600"/>
              </a:spcBef>
            </a:pPr>
            <a:r>
              <a:rPr lang="fr-FR" sz="1600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Mr. </a:t>
            </a:r>
            <a:r>
              <a:rPr lang="fr-FR" sz="1600" dirty="0" err="1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Ahroum</a:t>
            </a:r>
            <a:r>
              <a:rPr lang="fr-FR" sz="1600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			Parrain</a:t>
            </a:r>
          </a:p>
        </p:txBody>
      </p:sp>
      <p:sp>
        <p:nvSpPr>
          <p:cNvPr id="21" name="TextBox 8"/>
          <p:cNvSpPr txBox="1"/>
          <p:nvPr/>
        </p:nvSpPr>
        <p:spPr>
          <a:xfrm>
            <a:off x="4119237" y="405210"/>
            <a:ext cx="4158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cap="small" spc="300" dirty="0">
                <a:solidFill>
                  <a:prstClr val="black"/>
                </a:solidFill>
              </a:rPr>
              <a:t>Ecole Mohammadia d’</a:t>
            </a:r>
            <a:r>
              <a:rPr lang="fr-FR" cap="small" spc="300" dirty="0" err="1">
                <a:solidFill>
                  <a:prstClr val="black"/>
                </a:solidFill>
              </a:rPr>
              <a:t>Ingenieurs</a:t>
            </a:r>
            <a:endParaRPr lang="en-US" cap="small" spc="300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51288" y="2842159"/>
            <a:ext cx="7470853" cy="1015663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fr-FR" sz="20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Pour l’obtention du diplôme </a:t>
            </a:r>
            <a:br>
              <a:rPr lang="fr-FR" sz="20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</a:br>
            <a:r>
              <a:rPr lang="fr-FR" sz="20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Ingénieur d’Etat en Modélisation et Informatique Scientifique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69057" y="5819390"/>
            <a:ext cx="731903" cy="8168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19050">
            <a:solidFill>
              <a:srgbClr val="92D050"/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662609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0 L 0 0.25 E" pathEditMode="relative" ptsTypes="">
                                      <p:cBhvr>
                                        <p:cTn id="22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7" grpId="0" animBg="1"/>
      <p:bldP spid="38" grpId="0" animBg="1"/>
      <p:bldP spid="39" grpId="0" animBg="1"/>
      <p:bldP spid="16" grpId="0"/>
      <p:bldP spid="15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ounded Rectangle 46"/>
          <p:cNvSpPr/>
          <p:nvPr/>
        </p:nvSpPr>
        <p:spPr>
          <a:xfrm>
            <a:off x="-801617" y="3243336"/>
            <a:ext cx="1008000" cy="2296965"/>
          </a:xfrm>
          <a:prstGeom prst="roundRect">
            <a:avLst/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hevron 41"/>
          <p:cNvSpPr/>
          <p:nvPr/>
        </p:nvSpPr>
        <p:spPr>
          <a:xfrm rot="10800000">
            <a:off x="-553809" y="6428339"/>
            <a:ext cx="10610248" cy="437892"/>
          </a:xfrm>
          <a:prstGeom prst="chevron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Chevron 42"/>
          <p:cNvSpPr/>
          <p:nvPr/>
        </p:nvSpPr>
        <p:spPr>
          <a:xfrm>
            <a:off x="10056439" y="6420108"/>
            <a:ext cx="2426525" cy="437892"/>
          </a:xfrm>
          <a:prstGeom prst="chevron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TextBox 23"/>
          <p:cNvSpPr txBox="1"/>
          <p:nvPr/>
        </p:nvSpPr>
        <p:spPr>
          <a:xfrm>
            <a:off x="9840432" y="6455095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Caviar Dreams" pitchFamily="34" charset="0"/>
              </a:rPr>
              <a:t>8</a:t>
            </a:r>
            <a:endParaRPr lang="en-US" b="1" dirty="0">
              <a:latin typeface="Caviar Dreams" pitchFamily="34" charset="0"/>
            </a:endParaRPr>
          </a:p>
        </p:txBody>
      </p:sp>
      <p:pic>
        <p:nvPicPr>
          <p:cNvPr id="45" name="Image 26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131010">
                  <a:alpha val="87059"/>
                </a:srgbClr>
              </a:clrFrom>
              <a:clrTo>
                <a:srgbClr val="131010">
                  <a:alpha val="0"/>
                </a:srgbClr>
              </a:clrTo>
            </a:clrChange>
            <a:extLst/>
          </a:blip>
          <a:stretch>
            <a:fillRect/>
          </a:stretch>
        </p:blipFill>
        <p:spPr>
          <a:xfrm>
            <a:off x="161338" y="6436168"/>
            <a:ext cx="576000" cy="306936"/>
          </a:xfrm>
          <a:prstGeom prst="rect">
            <a:avLst/>
          </a:prstGeom>
        </p:spPr>
      </p:pic>
      <p:sp>
        <p:nvSpPr>
          <p:cNvPr id="49" name="TextBox 25"/>
          <p:cNvSpPr txBox="1"/>
          <p:nvPr/>
        </p:nvSpPr>
        <p:spPr>
          <a:xfrm>
            <a:off x="840433" y="6494815"/>
            <a:ext cx="8856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entury Gothic" panose="020B0502020202020204" pitchFamily="34" charset="0"/>
              </a:rPr>
              <a:t>Conception et développement du modèle d’optimisation « CAPEX »</a:t>
            </a:r>
          </a:p>
        </p:txBody>
      </p:sp>
      <p:cxnSp>
        <p:nvCxnSpPr>
          <p:cNvPr id="51" name="Straight Connector 26"/>
          <p:cNvCxnSpPr/>
          <p:nvPr/>
        </p:nvCxnSpPr>
        <p:spPr>
          <a:xfrm>
            <a:off x="8004995" y="6479847"/>
            <a:ext cx="0" cy="28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2" name="Picture 3" descr="C:\Users\EFFICIENCYCASA09\Desktop\Rapport final\presentation\logo.png"/>
          <p:cNvPicPr>
            <a:picLocks noChangeAspect="1" noChangeArrowheads="1"/>
          </p:cNvPicPr>
          <p:nvPr/>
        </p:nvPicPr>
        <p:blipFill rotWithShape="1">
          <a:blip r:embed="rId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81" t="-15811" b="63896"/>
          <a:stretch/>
        </p:blipFill>
        <p:spPr bwMode="auto">
          <a:xfrm>
            <a:off x="7968605" y="6347720"/>
            <a:ext cx="576327" cy="41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27"/>
          <p:cNvSpPr txBox="1"/>
          <p:nvPr/>
        </p:nvSpPr>
        <p:spPr>
          <a:xfrm>
            <a:off x="10318639" y="6475775"/>
            <a:ext cx="1503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PFE 2016/2017</a:t>
            </a:r>
            <a:endParaRPr lang="en-US" dirty="0"/>
          </a:p>
        </p:txBody>
      </p:sp>
      <p:sp>
        <p:nvSpPr>
          <p:cNvPr id="59" name="Chevron 58"/>
          <p:cNvSpPr/>
          <p:nvPr/>
        </p:nvSpPr>
        <p:spPr>
          <a:xfrm>
            <a:off x="5006765" y="12580"/>
            <a:ext cx="8307352" cy="437892"/>
          </a:xfrm>
          <a:prstGeom prst="chevro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Pentagon 3"/>
          <p:cNvSpPr/>
          <p:nvPr/>
        </p:nvSpPr>
        <p:spPr>
          <a:xfrm>
            <a:off x="-1138144" y="-27317"/>
            <a:ext cx="2292350" cy="439200"/>
          </a:xfrm>
          <a:prstGeom prst="homePlat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5"/>
          <p:cNvSpPr/>
          <p:nvPr/>
        </p:nvSpPr>
        <p:spPr>
          <a:xfrm>
            <a:off x="668801" y="39625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1</a:t>
            </a:r>
            <a:endParaRPr lang="en-US" dirty="0">
              <a:latin typeface="Caviar Dreams" pitchFamily="34" charset="0"/>
            </a:endParaRPr>
          </a:p>
        </p:txBody>
      </p:sp>
      <p:sp>
        <p:nvSpPr>
          <p:cNvPr id="66" name="Oval 10"/>
          <p:cNvSpPr/>
          <p:nvPr/>
        </p:nvSpPr>
        <p:spPr>
          <a:xfrm>
            <a:off x="5332643" y="43113"/>
            <a:ext cx="337052" cy="29506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3</a:t>
            </a:r>
            <a:endParaRPr lang="en-US" dirty="0">
              <a:latin typeface="Caviar Dreams" pitchFamily="34" charset="0"/>
            </a:endParaRPr>
          </a:p>
        </p:txBody>
      </p:sp>
      <p:sp>
        <p:nvSpPr>
          <p:cNvPr id="67" name="TextBox 17"/>
          <p:cNvSpPr txBox="1"/>
          <p:nvPr/>
        </p:nvSpPr>
        <p:spPr>
          <a:xfrm>
            <a:off x="2887054" y="14225"/>
            <a:ext cx="326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entury Gothic" panose="020B0502020202020204" pitchFamily="34" charset="0"/>
              </a:rPr>
              <a:t>Conception du « Switcher »</a:t>
            </a:r>
          </a:p>
        </p:txBody>
      </p:sp>
      <p:sp>
        <p:nvSpPr>
          <p:cNvPr id="70" name="TextBox 4"/>
          <p:cNvSpPr txBox="1"/>
          <p:nvPr/>
        </p:nvSpPr>
        <p:spPr>
          <a:xfrm>
            <a:off x="1637867" y="-142"/>
            <a:ext cx="34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entury Gothic" panose="020B0502020202020204" pitchFamily="34" charset="0"/>
              </a:rPr>
              <a:t>Benchmraking</a:t>
            </a:r>
            <a:r>
              <a:rPr lang="fr-FR" dirty="0">
                <a:latin typeface="Century Gothic" panose="020B0502020202020204" pitchFamily="34" charset="0"/>
              </a:rPr>
              <a:t> de </a:t>
            </a:r>
            <a:r>
              <a:rPr lang="fr-FR" dirty="0" err="1">
                <a:latin typeface="Century Gothic" panose="020B0502020202020204" pitchFamily="34" charset="0"/>
              </a:rPr>
              <a:t>Mittelman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71" name="Oval 8"/>
          <p:cNvSpPr/>
          <p:nvPr/>
        </p:nvSpPr>
        <p:spPr>
          <a:xfrm>
            <a:off x="1297157" y="43514"/>
            <a:ext cx="330006" cy="2942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2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viar Dreams" pitchFamily="34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49553" y="1236145"/>
            <a:ext cx="2734828" cy="619895"/>
          </a:xfrm>
          <a:prstGeom prst="roundRect">
            <a:avLst>
              <a:gd name="adj" fmla="val 4167"/>
            </a:avLst>
          </a:prstGeom>
          <a:solidFill>
            <a:srgbClr val="FFFFFF"/>
          </a:solidFill>
          <a:ln w="76200" cap="sq">
            <a:solidFill>
              <a:srgbClr val="292929"/>
            </a:solidFill>
            <a:miter lim="800000"/>
          </a:ln>
          <a:effectLst>
            <a:reflection blurRad="12700" stA="28000" endPos="28000" dist="5000" dir="5400000" sy="-100000" algn="bl" rotWithShape="0"/>
          </a:effectLst>
          <a:scene3d>
            <a:camera prst="orthographicFront"/>
            <a:lightRig rig="threePt" dir="t">
              <a:rot lat="0" lon="0" rev="2700000"/>
            </a:lightRig>
          </a:scene3d>
          <a:sp3d>
            <a:bevelT h="38100"/>
            <a:contourClr>
              <a:srgbClr val="C0C0C0"/>
            </a:contourClr>
          </a:sp3d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9111" y="795268"/>
            <a:ext cx="1516824" cy="1516824"/>
          </a:xfrm>
          <a:prstGeom prst="rect">
            <a:avLst/>
          </a:prstGeom>
        </p:spPr>
      </p:pic>
      <p:sp>
        <p:nvSpPr>
          <p:cNvPr id="14" name="Plus 13"/>
          <p:cNvSpPr/>
          <p:nvPr/>
        </p:nvSpPr>
        <p:spPr>
          <a:xfrm>
            <a:off x="4065023" y="1117685"/>
            <a:ext cx="1325898" cy="863382"/>
          </a:xfrm>
          <a:prstGeom prst="mathPlus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Plus 47"/>
          <p:cNvSpPr/>
          <p:nvPr/>
        </p:nvSpPr>
        <p:spPr>
          <a:xfrm>
            <a:off x="7342046" y="1117685"/>
            <a:ext cx="1325898" cy="898171"/>
          </a:xfrm>
          <a:prstGeom prst="mathPlus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50" name="Picture 49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3441" y="1191171"/>
            <a:ext cx="3007257" cy="857214"/>
          </a:xfrm>
          <a:prstGeom prst="rect">
            <a:avLst/>
          </a:prstGeom>
        </p:spPr>
      </p:pic>
      <p:sp>
        <p:nvSpPr>
          <p:cNvPr id="15" name="Left Brace 14"/>
          <p:cNvSpPr/>
          <p:nvPr/>
        </p:nvSpPr>
        <p:spPr>
          <a:xfrm rot="16200000">
            <a:off x="5625928" y="-2535488"/>
            <a:ext cx="1461226" cy="11223360"/>
          </a:xfrm>
          <a:prstGeom prst="leftBrac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Oval 15"/>
          <p:cNvSpPr/>
          <p:nvPr/>
        </p:nvSpPr>
        <p:spPr>
          <a:xfrm>
            <a:off x="4217908" y="3887425"/>
            <a:ext cx="4277266" cy="1483438"/>
          </a:xfrm>
          <a:prstGeom prst="ellipse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Librairie de fonctions standardisées</a:t>
            </a:r>
          </a:p>
          <a:p>
            <a:pPr algn="ctr"/>
            <a:r>
              <a:rPr lang="fr-FR" sz="2400" b="1" dirty="0">
                <a:solidFill>
                  <a:schemeClr val="tx1"/>
                </a:solidFill>
              </a:rPr>
              <a:t>« Switcher Library »</a:t>
            </a:r>
          </a:p>
        </p:txBody>
      </p:sp>
      <p:sp>
        <p:nvSpPr>
          <p:cNvPr id="39" name="Rounded Rectangle 44"/>
          <p:cNvSpPr/>
          <p:nvPr/>
        </p:nvSpPr>
        <p:spPr>
          <a:xfrm>
            <a:off x="-801617" y="1113049"/>
            <a:ext cx="1470974" cy="2124803"/>
          </a:xfrm>
          <a:prstGeom prst="roundRect">
            <a:avLst/>
          </a:prstGeom>
          <a:solidFill>
            <a:srgbClr val="92D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</a:p>
          <a:p>
            <a:pPr algn="ctr"/>
            <a:endParaRPr lang="en-US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fr-FR" b="1" dirty="0">
                <a:solidFill>
                  <a:schemeClr val="tx1"/>
                </a:solidFill>
                <a:latin typeface="Century Gothic" panose="020B0502020202020204" pitchFamily="34" charset="0"/>
              </a:rPr>
              <a:t>« Switcher Library »</a:t>
            </a:r>
            <a:endParaRPr lang="en-US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19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292 -0.00185 L 0.0543 -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54" y="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3.7037E-6 L 0.05404 -0.0004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5" y="-2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4.81481E-6 L -0.03919 0.00231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6" y="11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22222E-6 L -0.27825 2.22222E-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19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784 -0.00116 L -0.27644 -0.00023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4714" y="46"/>
                                    </p:animMotion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6" grpId="0" animBg="1"/>
      <p:bldP spid="67" grpId="0"/>
      <p:bldP spid="70" grpId="0"/>
      <p:bldP spid="14" grpId="0" animBg="1"/>
      <p:bldP spid="48" grpId="0" animBg="1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ounded Rectangle 46"/>
          <p:cNvSpPr/>
          <p:nvPr/>
        </p:nvSpPr>
        <p:spPr>
          <a:xfrm>
            <a:off x="-801617" y="3243336"/>
            <a:ext cx="1008000" cy="2296965"/>
          </a:xfrm>
          <a:prstGeom prst="roundRect">
            <a:avLst/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hevron 41"/>
          <p:cNvSpPr/>
          <p:nvPr/>
        </p:nvSpPr>
        <p:spPr>
          <a:xfrm rot="10800000">
            <a:off x="-553809" y="6428339"/>
            <a:ext cx="10610248" cy="437892"/>
          </a:xfrm>
          <a:prstGeom prst="chevron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Chevron 42"/>
          <p:cNvSpPr/>
          <p:nvPr/>
        </p:nvSpPr>
        <p:spPr>
          <a:xfrm>
            <a:off x="10056439" y="6420108"/>
            <a:ext cx="2426525" cy="437892"/>
          </a:xfrm>
          <a:prstGeom prst="chevron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TextBox 23"/>
          <p:cNvSpPr txBox="1"/>
          <p:nvPr/>
        </p:nvSpPr>
        <p:spPr>
          <a:xfrm>
            <a:off x="9840432" y="6455095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Caviar Dreams" pitchFamily="34" charset="0"/>
              </a:rPr>
              <a:t>9</a:t>
            </a:r>
            <a:endParaRPr lang="en-US" b="1" dirty="0">
              <a:latin typeface="Caviar Dreams" pitchFamily="34" charset="0"/>
            </a:endParaRPr>
          </a:p>
        </p:txBody>
      </p:sp>
      <p:pic>
        <p:nvPicPr>
          <p:cNvPr id="45" name="Image 26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131010">
                  <a:alpha val="87059"/>
                </a:srgbClr>
              </a:clrFrom>
              <a:clrTo>
                <a:srgbClr val="131010">
                  <a:alpha val="0"/>
                </a:srgbClr>
              </a:clrTo>
            </a:clrChange>
            <a:extLst/>
          </a:blip>
          <a:stretch>
            <a:fillRect/>
          </a:stretch>
        </p:blipFill>
        <p:spPr>
          <a:xfrm>
            <a:off x="161338" y="6436168"/>
            <a:ext cx="576000" cy="306936"/>
          </a:xfrm>
          <a:prstGeom prst="rect">
            <a:avLst/>
          </a:prstGeom>
        </p:spPr>
      </p:pic>
      <p:sp>
        <p:nvSpPr>
          <p:cNvPr id="49" name="TextBox 25"/>
          <p:cNvSpPr txBox="1"/>
          <p:nvPr/>
        </p:nvSpPr>
        <p:spPr>
          <a:xfrm>
            <a:off x="840433" y="6494815"/>
            <a:ext cx="8856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entury Gothic" panose="020B0502020202020204" pitchFamily="34" charset="0"/>
              </a:rPr>
              <a:t>Conception et développement du modèle d’optimisation « CAPEX »</a:t>
            </a:r>
          </a:p>
        </p:txBody>
      </p:sp>
      <p:cxnSp>
        <p:nvCxnSpPr>
          <p:cNvPr id="51" name="Straight Connector 26"/>
          <p:cNvCxnSpPr/>
          <p:nvPr/>
        </p:nvCxnSpPr>
        <p:spPr>
          <a:xfrm>
            <a:off x="8004995" y="6479847"/>
            <a:ext cx="0" cy="28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2" name="Picture 3" descr="C:\Users\EFFICIENCYCASA09\Desktop\Rapport final\presentation\logo.png"/>
          <p:cNvPicPr>
            <a:picLocks noChangeAspect="1" noChangeArrowheads="1"/>
          </p:cNvPicPr>
          <p:nvPr/>
        </p:nvPicPr>
        <p:blipFill rotWithShape="1">
          <a:blip r:embed="rId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81" t="-15811" b="63896"/>
          <a:stretch/>
        </p:blipFill>
        <p:spPr bwMode="auto">
          <a:xfrm>
            <a:off x="7968605" y="6347720"/>
            <a:ext cx="576327" cy="41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27"/>
          <p:cNvSpPr txBox="1"/>
          <p:nvPr/>
        </p:nvSpPr>
        <p:spPr>
          <a:xfrm>
            <a:off x="10318639" y="6475775"/>
            <a:ext cx="1503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PFE 2016/2017</a:t>
            </a:r>
            <a:endParaRPr lang="en-US" dirty="0"/>
          </a:p>
        </p:txBody>
      </p:sp>
      <p:sp>
        <p:nvSpPr>
          <p:cNvPr id="53" name="Chevron 52"/>
          <p:cNvSpPr/>
          <p:nvPr/>
        </p:nvSpPr>
        <p:spPr>
          <a:xfrm>
            <a:off x="5317988" y="-12879"/>
            <a:ext cx="8307352" cy="437892"/>
          </a:xfrm>
          <a:prstGeom prst="chevro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Pentagon 3"/>
          <p:cNvSpPr/>
          <p:nvPr/>
        </p:nvSpPr>
        <p:spPr>
          <a:xfrm>
            <a:off x="-9573" y="-1308"/>
            <a:ext cx="1575252" cy="439200"/>
          </a:xfrm>
          <a:prstGeom prst="homePlat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"/>
          <p:cNvSpPr/>
          <p:nvPr/>
        </p:nvSpPr>
        <p:spPr>
          <a:xfrm>
            <a:off x="449338" y="74845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1</a:t>
            </a:r>
            <a:endParaRPr lang="en-US" dirty="0">
              <a:latin typeface="Caviar Dreams" pitchFamily="34" charset="0"/>
            </a:endParaRPr>
          </a:p>
        </p:txBody>
      </p:sp>
      <p:sp>
        <p:nvSpPr>
          <p:cNvPr id="56" name="Oval 10"/>
          <p:cNvSpPr/>
          <p:nvPr/>
        </p:nvSpPr>
        <p:spPr>
          <a:xfrm>
            <a:off x="1668711" y="36373"/>
            <a:ext cx="355879" cy="33938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3</a:t>
            </a:r>
            <a:endParaRPr lang="en-US" dirty="0">
              <a:latin typeface="Caviar Dreams" pitchFamily="34" charset="0"/>
            </a:endParaRPr>
          </a:p>
        </p:txBody>
      </p:sp>
      <p:sp>
        <p:nvSpPr>
          <p:cNvPr id="58" name="TextBox 4"/>
          <p:cNvSpPr txBox="1"/>
          <p:nvPr/>
        </p:nvSpPr>
        <p:spPr>
          <a:xfrm>
            <a:off x="2110625" y="41642"/>
            <a:ext cx="35061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entury Gothic" panose="020B0502020202020204" pitchFamily="34" charset="0"/>
              </a:rPr>
              <a:t>Conception du « Switcher »</a:t>
            </a:r>
          </a:p>
        </p:txBody>
      </p:sp>
      <p:sp>
        <p:nvSpPr>
          <p:cNvPr id="61" name="Oval 8"/>
          <p:cNvSpPr/>
          <p:nvPr/>
        </p:nvSpPr>
        <p:spPr>
          <a:xfrm>
            <a:off x="1075372" y="68580"/>
            <a:ext cx="330006" cy="2942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2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viar Dreams" pitchFamily="34" charset="0"/>
            </a:endParaRPr>
          </a:p>
        </p:txBody>
      </p:sp>
      <p:pic>
        <p:nvPicPr>
          <p:cNvPr id="65" name="Image 7"/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433" y="527664"/>
            <a:ext cx="11214191" cy="5857765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Rounded Rectangle 44"/>
          <p:cNvSpPr/>
          <p:nvPr/>
        </p:nvSpPr>
        <p:spPr>
          <a:xfrm>
            <a:off x="-801617" y="1113049"/>
            <a:ext cx="1470974" cy="2124803"/>
          </a:xfrm>
          <a:prstGeom prst="roundRect">
            <a:avLst/>
          </a:prstGeom>
          <a:solidFill>
            <a:srgbClr val="92D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</a:p>
          <a:p>
            <a:pPr algn="ctr"/>
            <a:endParaRPr lang="en-US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fr-FR" b="1" dirty="0">
                <a:solidFill>
                  <a:schemeClr val="tx1"/>
                </a:solidFill>
                <a:latin typeface="Century Gothic" panose="020B0502020202020204" pitchFamily="34" charset="0"/>
              </a:rPr>
              <a:t>« Switcher Library »</a:t>
            </a:r>
            <a:endParaRPr lang="en-US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1146083" y="1084021"/>
            <a:ext cx="1871028" cy="773808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1" name="Rounded Rectangle 20"/>
          <p:cNvSpPr/>
          <p:nvPr/>
        </p:nvSpPr>
        <p:spPr>
          <a:xfrm>
            <a:off x="3875313" y="539242"/>
            <a:ext cx="4920343" cy="1884643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3" name="Rounded Rectangle 22"/>
          <p:cNvSpPr/>
          <p:nvPr/>
        </p:nvSpPr>
        <p:spPr>
          <a:xfrm>
            <a:off x="4281713" y="2605209"/>
            <a:ext cx="4093029" cy="952709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ounded Rectangle 23"/>
          <p:cNvSpPr/>
          <p:nvPr/>
        </p:nvSpPr>
        <p:spPr>
          <a:xfrm>
            <a:off x="1061054" y="3916916"/>
            <a:ext cx="2669118" cy="916342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ounded Rectangle 24"/>
          <p:cNvSpPr/>
          <p:nvPr/>
        </p:nvSpPr>
        <p:spPr>
          <a:xfrm>
            <a:off x="3863705" y="3902401"/>
            <a:ext cx="4931951" cy="2417005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Rounded Rectangle 25"/>
          <p:cNvSpPr/>
          <p:nvPr/>
        </p:nvSpPr>
        <p:spPr>
          <a:xfrm>
            <a:off x="8966732" y="3902401"/>
            <a:ext cx="2852196" cy="916342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437892"/>
            <a:ext cx="12192000" cy="5990448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19314" y="1857829"/>
            <a:ext cx="11872686" cy="432525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  <p:sp>
        <p:nvSpPr>
          <p:cNvPr id="27" name="TextBox 26"/>
          <p:cNvSpPr txBox="1"/>
          <p:nvPr/>
        </p:nvSpPr>
        <p:spPr>
          <a:xfrm>
            <a:off x="3704238" y="867019"/>
            <a:ext cx="838734" cy="31776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5647970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8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4" grpId="0" animBg="1"/>
      <p:bldP spid="55" grpId="0" animBg="1"/>
      <p:bldP spid="56" grpId="0" animBg="1"/>
      <p:bldP spid="58" grpId="0"/>
      <p:bldP spid="61" grpId="0" animBg="1"/>
      <p:bldP spid="2" grpId="0" animBg="1"/>
      <p:bldP spid="2" grpId="1" animBg="1"/>
      <p:bldP spid="21" grpId="0" animBg="1"/>
      <p:bldP spid="21" grpId="1" animBg="1"/>
      <p:bldP spid="23" grpId="0" animBg="1"/>
      <p:bldP spid="23" grpId="1" animBg="1"/>
      <p:bldP spid="24" grpId="0" animBg="1"/>
      <p:bldP spid="25" grpId="0" animBg="1"/>
      <p:bldP spid="26" grpId="0" animBg="1"/>
      <p:bldP spid="4" grpId="0" animBg="1"/>
      <p:bldP spid="4" grpId="1" animBg="1"/>
      <p:bldP spid="2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181514">
            <a:off x="150266" y="2746223"/>
            <a:ext cx="10397712" cy="2564999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9167" y="362845"/>
            <a:ext cx="3732833" cy="199607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1933" y="730026"/>
            <a:ext cx="6175951" cy="2625464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092" y="4162085"/>
            <a:ext cx="4858384" cy="2332730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" name="Donut 2"/>
          <p:cNvSpPr/>
          <p:nvPr/>
        </p:nvSpPr>
        <p:spPr>
          <a:xfrm rot="19563953">
            <a:off x="-5722258" y="-6232720"/>
            <a:ext cx="17809816" cy="11268023"/>
          </a:xfrm>
          <a:prstGeom prst="donut">
            <a:avLst/>
          </a:prstGeom>
          <a:blipFill dpi="0" rotWithShape="1">
            <a:blip r:embed="rId7">
              <a:alphaModFix amt="51000"/>
            </a:blip>
            <a:srcRect/>
            <a:stretch>
              <a:fillRect/>
            </a:stretch>
          </a:blipFill>
          <a:effectLst>
            <a:glow>
              <a:schemeClr val="accent1">
                <a:alpha val="40000"/>
              </a:schemeClr>
            </a:glow>
            <a:outerShdw blurRad="50800" dist="50800" dir="5400000" algn="ctr" rotWithShape="0">
              <a:srgbClr val="000000">
                <a:alpha val="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42" name="Chevron 41"/>
          <p:cNvSpPr/>
          <p:nvPr/>
        </p:nvSpPr>
        <p:spPr>
          <a:xfrm rot="10800000">
            <a:off x="-553809" y="6428339"/>
            <a:ext cx="10610248" cy="437892"/>
          </a:xfrm>
          <a:prstGeom prst="chevron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Chevron 42"/>
          <p:cNvSpPr/>
          <p:nvPr/>
        </p:nvSpPr>
        <p:spPr>
          <a:xfrm>
            <a:off x="10092829" y="6420108"/>
            <a:ext cx="2426525" cy="437892"/>
          </a:xfrm>
          <a:prstGeom prst="chevron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TextBox 23"/>
          <p:cNvSpPr txBox="1"/>
          <p:nvPr/>
        </p:nvSpPr>
        <p:spPr>
          <a:xfrm>
            <a:off x="9840182" y="6428593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Caviar Dreams" pitchFamily="34" charset="0"/>
              </a:rPr>
              <a:t>11</a:t>
            </a:r>
            <a:endParaRPr lang="en-US" b="1" dirty="0">
              <a:latin typeface="Caviar Dreams" pitchFamily="34" charset="0"/>
            </a:endParaRPr>
          </a:p>
        </p:txBody>
      </p:sp>
      <p:pic>
        <p:nvPicPr>
          <p:cNvPr id="45" name="Image 26"/>
          <p:cNvPicPr>
            <a:picLocks noChangeAspect="1"/>
          </p:cNvPicPr>
          <p:nvPr/>
        </p:nvPicPr>
        <p:blipFill>
          <a:blip r:embed="rId8" cstate="print">
            <a:clrChange>
              <a:clrFrom>
                <a:srgbClr val="131010">
                  <a:alpha val="87059"/>
                </a:srgbClr>
              </a:clrFrom>
              <a:clrTo>
                <a:srgbClr val="131010">
                  <a:alpha val="0"/>
                </a:srgbClr>
              </a:clrTo>
            </a:clrChange>
            <a:extLst/>
          </a:blip>
          <a:stretch>
            <a:fillRect/>
          </a:stretch>
        </p:blipFill>
        <p:spPr>
          <a:xfrm>
            <a:off x="161338" y="6436168"/>
            <a:ext cx="576000" cy="306936"/>
          </a:xfrm>
          <a:prstGeom prst="rect">
            <a:avLst/>
          </a:prstGeom>
        </p:spPr>
      </p:pic>
      <p:sp>
        <p:nvSpPr>
          <p:cNvPr id="49" name="TextBox 25"/>
          <p:cNvSpPr txBox="1"/>
          <p:nvPr/>
        </p:nvSpPr>
        <p:spPr>
          <a:xfrm>
            <a:off x="840433" y="6494815"/>
            <a:ext cx="8856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entury Gothic" panose="020B0502020202020204" pitchFamily="34" charset="0"/>
              </a:rPr>
              <a:t>Conception et développement du modèle d’optimisation « CAPEX »</a:t>
            </a:r>
          </a:p>
        </p:txBody>
      </p:sp>
      <p:cxnSp>
        <p:nvCxnSpPr>
          <p:cNvPr id="51" name="Straight Connector 26"/>
          <p:cNvCxnSpPr/>
          <p:nvPr/>
        </p:nvCxnSpPr>
        <p:spPr>
          <a:xfrm>
            <a:off x="8004995" y="6479847"/>
            <a:ext cx="0" cy="28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2" name="Picture 3" descr="C:\Users\EFFICIENCYCASA09\Desktop\Rapport final\presentation\logo.png"/>
          <p:cNvPicPr>
            <a:picLocks noChangeAspect="1" noChangeArrowheads="1"/>
          </p:cNvPicPr>
          <p:nvPr/>
        </p:nvPicPr>
        <p:blipFill rotWithShape="1">
          <a:blip r:embed="rId9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81" t="-15811" b="63896"/>
          <a:stretch/>
        </p:blipFill>
        <p:spPr bwMode="auto">
          <a:xfrm>
            <a:off x="7968605" y="6347720"/>
            <a:ext cx="576327" cy="41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27"/>
          <p:cNvSpPr txBox="1"/>
          <p:nvPr/>
        </p:nvSpPr>
        <p:spPr>
          <a:xfrm>
            <a:off x="10318639" y="6475775"/>
            <a:ext cx="1503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PFE 2016/2017</a:t>
            </a:r>
            <a:endParaRPr lang="en-US" dirty="0"/>
          </a:p>
        </p:txBody>
      </p:sp>
      <p:sp>
        <p:nvSpPr>
          <p:cNvPr id="37" name="Chevron 36"/>
          <p:cNvSpPr/>
          <p:nvPr/>
        </p:nvSpPr>
        <p:spPr>
          <a:xfrm>
            <a:off x="2331492" y="6903"/>
            <a:ext cx="9860508" cy="437892"/>
          </a:xfrm>
          <a:prstGeom prst="chevro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Pentagon 3"/>
          <p:cNvSpPr/>
          <p:nvPr/>
        </p:nvSpPr>
        <p:spPr>
          <a:xfrm>
            <a:off x="-1792209" y="-14484"/>
            <a:ext cx="2211627" cy="439200"/>
          </a:xfrm>
          <a:prstGeom prst="homePlat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5"/>
          <p:cNvSpPr/>
          <p:nvPr/>
        </p:nvSpPr>
        <p:spPr>
          <a:xfrm>
            <a:off x="552433" y="74845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1</a:t>
            </a:r>
            <a:endParaRPr lang="en-US" dirty="0">
              <a:latin typeface="Caviar Dreams" pitchFamily="34" charset="0"/>
            </a:endParaRPr>
          </a:p>
        </p:txBody>
      </p:sp>
      <p:sp>
        <p:nvSpPr>
          <p:cNvPr id="41" name="Oval 8"/>
          <p:cNvSpPr/>
          <p:nvPr/>
        </p:nvSpPr>
        <p:spPr>
          <a:xfrm>
            <a:off x="2597522" y="93980"/>
            <a:ext cx="288000" cy="27307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2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viar Dreams" pitchFamily="34" charset="0"/>
            </a:endParaRPr>
          </a:p>
        </p:txBody>
      </p:sp>
      <p:sp>
        <p:nvSpPr>
          <p:cNvPr id="46" name="Oval 10"/>
          <p:cNvSpPr/>
          <p:nvPr/>
        </p:nvSpPr>
        <p:spPr>
          <a:xfrm>
            <a:off x="2960797" y="93980"/>
            <a:ext cx="288000" cy="27307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3</a:t>
            </a:r>
            <a:endParaRPr lang="en-US" dirty="0">
              <a:latin typeface="Caviar Dreams" pitchFamily="34" charset="0"/>
            </a:endParaRPr>
          </a:p>
        </p:txBody>
      </p:sp>
      <p:sp>
        <p:nvSpPr>
          <p:cNvPr id="47" name="TextBox 17"/>
          <p:cNvSpPr txBox="1"/>
          <p:nvPr/>
        </p:nvSpPr>
        <p:spPr>
          <a:xfrm>
            <a:off x="845759" y="52735"/>
            <a:ext cx="1676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entury Gothic" panose="020B0502020202020204" pitchFamily="34" charset="0"/>
              </a:rPr>
              <a:t>Généralités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26383" y="3608003"/>
            <a:ext cx="5124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>
                <a:solidFill>
                  <a:srgbClr val="78F945"/>
                </a:solidFill>
              </a:rPr>
              <a:t>1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2808418" y="2634734"/>
            <a:ext cx="5124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>
                <a:solidFill>
                  <a:srgbClr val="78F945"/>
                </a:solidFill>
              </a:rPr>
              <a:t>2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092896" y="1381410"/>
            <a:ext cx="5124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>
                <a:solidFill>
                  <a:srgbClr val="78F945"/>
                </a:solidFill>
              </a:rPr>
              <a:t>3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342931" y="303007"/>
            <a:ext cx="51245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b="1" dirty="0">
                <a:solidFill>
                  <a:srgbClr val="78F945"/>
                </a:solidFill>
              </a:rPr>
              <a:t>4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3087" y="4318222"/>
            <a:ext cx="410606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EXTRACTION MINIÈRE ET TRAITEMENT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2808418" y="3364549"/>
            <a:ext cx="41060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TRANSPORT DU MINERAI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5088327" y="2106025"/>
            <a:ext cx="315706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TRANSFORMATION INDUSTRIELLE</a:t>
            </a: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495804" y="555835"/>
            <a:ext cx="5262951" cy="552113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30" name="TextBox 29"/>
          <p:cNvSpPr txBox="1"/>
          <p:nvPr/>
        </p:nvSpPr>
        <p:spPr>
          <a:xfrm>
            <a:off x="6339888" y="950162"/>
            <a:ext cx="32574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bg1"/>
                </a:solidFill>
              </a:rPr>
              <a:t>LOGISTIQUE PORTUAIRE</a:t>
            </a:r>
          </a:p>
        </p:txBody>
      </p:sp>
      <p:sp>
        <p:nvSpPr>
          <p:cNvPr id="50" name="Rounded Rectangle 46"/>
          <p:cNvSpPr/>
          <p:nvPr/>
        </p:nvSpPr>
        <p:spPr>
          <a:xfrm>
            <a:off x="-828606" y="3516719"/>
            <a:ext cx="1008000" cy="2296965"/>
          </a:xfrm>
          <a:prstGeom prst="roundRect">
            <a:avLst/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ounded Rectangle 44"/>
          <p:cNvSpPr/>
          <p:nvPr/>
        </p:nvSpPr>
        <p:spPr>
          <a:xfrm>
            <a:off x="-722518" y="1491529"/>
            <a:ext cx="1470974" cy="2016000"/>
          </a:xfrm>
          <a:prstGeom prst="roundRect">
            <a:avLst/>
          </a:prstGeom>
          <a:solidFill>
            <a:srgbClr val="92D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/>
          <a:lstStyle/>
          <a:p>
            <a:pPr algn="ctr"/>
            <a:r>
              <a:rPr lang="fr-FR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Concep</a:t>
            </a:r>
            <a:r>
              <a:rPr lang="fr-FR" b="1" dirty="0">
                <a:solidFill>
                  <a:schemeClr val="tx1"/>
                </a:solidFill>
                <a:latin typeface="Century Gothic" panose="020B0502020202020204" pitchFamily="34" charset="0"/>
              </a:rPr>
              <a:t>. / </a:t>
            </a:r>
            <a:r>
              <a:rPr lang="fr-FR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Dev</a:t>
            </a:r>
            <a:r>
              <a:rPr lang="fr-FR" b="1" dirty="0">
                <a:solidFill>
                  <a:schemeClr val="tx1"/>
                </a:solidFill>
                <a:latin typeface="Century Gothic" panose="020B0502020202020204" pitchFamily="34" charset="0"/>
              </a:rPr>
              <a:t>. du « CAPEX »</a:t>
            </a:r>
            <a:endParaRPr lang="en-US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5074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700" fill="hold"/>
                                        <p:tgtEl>
                                          <p:spTgt spid="13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50" presetClass="path" presetSubtype="0" accel="50000" decel="5000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Motion origin="layout" path="M -3.95833E-6 -4.81481E-6 L 0.1931 -4.81481E-6 C 0.27982 -4.81481E-6 0.38659 0.07038 0.38659 0.12801 L 0.38659 0.25718 " pathEditMode="relative" rAng="0" ptsTypes="AAAA">
                                      <p:cBhvr>
                                        <p:cTn id="31" dur="12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9323" y="12847"/>
                                    </p:animMotion>
                                  </p:childTnLst>
                                </p:cTn>
                              </p:par>
                              <p:par>
                                <p:cTn id="32" presetID="22" presetClass="entr" presetSubtype="4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14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7" grpId="0" animBg="1"/>
      <p:bldP spid="38" grpId="0" animBg="1"/>
      <p:bldP spid="40" grpId="0" animBg="1"/>
      <p:bldP spid="41" grpId="0" animBg="1"/>
      <p:bldP spid="46" grpId="0" animBg="1"/>
      <p:bldP spid="47" grpId="0"/>
      <p:bldP spid="4" grpId="0"/>
      <p:bldP spid="24" grpId="0"/>
      <p:bldP spid="25" grpId="0"/>
      <p:bldP spid="26" grpId="0"/>
      <p:bldP spid="5" grpId="0"/>
      <p:bldP spid="28" grpId="0"/>
      <p:bldP spid="29" grpId="0"/>
      <p:bldP spid="3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hevron 41"/>
          <p:cNvSpPr/>
          <p:nvPr/>
        </p:nvSpPr>
        <p:spPr>
          <a:xfrm rot="10800000">
            <a:off x="-553809" y="6428339"/>
            <a:ext cx="10610248" cy="437892"/>
          </a:xfrm>
          <a:prstGeom prst="chevron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Chevron 42"/>
          <p:cNvSpPr/>
          <p:nvPr/>
        </p:nvSpPr>
        <p:spPr>
          <a:xfrm>
            <a:off x="10056439" y="6420108"/>
            <a:ext cx="2426525" cy="437892"/>
          </a:xfrm>
          <a:prstGeom prst="chevron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TextBox 23"/>
          <p:cNvSpPr txBox="1"/>
          <p:nvPr/>
        </p:nvSpPr>
        <p:spPr>
          <a:xfrm>
            <a:off x="9817335" y="6473972"/>
            <a:ext cx="478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Caviar Dreams" pitchFamily="34" charset="0"/>
              </a:rPr>
              <a:t>12</a:t>
            </a:r>
            <a:endParaRPr lang="en-US" b="1" dirty="0">
              <a:latin typeface="Caviar Dreams" pitchFamily="34" charset="0"/>
            </a:endParaRPr>
          </a:p>
        </p:txBody>
      </p:sp>
      <p:pic>
        <p:nvPicPr>
          <p:cNvPr id="45" name="Image 26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131010">
                  <a:alpha val="87059"/>
                </a:srgbClr>
              </a:clrFrom>
              <a:clrTo>
                <a:srgbClr val="131010">
                  <a:alpha val="0"/>
                </a:srgbClr>
              </a:clrTo>
            </a:clrChange>
            <a:extLst/>
          </a:blip>
          <a:stretch>
            <a:fillRect/>
          </a:stretch>
        </p:blipFill>
        <p:spPr>
          <a:xfrm>
            <a:off x="161338" y="6436168"/>
            <a:ext cx="576000" cy="306936"/>
          </a:xfrm>
          <a:prstGeom prst="rect">
            <a:avLst/>
          </a:prstGeom>
        </p:spPr>
      </p:pic>
      <p:sp>
        <p:nvSpPr>
          <p:cNvPr id="49" name="TextBox 25"/>
          <p:cNvSpPr txBox="1"/>
          <p:nvPr/>
        </p:nvSpPr>
        <p:spPr>
          <a:xfrm>
            <a:off x="840433" y="6494815"/>
            <a:ext cx="8856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entury Gothic" panose="020B0502020202020204" pitchFamily="34" charset="0"/>
              </a:rPr>
              <a:t>Conception et développement du modèle d’optimisation « CAPEX »</a:t>
            </a:r>
          </a:p>
        </p:txBody>
      </p:sp>
      <p:cxnSp>
        <p:nvCxnSpPr>
          <p:cNvPr id="51" name="Straight Connector 26"/>
          <p:cNvCxnSpPr/>
          <p:nvPr/>
        </p:nvCxnSpPr>
        <p:spPr>
          <a:xfrm>
            <a:off x="8004995" y="6479847"/>
            <a:ext cx="0" cy="28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2" name="Picture 3" descr="C:\Users\EFFICIENCYCASA09\Desktop\Rapport final\presentation\logo.png"/>
          <p:cNvPicPr>
            <a:picLocks noChangeAspect="1" noChangeArrowheads="1"/>
          </p:cNvPicPr>
          <p:nvPr/>
        </p:nvPicPr>
        <p:blipFill rotWithShape="1">
          <a:blip r:embed="rId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81" t="-15811" b="63896"/>
          <a:stretch/>
        </p:blipFill>
        <p:spPr bwMode="auto">
          <a:xfrm>
            <a:off x="7968605" y="6347720"/>
            <a:ext cx="576327" cy="41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27"/>
          <p:cNvSpPr txBox="1"/>
          <p:nvPr/>
        </p:nvSpPr>
        <p:spPr>
          <a:xfrm>
            <a:off x="10318639" y="6475775"/>
            <a:ext cx="1503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PFE 2016/2017</a:t>
            </a:r>
            <a:endParaRPr lang="en-US" dirty="0"/>
          </a:p>
        </p:txBody>
      </p:sp>
      <p:sp>
        <p:nvSpPr>
          <p:cNvPr id="35" name="Rounded Rectangle 44"/>
          <p:cNvSpPr/>
          <p:nvPr/>
        </p:nvSpPr>
        <p:spPr>
          <a:xfrm>
            <a:off x="-686396" y="1226403"/>
            <a:ext cx="1470974" cy="2016000"/>
          </a:xfrm>
          <a:prstGeom prst="roundRect">
            <a:avLst/>
          </a:prstGeom>
          <a:solidFill>
            <a:srgbClr val="92D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/>
          <a:lstStyle/>
          <a:p>
            <a:pPr algn="ctr"/>
            <a:r>
              <a:rPr lang="fr-FR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Concep</a:t>
            </a:r>
            <a:r>
              <a:rPr lang="fr-FR" b="1" dirty="0">
                <a:solidFill>
                  <a:schemeClr val="tx1"/>
                </a:solidFill>
                <a:latin typeface="Century Gothic" panose="020B0502020202020204" pitchFamily="34" charset="0"/>
              </a:rPr>
              <a:t>. / </a:t>
            </a:r>
            <a:r>
              <a:rPr lang="fr-FR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Dev</a:t>
            </a:r>
            <a:r>
              <a:rPr lang="fr-FR" b="1" dirty="0">
                <a:solidFill>
                  <a:schemeClr val="tx1"/>
                </a:solidFill>
                <a:latin typeface="Century Gothic" panose="020B0502020202020204" pitchFamily="34" charset="0"/>
              </a:rPr>
              <a:t>. du « CAPEX »</a:t>
            </a:r>
            <a:endParaRPr lang="en-US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7" name="Chevron 36"/>
          <p:cNvSpPr/>
          <p:nvPr/>
        </p:nvSpPr>
        <p:spPr>
          <a:xfrm>
            <a:off x="2331492" y="6903"/>
            <a:ext cx="9860508" cy="437892"/>
          </a:xfrm>
          <a:prstGeom prst="chevro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Pentagon 3"/>
          <p:cNvSpPr/>
          <p:nvPr/>
        </p:nvSpPr>
        <p:spPr>
          <a:xfrm>
            <a:off x="-1792209" y="-14484"/>
            <a:ext cx="2211627" cy="439200"/>
          </a:xfrm>
          <a:prstGeom prst="homePlat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5"/>
          <p:cNvSpPr/>
          <p:nvPr/>
        </p:nvSpPr>
        <p:spPr>
          <a:xfrm>
            <a:off x="552433" y="74845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1</a:t>
            </a:r>
            <a:endParaRPr lang="en-US" dirty="0">
              <a:latin typeface="Caviar Dreams" pitchFamily="34" charset="0"/>
            </a:endParaRPr>
          </a:p>
        </p:txBody>
      </p:sp>
      <p:sp>
        <p:nvSpPr>
          <p:cNvPr id="41" name="Oval 8"/>
          <p:cNvSpPr/>
          <p:nvPr/>
        </p:nvSpPr>
        <p:spPr>
          <a:xfrm>
            <a:off x="2597522" y="93980"/>
            <a:ext cx="288000" cy="27307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2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viar Dreams" pitchFamily="34" charset="0"/>
            </a:endParaRPr>
          </a:p>
        </p:txBody>
      </p:sp>
      <p:sp>
        <p:nvSpPr>
          <p:cNvPr id="46" name="Oval 10"/>
          <p:cNvSpPr/>
          <p:nvPr/>
        </p:nvSpPr>
        <p:spPr>
          <a:xfrm>
            <a:off x="2960797" y="93980"/>
            <a:ext cx="288000" cy="27307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3</a:t>
            </a:r>
            <a:endParaRPr lang="en-US" dirty="0">
              <a:latin typeface="Caviar Dreams" pitchFamily="34" charset="0"/>
            </a:endParaRPr>
          </a:p>
        </p:txBody>
      </p:sp>
      <p:sp>
        <p:nvSpPr>
          <p:cNvPr id="47" name="TextBox 17"/>
          <p:cNvSpPr txBox="1"/>
          <p:nvPr/>
        </p:nvSpPr>
        <p:spPr>
          <a:xfrm>
            <a:off x="845759" y="52735"/>
            <a:ext cx="1676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entury Gothic" panose="020B0502020202020204" pitchFamily="34" charset="0"/>
              </a:rPr>
              <a:t>Généralités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45942" y="1472403"/>
            <a:ext cx="5972175" cy="15240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21842" y="1032484"/>
            <a:ext cx="2324100" cy="21336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665" y="3496189"/>
            <a:ext cx="2795204" cy="2678363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761269" y="3779266"/>
            <a:ext cx="5781675" cy="1543050"/>
          </a:xfrm>
          <a:prstGeom prst="rect">
            <a:avLst/>
          </a:prstGeom>
        </p:spPr>
      </p:pic>
      <p:sp>
        <p:nvSpPr>
          <p:cNvPr id="17" name="Rounded Rectangle 16"/>
          <p:cNvSpPr/>
          <p:nvPr/>
        </p:nvSpPr>
        <p:spPr>
          <a:xfrm>
            <a:off x="6210300" y="1226403"/>
            <a:ext cx="1947095" cy="4488597"/>
          </a:xfrm>
          <a:prstGeom prst="roundRect">
            <a:avLst/>
          </a:prstGeom>
          <a:noFill/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8" name="Rounded Rectangle 17"/>
          <p:cNvSpPr/>
          <p:nvPr/>
        </p:nvSpPr>
        <p:spPr>
          <a:xfrm>
            <a:off x="5808540" y="2496308"/>
            <a:ext cx="1910705" cy="1770000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21842" y="514525"/>
            <a:ext cx="9650958" cy="5846152"/>
          </a:xfrm>
          <a:prstGeom prst="rect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2068594" y="3157575"/>
            <a:ext cx="1509069" cy="130838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8" name="Rounded Rectangle 47"/>
          <p:cNvSpPr/>
          <p:nvPr/>
        </p:nvSpPr>
        <p:spPr>
          <a:xfrm>
            <a:off x="3275835" y="1329504"/>
            <a:ext cx="1509069" cy="130838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Rounded Rectangle 49"/>
          <p:cNvSpPr/>
          <p:nvPr/>
        </p:nvSpPr>
        <p:spPr>
          <a:xfrm>
            <a:off x="7719245" y="926015"/>
            <a:ext cx="1679517" cy="1177609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Rounded Rectangle 51"/>
          <p:cNvSpPr/>
          <p:nvPr/>
        </p:nvSpPr>
        <p:spPr>
          <a:xfrm>
            <a:off x="3840742" y="2472766"/>
            <a:ext cx="4367453" cy="230243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3" name="Rounded Rectangle 52"/>
          <p:cNvSpPr/>
          <p:nvPr/>
        </p:nvSpPr>
        <p:spPr>
          <a:xfrm>
            <a:off x="8287668" y="3092035"/>
            <a:ext cx="1478749" cy="1373928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5" name="Rounded Rectangle 46"/>
          <p:cNvSpPr/>
          <p:nvPr/>
        </p:nvSpPr>
        <p:spPr>
          <a:xfrm>
            <a:off x="-801617" y="3243336"/>
            <a:ext cx="1008000" cy="2296965"/>
          </a:xfrm>
          <a:prstGeom prst="roundRect">
            <a:avLst/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9" name="Image 3"/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9559"/>
            <a:ext cx="12192000" cy="5962212"/>
          </a:xfrm>
          <a:prstGeom prst="rect">
            <a:avLst/>
          </a:prstGeom>
        </p:spPr>
      </p:pic>
      <p:sp>
        <p:nvSpPr>
          <p:cNvPr id="4" name="Rounded Rectangle 3"/>
          <p:cNvSpPr/>
          <p:nvPr/>
        </p:nvSpPr>
        <p:spPr>
          <a:xfrm>
            <a:off x="2038118" y="406078"/>
            <a:ext cx="1396275" cy="669639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0" name="Rounded Rectangle 59"/>
          <p:cNvSpPr/>
          <p:nvPr/>
        </p:nvSpPr>
        <p:spPr>
          <a:xfrm>
            <a:off x="2048787" y="1182032"/>
            <a:ext cx="1396275" cy="669639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1" name="Rounded Rectangle 60"/>
          <p:cNvSpPr/>
          <p:nvPr/>
        </p:nvSpPr>
        <p:spPr>
          <a:xfrm>
            <a:off x="899799" y="2072427"/>
            <a:ext cx="1213986" cy="669639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4" name="Rounded Rectangle 63"/>
          <p:cNvSpPr/>
          <p:nvPr/>
        </p:nvSpPr>
        <p:spPr>
          <a:xfrm>
            <a:off x="2126847" y="2079187"/>
            <a:ext cx="1213986" cy="669639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5" name="Rounded Rectangle 64"/>
          <p:cNvSpPr/>
          <p:nvPr/>
        </p:nvSpPr>
        <p:spPr>
          <a:xfrm>
            <a:off x="3370039" y="2079187"/>
            <a:ext cx="1213986" cy="669639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6" name="Rounded Rectangle 65"/>
          <p:cNvSpPr/>
          <p:nvPr/>
        </p:nvSpPr>
        <p:spPr>
          <a:xfrm>
            <a:off x="4629209" y="2079187"/>
            <a:ext cx="1213986" cy="669639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7" name="Rounded Rectangle 66"/>
          <p:cNvSpPr/>
          <p:nvPr/>
        </p:nvSpPr>
        <p:spPr>
          <a:xfrm>
            <a:off x="2188606" y="2921753"/>
            <a:ext cx="1213986" cy="669639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Rounded Rectangle 67"/>
          <p:cNvSpPr/>
          <p:nvPr/>
        </p:nvSpPr>
        <p:spPr>
          <a:xfrm>
            <a:off x="292806" y="3649119"/>
            <a:ext cx="1213986" cy="669639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9" name="Rounded Rectangle 68"/>
          <p:cNvSpPr/>
          <p:nvPr/>
        </p:nvSpPr>
        <p:spPr>
          <a:xfrm>
            <a:off x="1528225" y="3670324"/>
            <a:ext cx="1213986" cy="669639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0" name="Rounded Rectangle 69"/>
          <p:cNvSpPr/>
          <p:nvPr/>
        </p:nvSpPr>
        <p:spPr>
          <a:xfrm>
            <a:off x="2714165" y="3662697"/>
            <a:ext cx="1213986" cy="1281339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1" name="Rounded Rectangle 70"/>
          <p:cNvSpPr/>
          <p:nvPr/>
        </p:nvSpPr>
        <p:spPr>
          <a:xfrm>
            <a:off x="3982297" y="3633727"/>
            <a:ext cx="1213986" cy="669639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2" name="Rounded Rectangle 71"/>
          <p:cNvSpPr/>
          <p:nvPr/>
        </p:nvSpPr>
        <p:spPr>
          <a:xfrm>
            <a:off x="5236202" y="3618426"/>
            <a:ext cx="1213986" cy="669639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3" name="Rounded Rectangle 72"/>
          <p:cNvSpPr/>
          <p:nvPr/>
        </p:nvSpPr>
        <p:spPr>
          <a:xfrm>
            <a:off x="6266635" y="426634"/>
            <a:ext cx="1396275" cy="564550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Rounded Rectangle 73"/>
          <p:cNvSpPr/>
          <p:nvPr/>
        </p:nvSpPr>
        <p:spPr>
          <a:xfrm>
            <a:off x="8013066" y="856285"/>
            <a:ext cx="1396275" cy="564550"/>
          </a:xfrm>
          <a:prstGeom prst="roundRect">
            <a:avLst/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602619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11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4.44444E-6 L -0.01615 -4.44444E-6 C -0.02344 -4.44444E-6 -0.03229 0.0507 -0.03229 0.0919 L -0.03229 0.18403 " pathEditMode="relative" rAng="0" ptsTypes="AAAA">
                                      <p:cBhvr>
                                        <p:cTn id="59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15" y="9190"/>
                                    </p:animMotion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8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9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0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6" presetClass="exit" presetSubtype="21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6" presetClass="exit" presetSubtype="2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1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8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9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0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4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1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9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5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0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1000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5"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6" dur="10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0" dur="1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1" dur="1000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5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6" dur="1000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0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0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7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2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6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7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1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2" dur="10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7" grpId="1" animBg="1"/>
      <p:bldP spid="18" grpId="0" animBg="1"/>
      <p:bldP spid="18" grpId="1" animBg="1"/>
      <p:bldP spid="23" grpId="0" animBg="1"/>
      <p:bldP spid="23" grpId="1" animBg="1"/>
      <p:bldP spid="48" grpId="0" animBg="1"/>
      <p:bldP spid="48" grpId="1" animBg="1"/>
      <p:bldP spid="50" grpId="0" animBg="1"/>
      <p:bldP spid="50" grpId="1" animBg="1"/>
      <p:bldP spid="52" grpId="0" animBg="1"/>
      <p:bldP spid="52" grpId="1" animBg="1"/>
      <p:bldP spid="53" grpId="0" animBg="1"/>
      <p:bldP spid="53" grpId="1" animBg="1"/>
      <p:bldP spid="4" grpId="0" animBg="1"/>
      <p:bldP spid="4" grpId="1" animBg="1"/>
      <p:bldP spid="60" grpId="0" animBg="1"/>
      <p:bldP spid="60" grpId="1" animBg="1"/>
      <p:bldP spid="61" grpId="0" animBg="1"/>
      <p:bldP spid="61" grpId="1" animBg="1"/>
      <p:bldP spid="64" grpId="0" animBg="1"/>
      <p:bldP spid="64" grpId="1" animBg="1"/>
      <p:bldP spid="65" grpId="0" animBg="1"/>
      <p:bldP spid="65" grpId="1" animBg="1"/>
      <p:bldP spid="66" grpId="0" animBg="1"/>
      <p:bldP spid="66" grpId="1" animBg="1"/>
      <p:bldP spid="67" grpId="0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3" grpId="1" animBg="1"/>
      <p:bldP spid="74" grpId="0" animBg="1"/>
      <p:bldP spid="74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hevron 41"/>
          <p:cNvSpPr/>
          <p:nvPr/>
        </p:nvSpPr>
        <p:spPr>
          <a:xfrm rot="10800000">
            <a:off x="-553809" y="6428339"/>
            <a:ext cx="10610248" cy="437892"/>
          </a:xfrm>
          <a:prstGeom prst="chevron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Chevron 42"/>
          <p:cNvSpPr/>
          <p:nvPr/>
        </p:nvSpPr>
        <p:spPr>
          <a:xfrm>
            <a:off x="10056439" y="6420108"/>
            <a:ext cx="2426525" cy="437892"/>
          </a:xfrm>
          <a:prstGeom prst="chevron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TextBox 23"/>
          <p:cNvSpPr txBox="1"/>
          <p:nvPr/>
        </p:nvSpPr>
        <p:spPr>
          <a:xfrm>
            <a:off x="9799559" y="6453894"/>
            <a:ext cx="478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Caviar Dreams" pitchFamily="34" charset="0"/>
              </a:rPr>
              <a:t>13</a:t>
            </a:r>
            <a:endParaRPr lang="en-US" b="1" dirty="0">
              <a:latin typeface="Caviar Dreams" pitchFamily="34" charset="0"/>
            </a:endParaRPr>
          </a:p>
        </p:txBody>
      </p:sp>
      <p:pic>
        <p:nvPicPr>
          <p:cNvPr id="45" name="Image 26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131010">
                  <a:alpha val="87059"/>
                </a:srgbClr>
              </a:clrFrom>
              <a:clrTo>
                <a:srgbClr val="131010">
                  <a:alpha val="0"/>
                </a:srgbClr>
              </a:clrTo>
            </a:clrChange>
            <a:extLst/>
          </a:blip>
          <a:stretch>
            <a:fillRect/>
          </a:stretch>
        </p:blipFill>
        <p:spPr>
          <a:xfrm>
            <a:off x="161338" y="6436168"/>
            <a:ext cx="576000" cy="306936"/>
          </a:xfrm>
          <a:prstGeom prst="rect">
            <a:avLst/>
          </a:prstGeom>
        </p:spPr>
      </p:pic>
      <p:sp>
        <p:nvSpPr>
          <p:cNvPr id="49" name="TextBox 25"/>
          <p:cNvSpPr txBox="1"/>
          <p:nvPr/>
        </p:nvSpPr>
        <p:spPr>
          <a:xfrm>
            <a:off x="840433" y="6494815"/>
            <a:ext cx="8856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entury Gothic" panose="020B0502020202020204" pitchFamily="34" charset="0"/>
              </a:rPr>
              <a:t>Conception et développement du modèle d’optimisation « CAPEX »</a:t>
            </a:r>
          </a:p>
        </p:txBody>
      </p:sp>
      <p:cxnSp>
        <p:nvCxnSpPr>
          <p:cNvPr id="51" name="Straight Connector 26"/>
          <p:cNvCxnSpPr/>
          <p:nvPr/>
        </p:nvCxnSpPr>
        <p:spPr>
          <a:xfrm>
            <a:off x="8004995" y="6479847"/>
            <a:ext cx="0" cy="28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2" name="Picture 3" descr="C:\Users\EFFICIENCYCASA09\Desktop\Rapport final\presentation\logo.png"/>
          <p:cNvPicPr>
            <a:picLocks noChangeAspect="1" noChangeArrowheads="1"/>
          </p:cNvPicPr>
          <p:nvPr/>
        </p:nvPicPr>
        <p:blipFill rotWithShape="1">
          <a:blip r:embed="rId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81" t="-15811" b="63896"/>
          <a:stretch/>
        </p:blipFill>
        <p:spPr bwMode="auto">
          <a:xfrm>
            <a:off x="7968605" y="6347720"/>
            <a:ext cx="576327" cy="41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27"/>
          <p:cNvSpPr txBox="1"/>
          <p:nvPr/>
        </p:nvSpPr>
        <p:spPr>
          <a:xfrm>
            <a:off x="10318639" y="6475775"/>
            <a:ext cx="1503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PFE 2016/2017</a:t>
            </a:r>
            <a:endParaRPr lang="en-US" dirty="0"/>
          </a:p>
        </p:txBody>
      </p:sp>
      <p:sp>
        <p:nvSpPr>
          <p:cNvPr id="59" name="Chevron 58"/>
          <p:cNvSpPr/>
          <p:nvPr/>
        </p:nvSpPr>
        <p:spPr>
          <a:xfrm>
            <a:off x="3515070" y="0"/>
            <a:ext cx="9222135" cy="437892"/>
          </a:xfrm>
          <a:prstGeom prst="chevro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Pentagon 3"/>
          <p:cNvSpPr/>
          <p:nvPr/>
        </p:nvSpPr>
        <p:spPr>
          <a:xfrm>
            <a:off x="-1839120" y="-15037"/>
            <a:ext cx="2292350" cy="439200"/>
          </a:xfrm>
          <a:prstGeom prst="homePlat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6" name="Oval 10"/>
          <p:cNvSpPr/>
          <p:nvPr/>
        </p:nvSpPr>
        <p:spPr>
          <a:xfrm>
            <a:off x="4113931" y="68027"/>
            <a:ext cx="288000" cy="27307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2</a:t>
            </a:r>
            <a:endParaRPr lang="en-US" dirty="0">
              <a:latin typeface="Caviar Dreams" pitchFamily="34" charset="0"/>
            </a:endParaRPr>
          </a:p>
        </p:txBody>
      </p:sp>
      <p:sp>
        <p:nvSpPr>
          <p:cNvPr id="67" name="TextBox 17"/>
          <p:cNvSpPr txBox="1"/>
          <p:nvPr/>
        </p:nvSpPr>
        <p:spPr>
          <a:xfrm>
            <a:off x="956508" y="19897"/>
            <a:ext cx="1802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entury Gothic" panose="020B0502020202020204" pitchFamily="34" charset="0"/>
              </a:rPr>
              <a:t>Généralités</a:t>
            </a:r>
          </a:p>
        </p:txBody>
      </p:sp>
      <p:sp>
        <p:nvSpPr>
          <p:cNvPr id="68" name="Oval 8"/>
          <p:cNvSpPr/>
          <p:nvPr/>
        </p:nvSpPr>
        <p:spPr>
          <a:xfrm>
            <a:off x="4474003" y="68027"/>
            <a:ext cx="288000" cy="27307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3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viar Dreams" pitchFamily="34" charset="0"/>
            </a:endParaRPr>
          </a:p>
        </p:txBody>
      </p:sp>
      <p:sp>
        <p:nvSpPr>
          <p:cNvPr id="70" name="TextBox 4"/>
          <p:cNvSpPr txBox="1"/>
          <p:nvPr/>
        </p:nvSpPr>
        <p:spPr>
          <a:xfrm>
            <a:off x="1594627" y="19897"/>
            <a:ext cx="32443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entury Gothic" panose="020B0502020202020204" pitchFamily="34" charset="0"/>
              </a:rPr>
              <a:t>Architecture du « CAPEX »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71" name="Oval 8"/>
          <p:cNvSpPr/>
          <p:nvPr/>
        </p:nvSpPr>
        <p:spPr>
          <a:xfrm>
            <a:off x="596632" y="42627"/>
            <a:ext cx="347397" cy="33496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1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viar Dreams" pitchFamily="34" charset="0"/>
            </a:endParaRPr>
          </a:p>
        </p:txBody>
      </p:sp>
      <p:sp>
        <p:nvSpPr>
          <p:cNvPr id="32" name="Rounded Rectangle 44"/>
          <p:cNvSpPr/>
          <p:nvPr/>
        </p:nvSpPr>
        <p:spPr>
          <a:xfrm>
            <a:off x="-686396" y="1226403"/>
            <a:ext cx="1470974" cy="2016000"/>
          </a:xfrm>
          <a:prstGeom prst="roundRect">
            <a:avLst/>
          </a:prstGeom>
          <a:solidFill>
            <a:srgbClr val="92D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/>
          <a:lstStyle/>
          <a:p>
            <a:pPr algn="ctr"/>
            <a:r>
              <a:rPr lang="fr-FR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Concep</a:t>
            </a:r>
            <a:r>
              <a:rPr lang="fr-FR" b="1" dirty="0">
                <a:solidFill>
                  <a:schemeClr val="tx1"/>
                </a:solidFill>
                <a:latin typeface="Century Gothic" panose="020B0502020202020204" pitchFamily="34" charset="0"/>
              </a:rPr>
              <a:t>. / </a:t>
            </a:r>
            <a:r>
              <a:rPr lang="fr-FR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Dev</a:t>
            </a:r>
            <a:r>
              <a:rPr lang="fr-FR" b="1" dirty="0">
                <a:solidFill>
                  <a:schemeClr val="tx1"/>
                </a:solidFill>
                <a:latin typeface="Century Gothic" panose="020B0502020202020204" pitchFamily="34" charset="0"/>
              </a:rPr>
              <a:t>. du « CAPEX »</a:t>
            </a:r>
            <a:endParaRPr lang="en-US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3" name="Rounded Rectangle 46"/>
          <p:cNvSpPr/>
          <p:nvPr/>
        </p:nvSpPr>
        <p:spPr>
          <a:xfrm>
            <a:off x="-801617" y="3243336"/>
            <a:ext cx="1008000" cy="2296965"/>
          </a:xfrm>
          <a:prstGeom prst="roundRect">
            <a:avLst/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ZoneTexte 2"/>
          <p:cNvSpPr txBox="1"/>
          <p:nvPr/>
        </p:nvSpPr>
        <p:spPr>
          <a:xfrm>
            <a:off x="2175049" y="1476856"/>
            <a:ext cx="1340021" cy="482962"/>
          </a:xfrm>
          <a:prstGeom prst="rect">
            <a:avLst/>
          </a:prstGeom>
          <a:ln w="38100">
            <a:solidFill>
              <a:srgbClr val="92D050"/>
            </a:solidFill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square" tIns="90000" bIns="90000" rtlCol="0">
            <a:noAutofit/>
          </a:bodyPr>
          <a:lstStyle/>
          <a:p>
            <a:pPr algn="ctr"/>
            <a:r>
              <a:rPr lang="fr-FR" b="1" dirty="0">
                <a:solidFill>
                  <a:srgbClr val="4D4D4D">
                    <a:lumMod val="50000"/>
                  </a:srgbClr>
                </a:solidFill>
                <a:latin typeface="Verdana"/>
              </a:rPr>
              <a:t>Excel</a:t>
            </a:r>
          </a:p>
        </p:txBody>
      </p:sp>
      <p:sp>
        <p:nvSpPr>
          <p:cNvPr id="97" name="ZoneTexte 3"/>
          <p:cNvSpPr txBox="1"/>
          <p:nvPr/>
        </p:nvSpPr>
        <p:spPr>
          <a:xfrm>
            <a:off x="5219700" y="1476118"/>
            <a:ext cx="2511073" cy="483700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tIns="90000" bIns="90000" rtlCol="0">
            <a:noAutofit/>
          </a:bodyPr>
          <a:lstStyle/>
          <a:p>
            <a:pPr algn="ctr"/>
            <a:r>
              <a:rPr lang="fr-FR" b="1" dirty="0">
                <a:solidFill>
                  <a:srgbClr val="4D4D4D">
                    <a:lumMod val="50000"/>
                  </a:srgbClr>
                </a:solidFill>
                <a:latin typeface="Verdana"/>
              </a:rPr>
              <a:t>Contrôleur</a:t>
            </a:r>
          </a:p>
        </p:txBody>
      </p:sp>
      <p:sp>
        <p:nvSpPr>
          <p:cNvPr id="98" name="ZoneTexte 4"/>
          <p:cNvSpPr txBox="1"/>
          <p:nvPr/>
        </p:nvSpPr>
        <p:spPr>
          <a:xfrm>
            <a:off x="5216173" y="3262790"/>
            <a:ext cx="2514600" cy="446337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tIns="90000" bIns="90000" rtlCol="0">
            <a:noAutofit/>
          </a:bodyPr>
          <a:lstStyle/>
          <a:p>
            <a:pPr algn="ctr"/>
            <a:r>
              <a:rPr lang="fr-FR" b="1" dirty="0">
                <a:solidFill>
                  <a:srgbClr val="4D4D4D">
                    <a:lumMod val="50000"/>
                  </a:srgbClr>
                </a:solidFill>
                <a:latin typeface="Verdana"/>
              </a:rPr>
              <a:t>Modèle</a:t>
            </a:r>
          </a:p>
        </p:txBody>
      </p:sp>
      <p:sp>
        <p:nvSpPr>
          <p:cNvPr id="99" name="ZoneTexte 5"/>
          <p:cNvSpPr txBox="1"/>
          <p:nvPr/>
        </p:nvSpPr>
        <p:spPr>
          <a:xfrm>
            <a:off x="5216174" y="4785286"/>
            <a:ext cx="2514600" cy="480134"/>
          </a:xfrm>
          <a:prstGeom prst="rect">
            <a:avLst/>
          </a:prstGeom>
          <a:noFill/>
          <a:ln w="38100">
            <a:solidFill>
              <a:srgbClr val="92D050"/>
            </a:solidFill>
          </a:ln>
        </p:spPr>
        <p:txBody>
          <a:bodyPr wrap="square" tIns="90000" bIns="90000" rtlCol="0">
            <a:noAutofit/>
          </a:bodyPr>
          <a:lstStyle/>
          <a:p>
            <a:pPr algn="ctr"/>
            <a:r>
              <a:rPr lang="en-US" b="1" dirty="0">
                <a:solidFill>
                  <a:srgbClr val="4D4D4D">
                    <a:lumMod val="50000"/>
                  </a:srgbClr>
                </a:solidFill>
                <a:latin typeface="Verdana"/>
              </a:rPr>
              <a:t>Switcher library</a:t>
            </a:r>
          </a:p>
        </p:txBody>
      </p:sp>
      <p:cxnSp>
        <p:nvCxnSpPr>
          <p:cNvPr id="100" name="Connecteur droit avec flèche 7"/>
          <p:cNvCxnSpPr/>
          <p:nvPr/>
        </p:nvCxnSpPr>
        <p:spPr>
          <a:xfrm flipV="1">
            <a:off x="3515070" y="1585731"/>
            <a:ext cx="1704630" cy="4340"/>
          </a:xfrm>
          <a:prstGeom prst="straightConnector1">
            <a:avLst/>
          </a:prstGeom>
          <a:noFill/>
          <a:ln w="38100" cap="flat" cmpd="sng" algn="ctr">
            <a:solidFill>
              <a:srgbClr val="92D050"/>
            </a:solidFill>
            <a:prstDash val="solid"/>
            <a:tailEnd type="triangle"/>
          </a:ln>
          <a:effectLst/>
        </p:spPr>
      </p:cxnSp>
      <p:cxnSp>
        <p:nvCxnSpPr>
          <p:cNvPr id="101" name="Connecteur droit avec flèche 9"/>
          <p:cNvCxnSpPr/>
          <p:nvPr/>
        </p:nvCxnSpPr>
        <p:spPr>
          <a:xfrm>
            <a:off x="6972300" y="1929053"/>
            <a:ext cx="0" cy="1333737"/>
          </a:xfrm>
          <a:prstGeom prst="straightConnector1">
            <a:avLst/>
          </a:prstGeom>
          <a:noFill/>
          <a:ln w="38100" cap="flat" cmpd="sng" algn="ctr">
            <a:solidFill>
              <a:srgbClr val="92D050"/>
            </a:solidFill>
            <a:prstDash val="solid"/>
            <a:tailEnd type="triangle"/>
          </a:ln>
          <a:effectLst/>
        </p:spPr>
      </p:cxnSp>
      <p:cxnSp>
        <p:nvCxnSpPr>
          <p:cNvPr id="102" name="Connecteur droit avec flèche 13"/>
          <p:cNvCxnSpPr/>
          <p:nvPr/>
        </p:nvCxnSpPr>
        <p:spPr>
          <a:xfrm>
            <a:off x="6972300" y="3724095"/>
            <a:ext cx="0" cy="1038225"/>
          </a:xfrm>
          <a:prstGeom prst="straightConnector1">
            <a:avLst/>
          </a:prstGeom>
          <a:noFill/>
          <a:ln w="38100" cap="flat" cmpd="sng" algn="ctr">
            <a:solidFill>
              <a:srgbClr val="92D050"/>
            </a:solidFill>
            <a:prstDash val="solid"/>
            <a:tailEnd type="triangle"/>
          </a:ln>
          <a:effectLst/>
        </p:spPr>
      </p:cxnSp>
      <p:sp>
        <p:nvSpPr>
          <p:cNvPr id="103" name="ZoneTexte 17"/>
          <p:cNvSpPr txBox="1"/>
          <p:nvPr/>
        </p:nvSpPr>
        <p:spPr>
          <a:xfrm>
            <a:off x="6972300" y="2327902"/>
            <a:ext cx="2276477" cy="683063"/>
          </a:xfrm>
          <a:prstGeom prst="rect">
            <a:avLst/>
          </a:prstGeom>
          <a:noFill/>
        </p:spPr>
        <p:txBody>
          <a:bodyPr wrap="square" tIns="90000" bIns="90000" rtlCol="0">
            <a:noAutofit/>
          </a:bodyPr>
          <a:lstStyle/>
          <a:p>
            <a:pPr algn="ctr"/>
            <a:r>
              <a:rPr lang="fr-FR" sz="1200" b="1" dirty="0">
                <a:solidFill>
                  <a:srgbClr val="4D4D4D">
                    <a:lumMod val="50000"/>
                  </a:srgbClr>
                </a:solidFill>
                <a:latin typeface="Verdana"/>
              </a:rPr>
              <a:t>Transformation des inputs Excel en des objets C#</a:t>
            </a:r>
          </a:p>
        </p:txBody>
      </p:sp>
      <p:sp>
        <p:nvSpPr>
          <p:cNvPr id="104" name="ZoneTexte 18"/>
          <p:cNvSpPr txBox="1"/>
          <p:nvPr/>
        </p:nvSpPr>
        <p:spPr>
          <a:xfrm>
            <a:off x="3810000" y="1226403"/>
            <a:ext cx="895351" cy="331175"/>
          </a:xfrm>
          <a:prstGeom prst="rect">
            <a:avLst/>
          </a:prstGeom>
          <a:noFill/>
        </p:spPr>
        <p:txBody>
          <a:bodyPr wrap="square" tIns="90000" bIns="90000" rtlCol="0">
            <a:noAutofit/>
          </a:bodyPr>
          <a:lstStyle/>
          <a:p>
            <a:pPr algn="ctr"/>
            <a:r>
              <a:rPr lang="fr-FR" sz="1400" b="1" dirty="0">
                <a:solidFill>
                  <a:srgbClr val="4D4D4D">
                    <a:lumMod val="50000"/>
                  </a:srgbClr>
                </a:solidFill>
                <a:latin typeface="Verdana"/>
              </a:rPr>
              <a:t>Inputs</a:t>
            </a:r>
          </a:p>
        </p:txBody>
      </p:sp>
      <p:cxnSp>
        <p:nvCxnSpPr>
          <p:cNvPr id="105" name="Connecteur droit avec flèche 19"/>
          <p:cNvCxnSpPr/>
          <p:nvPr/>
        </p:nvCxnSpPr>
        <p:spPr>
          <a:xfrm flipH="1">
            <a:off x="3515070" y="1843328"/>
            <a:ext cx="1704632" cy="0"/>
          </a:xfrm>
          <a:prstGeom prst="straightConnector1">
            <a:avLst/>
          </a:prstGeom>
          <a:noFill/>
          <a:ln w="38100" cap="flat" cmpd="sng" algn="ctr">
            <a:solidFill>
              <a:srgbClr val="92D050"/>
            </a:solidFill>
            <a:prstDash val="solid"/>
            <a:tailEnd type="triangle"/>
          </a:ln>
          <a:effectLst/>
        </p:spPr>
      </p:cxnSp>
      <p:sp>
        <p:nvSpPr>
          <p:cNvPr id="106" name="ZoneTexte 20"/>
          <p:cNvSpPr txBox="1"/>
          <p:nvPr/>
        </p:nvSpPr>
        <p:spPr>
          <a:xfrm>
            <a:off x="3810000" y="1807696"/>
            <a:ext cx="1045091" cy="450800"/>
          </a:xfrm>
          <a:prstGeom prst="rect">
            <a:avLst/>
          </a:prstGeom>
          <a:noFill/>
        </p:spPr>
        <p:txBody>
          <a:bodyPr wrap="square" tIns="90000" bIns="90000" rtlCol="0">
            <a:noAutofit/>
          </a:bodyPr>
          <a:lstStyle/>
          <a:p>
            <a:pPr algn="ctr"/>
            <a:r>
              <a:rPr lang="fr-FR" sz="1400" b="1" dirty="0">
                <a:solidFill>
                  <a:srgbClr val="4D4D4D">
                    <a:lumMod val="50000"/>
                  </a:srgbClr>
                </a:solidFill>
                <a:latin typeface="Verdana"/>
              </a:rPr>
              <a:t>Outputs</a:t>
            </a:r>
            <a:endParaRPr lang="fr-FR" sz="1200" b="1" dirty="0">
              <a:solidFill>
                <a:srgbClr val="4D4D4D">
                  <a:lumMod val="50000"/>
                </a:srgbClr>
              </a:solidFill>
              <a:latin typeface="Verdana"/>
            </a:endParaRPr>
          </a:p>
        </p:txBody>
      </p:sp>
      <p:cxnSp>
        <p:nvCxnSpPr>
          <p:cNvPr id="107" name="Connecteur droit avec flèche 24"/>
          <p:cNvCxnSpPr/>
          <p:nvPr/>
        </p:nvCxnSpPr>
        <p:spPr>
          <a:xfrm flipV="1">
            <a:off x="6079330" y="1929053"/>
            <a:ext cx="4764" cy="1313350"/>
          </a:xfrm>
          <a:prstGeom prst="straightConnector1">
            <a:avLst/>
          </a:prstGeom>
          <a:noFill/>
          <a:ln w="38100" cap="flat" cmpd="sng" algn="ctr">
            <a:solidFill>
              <a:srgbClr val="92D050"/>
            </a:solidFill>
            <a:prstDash val="solid"/>
            <a:tailEnd type="triangle"/>
          </a:ln>
          <a:effectLst/>
        </p:spPr>
      </p:cxnSp>
      <p:sp>
        <p:nvSpPr>
          <p:cNvPr id="108" name="ZoneTexte 25"/>
          <p:cNvSpPr txBox="1"/>
          <p:nvPr/>
        </p:nvSpPr>
        <p:spPr>
          <a:xfrm>
            <a:off x="3869535" y="2352914"/>
            <a:ext cx="2066923" cy="645130"/>
          </a:xfrm>
          <a:prstGeom prst="rect">
            <a:avLst/>
          </a:prstGeom>
          <a:noFill/>
        </p:spPr>
        <p:txBody>
          <a:bodyPr wrap="square" tIns="90000" bIns="90000" rtlCol="0">
            <a:noAutofit/>
          </a:bodyPr>
          <a:lstStyle/>
          <a:p>
            <a:pPr algn="ctr"/>
            <a:r>
              <a:rPr lang="fr-FR" sz="1200" b="1" dirty="0">
                <a:solidFill>
                  <a:srgbClr val="4D4D4D">
                    <a:lumMod val="50000"/>
                  </a:srgbClr>
                </a:solidFill>
                <a:latin typeface="Verdana"/>
              </a:rPr>
              <a:t>Transformation des objets C# en des outputs Excel</a:t>
            </a:r>
          </a:p>
        </p:txBody>
      </p:sp>
      <p:sp>
        <p:nvSpPr>
          <p:cNvPr id="109" name="ZoneTexte 30"/>
          <p:cNvSpPr txBox="1"/>
          <p:nvPr/>
        </p:nvSpPr>
        <p:spPr>
          <a:xfrm>
            <a:off x="7004230" y="4049251"/>
            <a:ext cx="2505075" cy="509819"/>
          </a:xfrm>
          <a:prstGeom prst="rect">
            <a:avLst/>
          </a:prstGeom>
          <a:noFill/>
        </p:spPr>
        <p:txBody>
          <a:bodyPr wrap="square" tIns="90000" bIns="90000" rtlCol="0">
            <a:noAutofit/>
          </a:bodyPr>
          <a:lstStyle/>
          <a:p>
            <a:pPr algn="ctr"/>
            <a:r>
              <a:rPr lang="fr-FR" sz="1200" b="1" dirty="0">
                <a:solidFill>
                  <a:srgbClr val="4D4D4D">
                    <a:lumMod val="50000"/>
                  </a:srgbClr>
                </a:solidFill>
                <a:latin typeface="Verdana"/>
              </a:rPr>
              <a:t>Optimisation (Appel du Solveur)</a:t>
            </a:r>
          </a:p>
        </p:txBody>
      </p:sp>
      <p:cxnSp>
        <p:nvCxnSpPr>
          <p:cNvPr id="110" name="Connecteur droit avec flèche 31"/>
          <p:cNvCxnSpPr/>
          <p:nvPr/>
        </p:nvCxnSpPr>
        <p:spPr>
          <a:xfrm flipV="1">
            <a:off x="6073136" y="3724095"/>
            <a:ext cx="4764" cy="1038224"/>
          </a:xfrm>
          <a:prstGeom prst="straightConnector1">
            <a:avLst/>
          </a:prstGeom>
          <a:noFill/>
          <a:ln w="38100" cap="flat" cmpd="sng" algn="ctr">
            <a:solidFill>
              <a:srgbClr val="92D050"/>
            </a:solidFill>
            <a:prstDash val="solid"/>
            <a:tailEnd type="triangle"/>
          </a:ln>
          <a:effectLst/>
        </p:spPr>
      </p:cxnSp>
      <p:sp>
        <p:nvSpPr>
          <p:cNvPr id="111" name="ZoneTexte 32"/>
          <p:cNvSpPr txBox="1"/>
          <p:nvPr/>
        </p:nvSpPr>
        <p:spPr>
          <a:xfrm>
            <a:off x="3810000" y="4032744"/>
            <a:ext cx="2174081" cy="526327"/>
          </a:xfrm>
          <a:prstGeom prst="rect">
            <a:avLst/>
          </a:prstGeom>
          <a:noFill/>
        </p:spPr>
        <p:txBody>
          <a:bodyPr wrap="square" tIns="90000" bIns="90000" rtlCol="0">
            <a:noAutofit/>
          </a:bodyPr>
          <a:lstStyle/>
          <a:p>
            <a:pPr algn="ctr"/>
            <a:r>
              <a:rPr lang="fr-FR" sz="1200" b="1" dirty="0">
                <a:solidFill>
                  <a:srgbClr val="4D4D4D">
                    <a:lumMod val="50000"/>
                  </a:srgbClr>
                </a:solidFill>
                <a:latin typeface="Verdana"/>
              </a:rPr>
              <a:t>Résultats de l’optimisation</a:t>
            </a:r>
          </a:p>
        </p:txBody>
      </p:sp>
      <p:cxnSp>
        <p:nvCxnSpPr>
          <p:cNvPr id="24" name="Straight Connector 23"/>
          <p:cNvCxnSpPr/>
          <p:nvPr/>
        </p:nvCxnSpPr>
        <p:spPr>
          <a:xfrm>
            <a:off x="1079500" y="1094804"/>
            <a:ext cx="10858500" cy="23815"/>
          </a:xfrm>
          <a:prstGeom prst="line">
            <a:avLst/>
          </a:prstGeom>
          <a:ln w="28575">
            <a:solidFill>
              <a:srgbClr val="92D05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ZoneTexte 3"/>
          <p:cNvSpPr txBox="1"/>
          <p:nvPr/>
        </p:nvSpPr>
        <p:spPr>
          <a:xfrm>
            <a:off x="5414175" y="1178192"/>
            <a:ext cx="2000250" cy="41556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tIns="90000" bIns="90000" rtlCol="0">
            <a:noAutofit/>
          </a:bodyPr>
          <a:lstStyle/>
          <a:p>
            <a:pPr algn="ctr"/>
            <a:r>
              <a:rPr lang="fr-FR" sz="1600" b="1" dirty="0">
                <a:solidFill>
                  <a:srgbClr val="4D4D4D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ExcelDNA</a:t>
            </a:r>
          </a:p>
        </p:txBody>
      </p:sp>
      <p:sp>
        <p:nvSpPr>
          <p:cNvPr id="115" name="ZoneTexte 4"/>
          <p:cNvSpPr txBox="1"/>
          <p:nvPr/>
        </p:nvSpPr>
        <p:spPr>
          <a:xfrm>
            <a:off x="4133929" y="1890088"/>
            <a:ext cx="4787613" cy="368984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tIns="90000" bIns="90000" rtlCol="0">
            <a:noAutofit/>
          </a:bodyPr>
          <a:lstStyle/>
          <a:p>
            <a:pPr algn="ctr"/>
            <a:r>
              <a:rPr lang="fr-FR" sz="1400" b="1" dirty="0">
                <a:solidFill>
                  <a:srgbClr val="4D4D4D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ExposedFunctions</a:t>
            </a:r>
          </a:p>
        </p:txBody>
      </p:sp>
      <p:sp>
        <p:nvSpPr>
          <p:cNvPr id="116" name="ZoneTexte 5"/>
          <p:cNvSpPr txBox="1"/>
          <p:nvPr/>
        </p:nvSpPr>
        <p:spPr>
          <a:xfrm>
            <a:off x="4133929" y="3210299"/>
            <a:ext cx="4792592" cy="389543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tIns="90000" bIns="90000" rtlCol="0">
            <a:noAutofit/>
          </a:bodyPr>
          <a:lstStyle/>
          <a:p>
            <a:pPr algn="ctr"/>
            <a:r>
              <a:rPr lang="en-US" sz="1400" b="1" dirty="0">
                <a:solidFill>
                  <a:srgbClr val="4D4D4D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CapexController</a:t>
            </a:r>
          </a:p>
        </p:txBody>
      </p:sp>
      <p:cxnSp>
        <p:nvCxnSpPr>
          <p:cNvPr id="118" name="Connecteur droit avec flèche 13"/>
          <p:cNvCxnSpPr/>
          <p:nvPr/>
        </p:nvCxnSpPr>
        <p:spPr>
          <a:xfrm>
            <a:off x="6896610" y="2983578"/>
            <a:ext cx="0" cy="226721"/>
          </a:xfrm>
          <a:prstGeom prst="straightConnector1">
            <a:avLst/>
          </a:prstGeom>
          <a:noFill/>
          <a:ln w="38100" cap="flat" cmpd="sng" algn="ctr">
            <a:solidFill>
              <a:srgbClr val="92D050"/>
            </a:solidFill>
            <a:prstDash val="solid"/>
            <a:tailEnd type="triangle"/>
          </a:ln>
          <a:effectLst/>
        </p:spPr>
      </p:cxnSp>
      <p:cxnSp>
        <p:nvCxnSpPr>
          <p:cNvPr id="120" name="Connecteur droit avec flèche 31"/>
          <p:cNvCxnSpPr/>
          <p:nvPr/>
        </p:nvCxnSpPr>
        <p:spPr>
          <a:xfrm flipV="1">
            <a:off x="6035680" y="2983578"/>
            <a:ext cx="0" cy="226721"/>
          </a:xfrm>
          <a:prstGeom prst="straightConnector1">
            <a:avLst/>
          </a:prstGeom>
          <a:noFill/>
          <a:ln w="38100" cap="flat" cmpd="sng" algn="ctr">
            <a:solidFill>
              <a:srgbClr val="92D050"/>
            </a:solidFill>
            <a:prstDash val="solid"/>
            <a:tailEnd type="triangle"/>
          </a:ln>
          <a:effectLst/>
        </p:spPr>
      </p:cxnSp>
      <p:sp>
        <p:nvSpPr>
          <p:cNvPr id="121" name="Organigramme : Processus 6"/>
          <p:cNvSpPr/>
          <p:nvPr/>
        </p:nvSpPr>
        <p:spPr>
          <a:xfrm>
            <a:off x="3989322" y="1740600"/>
            <a:ext cx="5076826" cy="4633054"/>
          </a:xfrm>
          <a:prstGeom prst="flowChartProcess">
            <a:avLst/>
          </a:prstGeom>
          <a:noFill/>
          <a:ln w="28575" cap="flat" cmpd="sng" algn="ctr">
            <a:solidFill>
              <a:srgbClr val="92D050"/>
            </a:solidFill>
            <a:prstDash val="sysDash"/>
          </a:ln>
          <a:effectLst/>
        </p:spPr>
        <p:txBody>
          <a:bodyPr tIns="90000" bIns="90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400" b="1" i="0" u="none" strike="noStrike" kern="0" cap="none" spc="0" normalizeH="0" baseline="0" noProof="0" dirty="0" err="1">
              <a:ln>
                <a:noFill/>
              </a:ln>
              <a:solidFill>
                <a:srgbClr val="686A78"/>
              </a:solidFill>
              <a:effectLst/>
              <a:uLnTx/>
              <a:uFillTx/>
              <a:latin typeface="Verdana"/>
            </a:endParaRPr>
          </a:p>
        </p:txBody>
      </p:sp>
      <p:sp>
        <p:nvSpPr>
          <p:cNvPr id="122" name="ZoneTexte 21"/>
          <p:cNvSpPr txBox="1"/>
          <p:nvPr/>
        </p:nvSpPr>
        <p:spPr>
          <a:xfrm>
            <a:off x="4133929" y="2259072"/>
            <a:ext cx="4787613" cy="724506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tIns="90000" bIns="90000" rtlCol="0">
            <a:noAutofit/>
          </a:bodyPr>
          <a:lstStyle/>
          <a:p>
            <a:pPr marL="171450" indent="-171450">
              <a:buFontTx/>
              <a:buChar char="-"/>
            </a:pPr>
            <a:r>
              <a:rPr lang="fr-FR" sz="1100" i="1" dirty="0">
                <a:solidFill>
                  <a:srgbClr val="4D4D4D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CAPEXLoadConfig(Object[,] config)</a:t>
            </a:r>
          </a:p>
          <a:p>
            <a:pPr marL="171450" indent="-171450">
              <a:buFontTx/>
              <a:buChar char="-"/>
            </a:pPr>
            <a:r>
              <a:rPr lang="fr-FR" sz="1100" i="1" dirty="0">
                <a:solidFill>
                  <a:srgbClr val="4D4D4D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CAPEXFacilitiesAllocationPerYear(string solverName, string year)</a:t>
            </a:r>
          </a:p>
          <a:p>
            <a:pPr marL="171450" indent="-171450">
              <a:buFontTx/>
              <a:buChar char="-"/>
            </a:pPr>
            <a:r>
              <a:rPr lang="fr-FR" sz="1100" i="1" dirty="0">
                <a:solidFill>
                  <a:srgbClr val="4D4D4D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CAPEXFacilitiesAllocation(string solverName)</a:t>
            </a:r>
          </a:p>
        </p:txBody>
      </p:sp>
      <p:sp>
        <p:nvSpPr>
          <p:cNvPr id="123" name="ZoneTexte 33"/>
          <p:cNvSpPr txBox="1"/>
          <p:nvPr/>
        </p:nvSpPr>
        <p:spPr>
          <a:xfrm>
            <a:off x="4133929" y="3597738"/>
            <a:ext cx="4787613" cy="2655563"/>
          </a:xfrm>
          <a:prstGeom prst="rect">
            <a:avLst/>
          </a:prstGeom>
          <a:noFill/>
          <a:ln w="28575">
            <a:solidFill>
              <a:srgbClr val="92D050"/>
            </a:solidFill>
          </a:ln>
        </p:spPr>
        <p:txBody>
          <a:bodyPr wrap="square" tIns="90000" bIns="90000" rtlCol="0">
            <a:noAutofit/>
          </a:bodyPr>
          <a:lstStyle/>
          <a:p>
            <a:pPr marL="171450" indent="-171450">
              <a:buFontTx/>
              <a:buChar char="-"/>
            </a:pPr>
            <a:r>
              <a:rPr lang="fr-FR" sz="1100" i="1" dirty="0">
                <a:solidFill>
                  <a:srgbClr val="4D4D4D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CreateMinesAndExtractions();</a:t>
            </a:r>
          </a:p>
          <a:p>
            <a:pPr marL="171450" indent="-171450">
              <a:buFontTx/>
              <a:buChar char="-"/>
            </a:pPr>
            <a:r>
              <a:rPr lang="fr-FR" sz="1100" i="1" dirty="0">
                <a:solidFill>
                  <a:srgbClr val="4D4D4D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UpdateExtractionsCapacities();</a:t>
            </a:r>
          </a:p>
          <a:p>
            <a:pPr marL="171450" indent="-171450">
              <a:buFontTx/>
              <a:buChar char="-"/>
            </a:pPr>
            <a:r>
              <a:rPr lang="fr-FR" sz="1100" i="1" dirty="0">
                <a:solidFill>
                  <a:srgbClr val="4D4D4D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CreateAndUpdateLaveriesCapacities();</a:t>
            </a:r>
          </a:p>
          <a:p>
            <a:pPr marL="171450" indent="-171450">
              <a:buFontTx/>
              <a:buChar char="-"/>
            </a:pPr>
            <a:r>
              <a:rPr lang="fr-FR" sz="1100" i="1" dirty="0">
                <a:solidFill>
                  <a:srgbClr val="4D4D4D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CreateLines();</a:t>
            </a:r>
          </a:p>
          <a:p>
            <a:pPr marL="171450" indent="-171450">
              <a:buFontTx/>
              <a:buChar char="-"/>
            </a:pPr>
            <a:r>
              <a:rPr lang="fr-FR" sz="1100" i="1" dirty="0">
                <a:solidFill>
                  <a:srgbClr val="4D4D4D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UpdateLinesCapacities();</a:t>
            </a:r>
          </a:p>
          <a:p>
            <a:pPr marL="171450" indent="-171450">
              <a:buFontTx/>
              <a:buChar char="-"/>
            </a:pPr>
            <a:r>
              <a:rPr lang="fr-FR" sz="1100" i="1" dirty="0">
                <a:solidFill>
                  <a:srgbClr val="4D4D4D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CreateMinesLaveriesConnexions();</a:t>
            </a:r>
          </a:p>
          <a:p>
            <a:pPr marL="171450" indent="-171450">
              <a:buFontTx/>
              <a:buChar char="-"/>
            </a:pPr>
            <a:r>
              <a:rPr lang="fr-FR" sz="1100" i="1" dirty="0">
                <a:solidFill>
                  <a:srgbClr val="4D4D4D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UpdateConsumptions();</a:t>
            </a:r>
          </a:p>
          <a:p>
            <a:pPr marL="171450" indent="-171450">
              <a:buFontTx/>
              <a:buChar char="-"/>
            </a:pPr>
            <a:r>
              <a:rPr lang="fr-FR" sz="1100" i="1" dirty="0">
                <a:solidFill>
                  <a:srgbClr val="4D4D4D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UpdateCosts();</a:t>
            </a:r>
          </a:p>
          <a:p>
            <a:pPr marL="171450" indent="-171450">
              <a:buFontTx/>
              <a:buChar char="-"/>
            </a:pPr>
            <a:endParaRPr lang="fr-FR" sz="1100" i="1" dirty="0">
              <a:solidFill>
                <a:srgbClr val="4D4D4D">
                  <a:lumMod val="5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71450" indent="-171450">
              <a:buFontTx/>
              <a:buChar char="-"/>
            </a:pPr>
            <a:r>
              <a:rPr lang="fr-FR" sz="1100" i="1" dirty="0">
                <a:solidFill>
                  <a:srgbClr val="4D4D4D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UpdateRockConsumption();</a:t>
            </a:r>
          </a:p>
          <a:p>
            <a:pPr marL="171450" indent="-171450">
              <a:buFontTx/>
              <a:buChar char="-"/>
            </a:pPr>
            <a:r>
              <a:rPr lang="fr-FR" sz="1100" i="1" dirty="0">
                <a:solidFill>
                  <a:srgbClr val="4D4D4D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UpdateACSConsumption();</a:t>
            </a:r>
          </a:p>
          <a:p>
            <a:pPr marL="171450" indent="-171450">
              <a:buFontTx/>
              <a:buChar char="-"/>
            </a:pPr>
            <a:r>
              <a:rPr lang="fr-FR" sz="1100" i="1" dirty="0">
                <a:solidFill>
                  <a:srgbClr val="4D4D4D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UpdateACPConsumption();</a:t>
            </a:r>
          </a:p>
          <a:p>
            <a:pPr marL="171450" indent="-171450">
              <a:buFontTx/>
              <a:buChar char="-"/>
            </a:pPr>
            <a:r>
              <a:rPr lang="fr-FR" sz="1100" i="1" dirty="0">
                <a:solidFill>
                  <a:srgbClr val="4D4D4D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UpdateACP54Consumption();</a:t>
            </a:r>
          </a:p>
          <a:p>
            <a:pPr marL="171450" indent="-171450">
              <a:buFontTx/>
              <a:buChar char="-"/>
            </a:pPr>
            <a:r>
              <a:rPr lang="fr-FR" sz="1100" i="1" dirty="0">
                <a:solidFill>
                  <a:srgbClr val="4D4D4D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UpdateNH3Consumption();</a:t>
            </a:r>
          </a:p>
          <a:p>
            <a:pPr marL="171450" indent="-171450">
              <a:buFontTx/>
              <a:buChar char="-"/>
            </a:pPr>
            <a:r>
              <a:rPr lang="fr-FR" sz="1100" i="1" dirty="0">
                <a:solidFill>
                  <a:srgbClr val="4D4D4D">
                    <a:lumMod val="5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UpdateSConsumption();</a:t>
            </a:r>
          </a:p>
        </p:txBody>
      </p:sp>
      <p:cxnSp>
        <p:nvCxnSpPr>
          <p:cNvPr id="124" name="Connecteur droit avec flèche 9"/>
          <p:cNvCxnSpPr/>
          <p:nvPr/>
        </p:nvCxnSpPr>
        <p:spPr>
          <a:xfrm>
            <a:off x="6934710" y="1593756"/>
            <a:ext cx="0" cy="296332"/>
          </a:xfrm>
          <a:prstGeom prst="straightConnector1">
            <a:avLst/>
          </a:prstGeom>
          <a:noFill/>
          <a:ln w="38100" cap="flat" cmpd="sng" algn="ctr">
            <a:solidFill>
              <a:srgbClr val="92D050"/>
            </a:solidFill>
            <a:prstDash val="solid"/>
            <a:tailEnd type="triangle"/>
          </a:ln>
          <a:effectLst/>
        </p:spPr>
      </p:cxnSp>
      <p:cxnSp>
        <p:nvCxnSpPr>
          <p:cNvPr id="125" name="Connecteur droit avec flèche 24"/>
          <p:cNvCxnSpPr/>
          <p:nvPr/>
        </p:nvCxnSpPr>
        <p:spPr>
          <a:xfrm flipV="1">
            <a:off x="6073780" y="1593756"/>
            <a:ext cx="0" cy="296332"/>
          </a:xfrm>
          <a:prstGeom prst="straightConnector1">
            <a:avLst/>
          </a:prstGeom>
          <a:noFill/>
          <a:ln w="38100" cap="flat" cmpd="sng" algn="ctr">
            <a:solidFill>
              <a:srgbClr val="92D050"/>
            </a:solidFill>
            <a:prstDash val="solid"/>
            <a:tailEnd type="triangle"/>
          </a:ln>
          <a:effectLst/>
        </p:spPr>
      </p:cxnSp>
      <p:pic>
        <p:nvPicPr>
          <p:cNvPr id="46" name="Picture 45"/>
          <p:cNvPicPr/>
          <p:nvPr/>
        </p:nvPicPr>
        <p:blipFill>
          <a:blip r:embed="rId5"/>
          <a:stretch>
            <a:fillRect/>
          </a:stretch>
        </p:blipFill>
        <p:spPr>
          <a:xfrm>
            <a:off x="1079500" y="1011210"/>
            <a:ext cx="10742923" cy="537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41608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1.11111E-6 L 0.06068 0.000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4" y="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44444E-6 L 0.09218 -0.0034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609" y="-185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11111E-6 L -0.23099 0.0020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49" y="9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1.11111E-6 L 0.04427 -0.00185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14" y="-93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1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9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2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3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11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9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8" dur="9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1" dur="8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11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1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1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1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10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1" dur="10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1000"/>
                                        <p:tgtEl>
                                          <p:spTgt spid="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0" dur="10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4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6" dur="10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10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10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1" dur="10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1000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5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6" dur="10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1000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1" dur="1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2" dur="1000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4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6" dur="10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10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5" dur="10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6" dur="10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/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10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1" dur="10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2" dur="10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6" dur="10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0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1"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2"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6" dur="10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7" dur="10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1" dur="10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2" dur="1000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2.96296E-6 L -0.17643 -2.96296E-6 C -0.25547 -2.96296E-6 -0.35273 -0.03865 -0.35273 -0.0699 L -0.35273 -0.13981 " pathEditMode="relative" rAng="0" ptsTypes="AAAA">
                                      <p:cBhvr>
                                        <p:cTn id="175" dur="20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643" y="-6991"/>
                                    </p:animMotion>
                                  </p:childTnLst>
                                </p:cTn>
                              </p:par>
                              <p:par>
                                <p:cTn id="17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8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0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3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4" dur="10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10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9" dur="1000" fill="hold"/>
                                        <p:tgtEl>
                                          <p:spTgt spid="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3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4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0" fill="hold">
                      <p:stCondLst>
                        <p:cond delay="indefinite"/>
                      </p:stCondLst>
                      <p:childTnLst>
                        <p:par>
                          <p:cTn id="211" fill="hold">
                            <p:stCondLst>
                              <p:cond delay="0"/>
                            </p:stCondLst>
                            <p:childTnLst>
                              <p:par>
                                <p:cTn id="212" presetID="47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10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5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6" dur="1000" fill="hold"/>
                                        <p:tgtEl>
                                          <p:spTgt spid="1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7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10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0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1" dur="1000" fill="hold"/>
                                        <p:tgtEl>
                                          <p:spTgt spid="1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2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10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5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6" dur="10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7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10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0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1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6" grpId="0" animBg="1"/>
      <p:bldP spid="67" grpId="0"/>
      <p:bldP spid="68" grpId="0" animBg="1"/>
      <p:bldP spid="70" grpId="0"/>
      <p:bldP spid="95" grpId="0" animBg="1"/>
      <p:bldP spid="95" grpId="1" animBg="1"/>
      <p:bldP spid="97" grpId="0" animBg="1"/>
      <p:bldP spid="97" grpId="1" animBg="1"/>
      <p:bldP spid="98" grpId="0" animBg="1"/>
      <p:bldP spid="98" grpId="1" animBg="1"/>
      <p:bldP spid="99" grpId="0" animBg="1"/>
      <p:bldP spid="99" grpId="1" animBg="1"/>
      <p:bldP spid="103" grpId="0" build="allAtOnce"/>
      <p:bldP spid="103" grpId="1" build="allAtOnce"/>
      <p:bldP spid="104" grpId="0"/>
      <p:bldP spid="104" grpId="1"/>
      <p:bldP spid="106" grpId="0"/>
      <p:bldP spid="106" grpId="1"/>
      <p:bldP spid="108" grpId="0"/>
      <p:bldP spid="108" grpId="1"/>
      <p:bldP spid="109" grpId="0"/>
      <p:bldP spid="109" grpId="1"/>
      <p:bldP spid="111" grpId="0"/>
      <p:bldP spid="111" grpId="1"/>
      <p:bldP spid="114" grpId="0" animBg="1"/>
      <p:bldP spid="115" grpId="0" animBg="1"/>
      <p:bldP spid="116" grpId="0" animBg="1"/>
      <p:bldP spid="121" grpId="0" animBg="1"/>
      <p:bldP spid="122" grpId="0" animBg="1"/>
      <p:bldP spid="12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ounded Rectangle 44"/>
          <p:cNvSpPr/>
          <p:nvPr/>
        </p:nvSpPr>
        <p:spPr>
          <a:xfrm>
            <a:off x="-686396" y="1226403"/>
            <a:ext cx="1470974" cy="2016000"/>
          </a:xfrm>
          <a:prstGeom prst="roundRect">
            <a:avLst/>
          </a:prstGeom>
          <a:solidFill>
            <a:srgbClr val="92D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b"/>
          <a:lstStyle/>
          <a:p>
            <a:pPr algn="ctr"/>
            <a:r>
              <a:rPr lang="fr-FR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Concep</a:t>
            </a:r>
            <a:r>
              <a:rPr lang="fr-FR" b="1" dirty="0">
                <a:solidFill>
                  <a:schemeClr val="tx1"/>
                </a:solidFill>
                <a:latin typeface="Century Gothic" panose="020B0502020202020204" pitchFamily="34" charset="0"/>
              </a:rPr>
              <a:t>. / </a:t>
            </a:r>
            <a:r>
              <a:rPr lang="fr-FR" b="1" dirty="0" err="1">
                <a:solidFill>
                  <a:schemeClr val="tx1"/>
                </a:solidFill>
                <a:latin typeface="Century Gothic" panose="020B0502020202020204" pitchFamily="34" charset="0"/>
              </a:rPr>
              <a:t>Dev</a:t>
            </a:r>
            <a:r>
              <a:rPr lang="fr-FR" b="1" dirty="0">
                <a:solidFill>
                  <a:schemeClr val="tx1"/>
                </a:solidFill>
                <a:latin typeface="Century Gothic" panose="020B0502020202020204" pitchFamily="34" charset="0"/>
              </a:rPr>
              <a:t>. du « CAPEX »</a:t>
            </a:r>
            <a:endParaRPr lang="en-US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96" name="Rounded Rectangle 46"/>
          <p:cNvSpPr/>
          <p:nvPr/>
        </p:nvSpPr>
        <p:spPr>
          <a:xfrm>
            <a:off x="-801617" y="3243336"/>
            <a:ext cx="1008000" cy="2296965"/>
          </a:xfrm>
          <a:prstGeom prst="roundRect">
            <a:avLst/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hevron 41"/>
          <p:cNvSpPr/>
          <p:nvPr/>
        </p:nvSpPr>
        <p:spPr>
          <a:xfrm rot="10800000">
            <a:off x="-553809" y="6428339"/>
            <a:ext cx="10610248" cy="437892"/>
          </a:xfrm>
          <a:prstGeom prst="chevron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Chevron 42"/>
          <p:cNvSpPr/>
          <p:nvPr/>
        </p:nvSpPr>
        <p:spPr>
          <a:xfrm>
            <a:off x="10056439" y="6420108"/>
            <a:ext cx="2426525" cy="437892"/>
          </a:xfrm>
          <a:prstGeom prst="chevron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TextBox 23"/>
          <p:cNvSpPr txBox="1"/>
          <p:nvPr/>
        </p:nvSpPr>
        <p:spPr>
          <a:xfrm>
            <a:off x="9817335" y="6448648"/>
            <a:ext cx="478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Caviar Dreams" pitchFamily="34" charset="0"/>
              </a:rPr>
              <a:t>15</a:t>
            </a:r>
            <a:endParaRPr lang="en-US" b="1" dirty="0">
              <a:latin typeface="Caviar Dreams" pitchFamily="34" charset="0"/>
            </a:endParaRPr>
          </a:p>
        </p:txBody>
      </p:sp>
      <p:pic>
        <p:nvPicPr>
          <p:cNvPr id="45" name="Image 26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131010">
                  <a:alpha val="87059"/>
                </a:srgbClr>
              </a:clrFrom>
              <a:clrTo>
                <a:srgbClr val="131010">
                  <a:alpha val="0"/>
                </a:srgbClr>
              </a:clrTo>
            </a:clrChange>
            <a:extLst/>
          </a:blip>
          <a:stretch>
            <a:fillRect/>
          </a:stretch>
        </p:blipFill>
        <p:spPr>
          <a:xfrm>
            <a:off x="161338" y="6436168"/>
            <a:ext cx="576000" cy="306936"/>
          </a:xfrm>
          <a:prstGeom prst="rect">
            <a:avLst/>
          </a:prstGeom>
        </p:spPr>
      </p:pic>
      <p:sp>
        <p:nvSpPr>
          <p:cNvPr id="49" name="TextBox 25"/>
          <p:cNvSpPr txBox="1"/>
          <p:nvPr/>
        </p:nvSpPr>
        <p:spPr>
          <a:xfrm>
            <a:off x="840433" y="6494815"/>
            <a:ext cx="8856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entury Gothic" panose="020B0502020202020204" pitchFamily="34" charset="0"/>
              </a:rPr>
              <a:t>Conception et développement du modèle d’optimisation « CAPEX »</a:t>
            </a:r>
          </a:p>
        </p:txBody>
      </p:sp>
      <p:cxnSp>
        <p:nvCxnSpPr>
          <p:cNvPr id="51" name="Straight Connector 26"/>
          <p:cNvCxnSpPr/>
          <p:nvPr/>
        </p:nvCxnSpPr>
        <p:spPr>
          <a:xfrm>
            <a:off x="8004995" y="6479847"/>
            <a:ext cx="0" cy="28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2" name="Picture 3" descr="C:\Users\EFFICIENCYCASA09\Desktop\Rapport final\presentation\logo.png"/>
          <p:cNvPicPr>
            <a:picLocks noChangeAspect="1" noChangeArrowheads="1"/>
          </p:cNvPicPr>
          <p:nvPr/>
        </p:nvPicPr>
        <p:blipFill rotWithShape="1">
          <a:blip r:embed="rId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81" t="-15811" b="63896"/>
          <a:stretch/>
        </p:blipFill>
        <p:spPr bwMode="auto">
          <a:xfrm>
            <a:off x="7968605" y="6347720"/>
            <a:ext cx="576327" cy="41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27"/>
          <p:cNvSpPr txBox="1"/>
          <p:nvPr/>
        </p:nvSpPr>
        <p:spPr>
          <a:xfrm>
            <a:off x="10318639" y="6475775"/>
            <a:ext cx="1503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PFE 2016/2017</a:t>
            </a:r>
            <a:endParaRPr lang="en-US" dirty="0"/>
          </a:p>
        </p:txBody>
      </p:sp>
      <p:sp>
        <p:nvSpPr>
          <p:cNvPr id="59" name="Chevron 58"/>
          <p:cNvSpPr/>
          <p:nvPr/>
        </p:nvSpPr>
        <p:spPr>
          <a:xfrm>
            <a:off x="3884648" y="-142"/>
            <a:ext cx="8307352" cy="437892"/>
          </a:xfrm>
          <a:prstGeom prst="chevro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Pentagon 3"/>
          <p:cNvSpPr/>
          <p:nvPr/>
        </p:nvSpPr>
        <p:spPr>
          <a:xfrm>
            <a:off x="-1138144" y="-57797"/>
            <a:ext cx="2292350" cy="439200"/>
          </a:xfrm>
          <a:prstGeom prst="homePlat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5"/>
          <p:cNvSpPr/>
          <p:nvPr/>
        </p:nvSpPr>
        <p:spPr>
          <a:xfrm>
            <a:off x="668800" y="-142"/>
            <a:ext cx="314180" cy="3277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1</a:t>
            </a:r>
            <a:endParaRPr lang="en-US" dirty="0">
              <a:latin typeface="Caviar Dreams" pitchFamily="34" charset="0"/>
            </a:endParaRPr>
          </a:p>
        </p:txBody>
      </p:sp>
      <p:sp>
        <p:nvSpPr>
          <p:cNvPr id="66" name="Oval 10"/>
          <p:cNvSpPr/>
          <p:nvPr/>
        </p:nvSpPr>
        <p:spPr>
          <a:xfrm>
            <a:off x="4651538" y="43112"/>
            <a:ext cx="326036" cy="294667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3</a:t>
            </a:r>
            <a:endParaRPr lang="en-US" dirty="0">
              <a:latin typeface="Caviar Dreams" pitchFamily="34" charset="0"/>
            </a:endParaRPr>
          </a:p>
        </p:txBody>
      </p:sp>
      <p:sp>
        <p:nvSpPr>
          <p:cNvPr id="67" name="TextBox 17"/>
          <p:cNvSpPr txBox="1"/>
          <p:nvPr/>
        </p:nvSpPr>
        <p:spPr>
          <a:xfrm>
            <a:off x="2614088" y="8089"/>
            <a:ext cx="2363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entury Gothic" panose="020B0502020202020204" pitchFamily="34" charset="0"/>
              </a:rPr>
              <a:t>Inputs du « CAPEX »</a:t>
            </a:r>
          </a:p>
        </p:txBody>
      </p:sp>
      <p:sp>
        <p:nvSpPr>
          <p:cNvPr id="70" name="TextBox 4"/>
          <p:cNvSpPr txBox="1"/>
          <p:nvPr/>
        </p:nvSpPr>
        <p:spPr>
          <a:xfrm>
            <a:off x="1652798" y="-142"/>
            <a:ext cx="31714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entury Gothic" panose="020B0502020202020204" pitchFamily="34" charset="0"/>
              </a:rPr>
              <a:t>Architecture du « CAPEX »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71" name="Oval 8"/>
          <p:cNvSpPr/>
          <p:nvPr/>
        </p:nvSpPr>
        <p:spPr>
          <a:xfrm>
            <a:off x="1238499" y="20907"/>
            <a:ext cx="330006" cy="31295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2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viar Dreams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154206" y="956456"/>
            <a:ext cx="8004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En vue d’initialiser nos objets, nous avons collecté  les données suivantes:</a:t>
            </a:r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3051688" y="1496947"/>
            <a:ext cx="1" cy="3490911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3238544" y="1659828"/>
            <a:ext cx="4052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Données du plan de vente sur 10 ans,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3238544" y="2268007"/>
            <a:ext cx="5145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Capacités des lignes de production,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3238544" y="2996312"/>
            <a:ext cx="5145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Capacités d’extraction des mines,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3238544" y="3718470"/>
            <a:ext cx="5145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Ratios de consommation de l’ACP, de l’ACS, … </a:t>
            </a:r>
            <a:r>
              <a:rPr lang="fr-FR" dirty="0" err="1"/>
              <a:t>etc</a:t>
            </a:r>
            <a:endParaRPr lang="fr-FR" dirty="0"/>
          </a:p>
        </p:txBody>
      </p:sp>
      <p:sp>
        <p:nvSpPr>
          <p:cNvPr id="52" name="TextBox 51"/>
          <p:cNvSpPr txBox="1"/>
          <p:nvPr/>
        </p:nvSpPr>
        <p:spPr>
          <a:xfrm>
            <a:off x="3238544" y="4385420"/>
            <a:ext cx="51456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fr-FR" dirty="0"/>
              <a:t>Coûts de production par ligne.</a:t>
            </a:r>
          </a:p>
        </p:txBody>
      </p:sp>
      <p:pic>
        <p:nvPicPr>
          <p:cNvPr id="58" name="Picture 57"/>
          <p:cNvPicPr/>
          <p:nvPr/>
        </p:nvPicPr>
        <p:blipFill>
          <a:blip r:embed="rId5"/>
          <a:stretch>
            <a:fillRect/>
          </a:stretch>
        </p:blipFill>
        <p:spPr>
          <a:xfrm>
            <a:off x="1026575" y="698086"/>
            <a:ext cx="10974030" cy="5376133"/>
          </a:xfrm>
          <a:prstGeom prst="rect">
            <a:avLst/>
          </a:prstGeom>
        </p:spPr>
      </p:pic>
      <p:pic>
        <p:nvPicPr>
          <p:cNvPr id="56" name="Picture 5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2349" y="878885"/>
            <a:ext cx="10936450" cy="4947758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Picture 56"/>
          <p:cNvPicPr/>
          <p:nvPr/>
        </p:nvPicPr>
        <p:blipFill>
          <a:blip r:embed="rId7"/>
          <a:stretch>
            <a:fillRect/>
          </a:stretch>
        </p:blipFill>
        <p:spPr>
          <a:xfrm>
            <a:off x="1045365" y="723956"/>
            <a:ext cx="10936450" cy="5261525"/>
          </a:xfrm>
          <a:prstGeom prst="rect">
            <a:avLst/>
          </a:prstGeom>
        </p:spPr>
      </p:pic>
      <p:pic>
        <p:nvPicPr>
          <p:cNvPr id="53" name="Image 8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785" y="640789"/>
            <a:ext cx="9347844" cy="5021166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54" name="Image 28"/>
          <p:cNvPicPr/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0999" y="794464"/>
            <a:ext cx="11110282" cy="48637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Image 29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206" y="774897"/>
            <a:ext cx="10887540" cy="46159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84072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292 -0.00185 L 0.04727 -0.00278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3" y="-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4.44444E-6 L 0.05404 -0.00046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5" y="-2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ID="35" presetClass="path" presetSubtype="0" accel="50000" decel="50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1.875E-6 7.40741E-7 L -0.03919 0.00231 " pathEditMode="relative" rAng="0" ptsTypes="AA">
                                      <p:cBhvr>
                                        <p:cTn id="13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6" y="116"/>
                                    </p:animMotion>
                                  </p:childTnLst>
                                </p:cTn>
                              </p:par>
                              <p:par>
                                <p:cTn id="14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22222E-6 L -0.23294 -0.0023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654" y="-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43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2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9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ntr" presetSubtype="8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4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91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2" dur="500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2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3" dur="500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22" presetClass="entr" presetSubtype="8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4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6" grpId="0" animBg="1"/>
      <p:bldP spid="67" grpId="0"/>
      <p:bldP spid="70" grpId="0"/>
      <p:bldP spid="3" grpId="0"/>
      <p:bldP spid="9" grpId="0"/>
      <p:bldP spid="40" grpId="0"/>
      <p:bldP spid="41" grpId="0"/>
      <p:bldP spid="47" grpId="0"/>
      <p:bldP spid="52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821879" y="1383096"/>
            <a:ext cx="1790700" cy="1416221"/>
          </a:xfrm>
          <a:prstGeom prst="rect">
            <a:avLst/>
          </a:prstGeom>
        </p:spPr>
      </p:pic>
      <p:sp>
        <p:nvSpPr>
          <p:cNvPr id="96" name="Rounded Rectangle 46"/>
          <p:cNvSpPr/>
          <p:nvPr/>
        </p:nvSpPr>
        <p:spPr>
          <a:xfrm>
            <a:off x="-801617" y="3243336"/>
            <a:ext cx="1008000" cy="2296965"/>
          </a:xfrm>
          <a:prstGeom prst="roundRect">
            <a:avLst/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hevron 41"/>
          <p:cNvSpPr/>
          <p:nvPr/>
        </p:nvSpPr>
        <p:spPr>
          <a:xfrm rot="10800000">
            <a:off x="-553809" y="6428339"/>
            <a:ext cx="10610248" cy="437892"/>
          </a:xfrm>
          <a:prstGeom prst="chevron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Chevron 42"/>
          <p:cNvSpPr/>
          <p:nvPr/>
        </p:nvSpPr>
        <p:spPr>
          <a:xfrm>
            <a:off x="10056439" y="6420108"/>
            <a:ext cx="2426525" cy="437892"/>
          </a:xfrm>
          <a:prstGeom prst="chevron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TextBox 23"/>
          <p:cNvSpPr txBox="1"/>
          <p:nvPr/>
        </p:nvSpPr>
        <p:spPr>
          <a:xfrm>
            <a:off x="9799559" y="6448648"/>
            <a:ext cx="478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Caviar Dreams" pitchFamily="34" charset="0"/>
              </a:rPr>
              <a:t>16</a:t>
            </a:r>
            <a:endParaRPr lang="en-US" b="1" dirty="0">
              <a:latin typeface="Caviar Dreams" pitchFamily="34" charset="0"/>
            </a:endParaRPr>
          </a:p>
        </p:txBody>
      </p:sp>
      <p:pic>
        <p:nvPicPr>
          <p:cNvPr id="45" name="Image 26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131010">
                  <a:alpha val="87059"/>
                </a:srgbClr>
              </a:clrFrom>
              <a:clrTo>
                <a:srgbClr val="131010">
                  <a:alpha val="0"/>
                </a:srgbClr>
              </a:clrTo>
            </a:clrChange>
            <a:extLst/>
          </a:blip>
          <a:stretch>
            <a:fillRect/>
          </a:stretch>
        </p:blipFill>
        <p:spPr>
          <a:xfrm>
            <a:off x="161338" y="6436168"/>
            <a:ext cx="576000" cy="306936"/>
          </a:xfrm>
          <a:prstGeom prst="rect">
            <a:avLst/>
          </a:prstGeom>
        </p:spPr>
      </p:pic>
      <p:sp>
        <p:nvSpPr>
          <p:cNvPr id="49" name="TextBox 25"/>
          <p:cNvSpPr txBox="1"/>
          <p:nvPr/>
        </p:nvSpPr>
        <p:spPr>
          <a:xfrm>
            <a:off x="840433" y="6494815"/>
            <a:ext cx="8856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entury Gothic" panose="020B0502020202020204" pitchFamily="34" charset="0"/>
              </a:rPr>
              <a:t>Conception et développement du modèle d’optimisation « CAPEX »</a:t>
            </a:r>
          </a:p>
        </p:txBody>
      </p:sp>
      <p:cxnSp>
        <p:nvCxnSpPr>
          <p:cNvPr id="51" name="Straight Connector 26"/>
          <p:cNvCxnSpPr/>
          <p:nvPr/>
        </p:nvCxnSpPr>
        <p:spPr>
          <a:xfrm>
            <a:off x="8004995" y="6479847"/>
            <a:ext cx="0" cy="28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2" name="Picture 3" descr="C:\Users\EFFICIENCYCASA09\Desktop\Rapport final\presentation\logo.png"/>
          <p:cNvPicPr>
            <a:picLocks noChangeAspect="1" noChangeArrowheads="1"/>
          </p:cNvPicPr>
          <p:nvPr/>
        </p:nvPicPr>
        <p:blipFill rotWithShape="1">
          <a:blip r:embed="rId5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81" t="-15811" b="63896"/>
          <a:stretch/>
        </p:blipFill>
        <p:spPr bwMode="auto">
          <a:xfrm>
            <a:off x="7968605" y="6347720"/>
            <a:ext cx="576327" cy="41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27"/>
          <p:cNvSpPr txBox="1"/>
          <p:nvPr/>
        </p:nvSpPr>
        <p:spPr>
          <a:xfrm>
            <a:off x="10318639" y="6475775"/>
            <a:ext cx="1503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PFE 2016/2017</a:t>
            </a:r>
            <a:endParaRPr lang="en-US" dirty="0"/>
          </a:p>
        </p:txBody>
      </p:sp>
      <p:sp>
        <p:nvSpPr>
          <p:cNvPr id="37" name="Chevron 36"/>
          <p:cNvSpPr/>
          <p:nvPr/>
        </p:nvSpPr>
        <p:spPr>
          <a:xfrm>
            <a:off x="2331492" y="25953"/>
            <a:ext cx="9860508" cy="437892"/>
          </a:xfrm>
          <a:prstGeom prst="chevro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Pentagon 3"/>
          <p:cNvSpPr/>
          <p:nvPr/>
        </p:nvSpPr>
        <p:spPr>
          <a:xfrm>
            <a:off x="-1792209" y="-14484"/>
            <a:ext cx="2211627" cy="439200"/>
          </a:xfrm>
          <a:prstGeom prst="homePlat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5"/>
          <p:cNvSpPr/>
          <p:nvPr/>
        </p:nvSpPr>
        <p:spPr>
          <a:xfrm>
            <a:off x="552433" y="74845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1</a:t>
            </a:r>
            <a:endParaRPr lang="en-US" dirty="0">
              <a:latin typeface="Caviar Dreams" pitchFamily="34" charset="0"/>
            </a:endParaRPr>
          </a:p>
        </p:txBody>
      </p:sp>
      <p:sp>
        <p:nvSpPr>
          <p:cNvPr id="41" name="Oval 8"/>
          <p:cNvSpPr/>
          <p:nvPr/>
        </p:nvSpPr>
        <p:spPr>
          <a:xfrm>
            <a:off x="2597522" y="93980"/>
            <a:ext cx="288000" cy="27307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2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viar Dreams" pitchFamily="34" charset="0"/>
            </a:endParaRPr>
          </a:p>
        </p:txBody>
      </p:sp>
      <p:sp>
        <p:nvSpPr>
          <p:cNvPr id="46" name="Oval 10"/>
          <p:cNvSpPr/>
          <p:nvPr/>
        </p:nvSpPr>
        <p:spPr>
          <a:xfrm>
            <a:off x="2960797" y="93980"/>
            <a:ext cx="288000" cy="27307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3</a:t>
            </a:r>
            <a:endParaRPr lang="en-US" dirty="0">
              <a:latin typeface="Caviar Dreams" pitchFamily="34" charset="0"/>
            </a:endParaRPr>
          </a:p>
        </p:txBody>
      </p:sp>
      <p:sp>
        <p:nvSpPr>
          <p:cNvPr id="47" name="TextBox 17"/>
          <p:cNvSpPr txBox="1"/>
          <p:nvPr/>
        </p:nvSpPr>
        <p:spPr>
          <a:xfrm>
            <a:off x="845759" y="52735"/>
            <a:ext cx="1676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entury Gothic" panose="020B0502020202020204" pitchFamily="34" charset="0"/>
              </a:rPr>
              <a:t>Introduction</a:t>
            </a:r>
          </a:p>
        </p:txBody>
      </p:sp>
      <p:sp>
        <p:nvSpPr>
          <p:cNvPr id="48" name="Rounded Rectangle 44"/>
          <p:cNvSpPr/>
          <p:nvPr/>
        </p:nvSpPr>
        <p:spPr>
          <a:xfrm>
            <a:off x="-801617" y="1113049"/>
            <a:ext cx="1470974" cy="2124803"/>
          </a:xfrm>
          <a:prstGeom prst="roundRect">
            <a:avLst/>
          </a:prstGeom>
          <a:solidFill>
            <a:srgbClr val="92D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</a:p>
          <a:p>
            <a:pPr algn="ctr"/>
            <a:endParaRPr lang="en-US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fr-FR" b="1" dirty="0">
                <a:solidFill>
                  <a:schemeClr val="tx1"/>
                </a:solidFill>
                <a:latin typeface="Century Gothic" panose="020B0502020202020204" pitchFamily="34" charset="0"/>
              </a:rPr>
              <a:t>« Optimisation »</a:t>
            </a:r>
            <a:endParaRPr lang="en-US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Oval 1"/>
          <p:cNvSpPr/>
          <p:nvPr/>
        </p:nvSpPr>
        <p:spPr>
          <a:xfrm>
            <a:off x="7229729" y="3271213"/>
            <a:ext cx="2630405" cy="1041255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Optimisation Locale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0" y="1389204"/>
            <a:ext cx="2227928" cy="14162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22" name="Oval 21"/>
          <p:cNvSpPr/>
          <p:nvPr/>
        </p:nvSpPr>
        <p:spPr>
          <a:xfrm>
            <a:off x="2522247" y="3237852"/>
            <a:ext cx="2630405" cy="1041255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Optimisation Globale</a:t>
            </a:r>
          </a:p>
        </p:txBody>
      </p:sp>
      <p:pic>
        <p:nvPicPr>
          <p:cNvPr id="23" name="Picture 2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7275" y="1365337"/>
            <a:ext cx="1790700" cy="1416221"/>
          </a:xfrm>
          <a:prstGeom prst="rect">
            <a:avLst/>
          </a:prstGeom>
        </p:spPr>
      </p:pic>
      <p:pic>
        <p:nvPicPr>
          <p:cNvPr id="24" name="Picture 23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2652" y="1373568"/>
            <a:ext cx="2227928" cy="1416221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pic>
        <p:nvPicPr>
          <p:cNvPr id="25" name="Picture 24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4141" y="1804909"/>
            <a:ext cx="9124950" cy="4353653"/>
          </a:xfrm>
          <a:prstGeom prst="rect">
            <a:avLst/>
          </a:prstGeom>
          <a:noFill/>
          <a:ln>
            <a:noFill/>
          </a:ln>
        </p:spPr>
      </p:pic>
      <p:sp>
        <p:nvSpPr>
          <p:cNvPr id="28" name="Oval 27"/>
          <p:cNvSpPr/>
          <p:nvPr/>
        </p:nvSpPr>
        <p:spPr>
          <a:xfrm>
            <a:off x="4750175" y="641922"/>
            <a:ext cx="2630405" cy="1041255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Optimisation Globale</a:t>
            </a:r>
          </a:p>
        </p:txBody>
      </p:sp>
      <p:sp>
        <p:nvSpPr>
          <p:cNvPr id="29" name="Oval 28"/>
          <p:cNvSpPr/>
          <p:nvPr/>
        </p:nvSpPr>
        <p:spPr>
          <a:xfrm>
            <a:off x="-2693167" y="641921"/>
            <a:ext cx="2630405" cy="1041255"/>
          </a:xfrm>
          <a:prstGeom prst="ellipse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b="1" dirty="0">
                <a:solidFill>
                  <a:schemeClr val="tx1"/>
                </a:solidFill>
              </a:rPr>
              <a:t>Optimisation Locale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69829" y="2927244"/>
            <a:ext cx="10039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i="1" dirty="0">
                <a:solidFill>
                  <a:schemeClr val="accent3">
                    <a:lumMod val="50000"/>
                  </a:schemeClr>
                </a:solidFill>
              </a:rPr>
              <a:t>Facilement manipulable	 /	 Calcul instantané</a:t>
            </a:r>
            <a:endParaRPr lang="fr-FR" sz="28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8950" y="2620101"/>
            <a:ext cx="1186632" cy="1154883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569" y="4046741"/>
            <a:ext cx="1158572" cy="1154883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2597521" y="4424505"/>
            <a:ext cx="926635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600" i="1" dirty="0">
                <a:solidFill>
                  <a:srgbClr val="FF0000"/>
                </a:solidFill>
              </a:rPr>
              <a:t>Impossibilité d’interaction de l’utilisateur avec l’outil: Boite noire</a:t>
            </a:r>
          </a:p>
        </p:txBody>
      </p:sp>
      <p:pic>
        <p:nvPicPr>
          <p:cNvPr id="35" name="Picture 34"/>
          <p:cNvPicPr/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109" y="2563139"/>
            <a:ext cx="10454754" cy="3403584"/>
          </a:xfrm>
          <a:prstGeom prst="rect">
            <a:avLst/>
          </a:prstGeom>
          <a:noFill/>
          <a:ln>
            <a:noFill/>
          </a:ln>
        </p:spPr>
      </p:pic>
      <p:sp>
        <p:nvSpPr>
          <p:cNvPr id="36" name="TextBox 35"/>
          <p:cNvSpPr txBox="1"/>
          <p:nvPr/>
        </p:nvSpPr>
        <p:spPr>
          <a:xfrm>
            <a:off x="2922229" y="3027936"/>
            <a:ext cx="100397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i="1" dirty="0">
                <a:solidFill>
                  <a:schemeClr val="accent3">
                    <a:lumMod val="50000"/>
                  </a:schemeClr>
                </a:solidFill>
              </a:rPr>
              <a:t>Possibilité d’interagir avec le système</a:t>
            </a:r>
            <a:endParaRPr lang="fr-FR" sz="2800" b="1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39" name="Picture 38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350" y="2677251"/>
            <a:ext cx="1186632" cy="1154883"/>
          </a:xfrm>
          <a:prstGeom prst="rect">
            <a:avLst/>
          </a:prstGeom>
        </p:spPr>
      </p:pic>
      <p:pic>
        <p:nvPicPr>
          <p:cNvPr id="50" name="Picture 49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77969" y="4103891"/>
            <a:ext cx="1158572" cy="1154883"/>
          </a:xfrm>
          <a:prstGeom prst="rect">
            <a:avLst/>
          </a:prstGeom>
        </p:spPr>
      </p:pic>
      <p:sp>
        <p:nvSpPr>
          <p:cNvPr id="52" name="TextBox 51"/>
          <p:cNvSpPr txBox="1"/>
          <p:nvPr/>
        </p:nvSpPr>
        <p:spPr>
          <a:xfrm>
            <a:off x="3036789" y="4408884"/>
            <a:ext cx="9266353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600" b="1" i="1" dirty="0">
                <a:solidFill>
                  <a:srgbClr val="FF0000"/>
                </a:solidFill>
              </a:rPr>
              <a:t>Manipulation Lourde </a:t>
            </a:r>
          </a:p>
        </p:txBody>
      </p:sp>
    </p:spTree>
    <p:extLst>
      <p:ext uri="{BB962C8B-B14F-4D97-AF65-F5344CB8AC3E}">
        <p14:creationId xmlns:p14="http://schemas.microsoft.com/office/powerpoint/2010/main" val="199951338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11111E-6 L 0.51094 -0.00255 " pathEditMode="relative" rAng="0" ptsTypes="AA">
                                      <p:cBhvr>
                                        <p:cTn id="26" dur="12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547" y="-185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35" presetClass="path" presetSubtype="0" accel="50000" decel="500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4.16667E-6 -4.81481E-6 L -0.1142 0.00116 " pathEditMode="relative" rAng="0" ptsTypes="AA">
                                      <p:cBhvr>
                                        <p:cTn id="3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716" y="46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63" presetClass="path" presetSubtype="0" accel="50000" decel="50000" fill="hold" nodeType="withEffect">
                                  <p:stCondLst>
                                    <p:cond delay="1600"/>
                                  </p:stCondLst>
                                  <p:childTnLst>
                                    <p:animMotion origin="layout" path="M 3.95833E-6 2.96296E-6 L -0.58295 -0.00301 " pathEditMode="relative" rAng="0" ptsTypes="AA">
                                      <p:cBhvr>
                                        <p:cTn id="38" dur="9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154" y="-162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1" presetClass="exit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63" presetClass="path" presetSubtype="0" accel="50000" decel="5000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animMotion origin="layout" path="M -2.29167E-6 -2.22222E-6 L 0.18698 0.00347 " pathEditMode="relative" rAng="0" ptsTypes="AA">
                                      <p:cBhvr>
                                        <p:cTn id="44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349" y="162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2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2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7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1.85185E-6 L 0.09076 1.85185E-6 C 0.13151 1.85185E-6 0.18138 -0.10371 0.18138 -0.18727 L 0.18138 -0.37384 " pathEditMode="relative" rAng="0" ptsTypes="AAAA">
                                      <p:cBhvr>
                                        <p:cTn id="76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063" y="-18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8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63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6 -4.44444E-6 L 0.61979 0.00371 " pathEditMode="relative" rAng="0" ptsTypes="AA">
                                      <p:cBhvr>
                                        <p:cTn id="120" dur="2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990" y="185"/>
                                    </p:animMotion>
                                  </p:childTnLst>
                                </p:cTn>
                              </p:par>
                              <p:par>
                                <p:cTn id="12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4.44444E-6 L 0.61041 4.07407E-6 " pathEditMode="relative" rAng="0" ptsTypes="AA">
                                      <p:cBhvr>
                                        <p:cTn id="122" dur="2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417" y="0"/>
                                    </p:animMotion>
                                  </p:childTnLst>
                                </p:cTn>
                              </p:par>
                              <p:par>
                                <p:cTn id="12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0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4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5" dur="10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9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0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1" dur="10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5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6" dur="10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2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7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0" grpId="0" animBg="1"/>
      <p:bldP spid="41" grpId="0" animBg="1"/>
      <p:bldP spid="46" grpId="0" animBg="1"/>
      <p:bldP spid="47" grpId="0"/>
      <p:bldP spid="2" grpId="0" animBg="1"/>
      <p:bldP spid="2" grpId="1" animBg="1"/>
      <p:bldP spid="22" grpId="0" animBg="1"/>
      <p:bldP spid="22" grpId="1" animBg="1"/>
      <p:bldP spid="22" grpId="2" animBg="1"/>
      <p:bldP spid="28" grpId="0" animBg="1"/>
      <p:bldP spid="28" grpId="1" animBg="1"/>
      <p:bldP spid="29" grpId="0" animBg="1"/>
      <p:bldP spid="5" grpId="0"/>
      <p:bldP spid="5" grpId="1"/>
      <p:bldP spid="8" grpId="0"/>
      <p:bldP spid="8" grpId="1"/>
      <p:bldP spid="36" grpId="0"/>
      <p:bldP spid="5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ounded Rectangle 46"/>
          <p:cNvSpPr/>
          <p:nvPr/>
        </p:nvSpPr>
        <p:spPr>
          <a:xfrm>
            <a:off x="-801617" y="3243336"/>
            <a:ext cx="1008000" cy="2296965"/>
          </a:xfrm>
          <a:prstGeom prst="roundRect">
            <a:avLst/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hevron 41"/>
          <p:cNvSpPr/>
          <p:nvPr/>
        </p:nvSpPr>
        <p:spPr>
          <a:xfrm rot="10800000">
            <a:off x="-553809" y="6428339"/>
            <a:ext cx="10610248" cy="437892"/>
          </a:xfrm>
          <a:prstGeom prst="chevron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Chevron 42"/>
          <p:cNvSpPr/>
          <p:nvPr/>
        </p:nvSpPr>
        <p:spPr>
          <a:xfrm>
            <a:off x="10056439" y="6420108"/>
            <a:ext cx="2426525" cy="437892"/>
          </a:xfrm>
          <a:prstGeom prst="chevron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TextBox 23"/>
          <p:cNvSpPr txBox="1"/>
          <p:nvPr/>
        </p:nvSpPr>
        <p:spPr>
          <a:xfrm>
            <a:off x="9817335" y="6456291"/>
            <a:ext cx="478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Caviar Dreams" pitchFamily="34" charset="0"/>
              </a:rPr>
              <a:t>17</a:t>
            </a:r>
            <a:endParaRPr lang="en-US" b="1" dirty="0">
              <a:latin typeface="Caviar Dreams" pitchFamily="34" charset="0"/>
            </a:endParaRPr>
          </a:p>
        </p:txBody>
      </p:sp>
      <p:pic>
        <p:nvPicPr>
          <p:cNvPr id="45" name="Image 26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131010">
                  <a:alpha val="87059"/>
                </a:srgbClr>
              </a:clrFrom>
              <a:clrTo>
                <a:srgbClr val="131010">
                  <a:alpha val="0"/>
                </a:srgbClr>
              </a:clrTo>
            </a:clrChange>
            <a:extLst/>
          </a:blip>
          <a:stretch>
            <a:fillRect/>
          </a:stretch>
        </p:blipFill>
        <p:spPr>
          <a:xfrm>
            <a:off x="161338" y="6436168"/>
            <a:ext cx="576000" cy="306936"/>
          </a:xfrm>
          <a:prstGeom prst="rect">
            <a:avLst/>
          </a:prstGeom>
        </p:spPr>
      </p:pic>
      <p:sp>
        <p:nvSpPr>
          <p:cNvPr id="49" name="TextBox 25"/>
          <p:cNvSpPr txBox="1"/>
          <p:nvPr/>
        </p:nvSpPr>
        <p:spPr>
          <a:xfrm>
            <a:off x="840433" y="6494815"/>
            <a:ext cx="8856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entury Gothic" panose="020B0502020202020204" pitchFamily="34" charset="0"/>
              </a:rPr>
              <a:t>Conception et développement du modèle d’optimisation « CAPEX »</a:t>
            </a:r>
          </a:p>
        </p:txBody>
      </p:sp>
      <p:cxnSp>
        <p:nvCxnSpPr>
          <p:cNvPr id="51" name="Straight Connector 26"/>
          <p:cNvCxnSpPr/>
          <p:nvPr/>
        </p:nvCxnSpPr>
        <p:spPr>
          <a:xfrm>
            <a:off x="8004995" y="6479847"/>
            <a:ext cx="0" cy="28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2" name="Picture 3" descr="C:\Users\EFFICIENCYCASA09\Desktop\Rapport final\presentation\logo.png"/>
          <p:cNvPicPr>
            <a:picLocks noChangeAspect="1" noChangeArrowheads="1"/>
          </p:cNvPicPr>
          <p:nvPr/>
        </p:nvPicPr>
        <p:blipFill rotWithShape="1">
          <a:blip r:embed="rId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81" t="-15811" b="63896"/>
          <a:stretch/>
        </p:blipFill>
        <p:spPr bwMode="auto">
          <a:xfrm>
            <a:off x="7968605" y="6347720"/>
            <a:ext cx="576327" cy="41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27"/>
          <p:cNvSpPr txBox="1"/>
          <p:nvPr/>
        </p:nvSpPr>
        <p:spPr>
          <a:xfrm>
            <a:off x="10318639" y="6475775"/>
            <a:ext cx="1503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PFE 2016/2017</a:t>
            </a:r>
            <a:endParaRPr lang="en-US" dirty="0"/>
          </a:p>
        </p:txBody>
      </p:sp>
      <p:sp>
        <p:nvSpPr>
          <p:cNvPr id="59" name="Chevron 58"/>
          <p:cNvSpPr/>
          <p:nvPr/>
        </p:nvSpPr>
        <p:spPr>
          <a:xfrm>
            <a:off x="2969865" y="0"/>
            <a:ext cx="9222135" cy="437892"/>
          </a:xfrm>
          <a:prstGeom prst="chevro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Pentagon 3"/>
          <p:cNvSpPr/>
          <p:nvPr/>
        </p:nvSpPr>
        <p:spPr>
          <a:xfrm>
            <a:off x="-1839120" y="-15037"/>
            <a:ext cx="2292350" cy="439200"/>
          </a:xfrm>
          <a:prstGeom prst="homePlat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10"/>
          <p:cNvSpPr/>
          <p:nvPr/>
        </p:nvSpPr>
        <p:spPr>
          <a:xfrm>
            <a:off x="3634740" y="68027"/>
            <a:ext cx="360290" cy="3212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2</a:t>
            </a:r>
            <a:endParaRPr lang="en-US" dirty="0">
              <a:latin typeface="Caviar Dreams" pitchFamily="34" charset="0"/>
            </a:endParaRPr>
          </a:p>
        </p:txBody>
      </p:sp>
      <p:sp>
        <p:nvSpPr>
          <p:cNvPr id="67" name="TextBox 17"/>
          <p:cNvSpPr txBox="1"/>
          <p:nvPr/>
        </p:nvSpPr>
        <p:spPr>
          <a:xfrm>
            <a:off x="956508" y="19897"/>
            <a:ext cx="1802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entury Gothic" panose="020B0502020202020204" pitchFamily="34" charset="0"/>
              </a:rPr>
              <a:t>Introduction</a:t>
            </a:r>
          </a:p>
        </p:txBody>
      </p:sp>
      <p:sp>
        <p:nvSpPr>
          <p:cNvPr id="68" name="Oval 8"/>
          <p:cNvSpPr/>
          <p:nvPr/>
        </p:nvSpPr>
        <p:spPr>
          <a:xfrm>
            <a:off x="3995030" y="68027"/>
            <a:ext cx="338600" cy="32120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3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viar Dreams" pitchFamily="34" charset="0"/>
            </a:endParaRPr>
          </a:p>
        </p:txBody>
      </p:sp>
      <p:sp>
        <p:nvSpPr>
          <p:cNvPr id="70" name="TextBox 4"/>
          <p:cNvSpPr txBox="1"/>
          <p:nvPr/>
        </p:nvSpPr>
        <p:spPr>
          <a:xfrm>
            <a:off x="1548130" y="43366"/>
            <a:ext cx="25833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entury Gothic" panose="020B0502020202020204" pitchFamily="34" charset="0"/>
              </a:rPr>
              <a:t>Ecriture du problème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71" name="Oval 8"/>
          <p:cNvSpPr/>
          <p:nvPr/>
        </p:nvSpPr>
        <p:spPr>
          <a:xfrm>
            <a:off x="495032" y="68027"/>
            <a:ext cx="347397" cy="33496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1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viar Dreams" pitchFamily="34" charset="0"/>
            </a:endParaRPr>
          </a:p>
        </p:txBody>
      </p:sp>
      <p:sp>
        <p:nvSpPr>
          <p:cNvPr id="32" name="Rounded Rectangle 44"/>
          <p:cNvSpPr/>
          <p:nvPr/>
        </p:nvSpPr>
        <p:spPr>
          <a:xfrm>
            <a:off x="-801617" y="1113049"/>
            <a:ext cx="1470974" cy="2124803"/>
          </a:xfrm>
          <a:prstGeom prst="roundRect">
            <a:avLst/>
          </a:prstGeom>
          <a:solidFill>
            <a:srgbClr val="92D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</a:p>
          <a:p>
            <a:pPr algn="ctr"/>
            <a:endParaRPr lang="en-US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fr-FR" b="1" dirty="0">
                <a:solidFill>
                  <a:schemeClr val="tx1"/>
                </a:solidFill>
                <a:latin typeface="Century Gothic" panose="020B0502020202020204" pitchFamily="34" charset="0"/>
              </a:rPr>
              <a:t>« Optimisation »</a:t>
            </a:r>
            <a:endParaRPr lang="en-US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131516" y="1235070"/>
                <a:ext cx="3740255" cy="78560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b="1" i="1" smtClean="0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∀</m:t>
                      </m:r>
                      <m:d>
                        <m:dPr>
                          <m:ctrlPr>
                            <a:rPr lang="fr-FR" b="1" i="1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 b="1" i="1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fr-FR" b="1" i="1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fr-FR" b="1" i="1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  <m:r>
                            <a:rPr lang="fr-FR" b="1" i="1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fr-FR" b="1" i="1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e>
                      </m:d>
                      <m:r>
                        <a:rPr lang="fr-FR" b="1" i="1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     </m:t>
                      </m:r>
                      <m:r>
                        <a:rPr lang="fr-FR" b="1" i="1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𝑴𝒊𝒏</m:t>
                      </m:r>
                      <m:r>
                        <a:rPr lang="fr-FR" b="1" i="1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  </m:t>
                      </m:r>
                      <m:sSub>
                        <m:sSubPr>
                          <m:ctrlPr>
                            <a:rPr lang="fr-FR" b="1" i="1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b="1" i="1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𝒄</m:t>
                          </m:r>
                        </m:e>
                        <m:sub>
                          <m:r>
                            <a:rPr lang="fr-FR" b="1" i="1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𝒋</m:t>
                          </m:r>
                        </m:sub>
                      </m:sSub>
                      <m:r>
                        <a:rPr lang="fr-FR" b="1" i="1">
                          <a:solidFill>
                            <a:schemeClr val="accent3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limLoc m:val="undOvr"/>
                          <m:ctrlPr>
                            <a:rPr lang="fr-FR" b="1" i="1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fr-FR" b="1" i="1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  <m:r>
                            <a:rPr lang="fr-FR" b="1" i="1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fr-FR" b="1" i="1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fr-FR" b="1" i="1">
                              <a:solidFill>
                                <a:schemeClr val="accent3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𝟐𝟒𝟗</m:t>
                          </m:r>
                        </m:sup>
                        <m:e>
                          <m:sSub>
                            <m:sSubPr>
                              <m:ctrlPr>
                                <a:rPr lang="fr-FR" b="1" i="1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𝒒</m:t>
                              </m:r>
                            </m:e>
                            <m:sub>
                              <m:r>
                                <a:rPr lang="fr-FR" b="1" i="1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sSub>
                            <m:sSubPr>
                              <m:ctrlPr>
                                <a:rPr lang="fr-FR" b="1" i="1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b="1" i="1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𝒄</m:t>
                              </m:r>
                            </m:e>
                            <m:sub>
                              <m:r>
                                <a:rPr lang="fr-FR" b="1" i="1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  <m:r>
                                <a:rPr lang="fr-FR" b="1" i="1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b="1" i="1">
                                  <a:solidFill>
                                    <a:schemeClr val="accent3">
                                      <a:lumMod val="50000"/>
                                    </a:schemeClr>
                                  </a:solidFill>
                                  <a:latin typeface="Cambria Math" panose="02040503050406030204" pitchFamily="18" charset="0"/>
                                </a:rPr>
                                <m:t>𝒋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fr-FR" b="1" dirty="0">
                  <a:solidFill>
                    <a:schemeClr val="accent3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1516" y="1235070"/>
                <a:ext cx="3740255" cy="785600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/>
              <p:cNvSpPr/>
              <p:nvPr/>
            </p:nvSpPr>
            <p:spPr>
              <a:xfrm>
                <a:off x="1155939" y="2497506"/>
                <a:ext cx="78438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i="1"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fr-FR" i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fr-FR" i="0">
                          <a:latin typeface="Cambria Math" panose="02040503050406030204" pitchFamily="18" charset="0"/>
                        </a:rPr>
                        <m:t> : 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55939" y="2497506"/>
                <a:ext cx="784382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/>
              <p:cNvSpPr/>
              <p:nvPr/>
            </p:nvSpPr>
            <p:spPr>
              <a:xfrm>
                <a:off x="1730866" y="2886463"/>
                <a:ext cx="520552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FR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.     ∀</m:t>
                          </m:r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1≤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≤249</m:t>
                              </m:r>
                            </m:e>
                          </m:d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fr-F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≤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𝐶𝑎𝑝𝑎𝐹𝑎𝑐𝑖𝑙𝑖𝑡𝑦𝐼𝑛𝑝𝑢𝑡</m:t>
                          </m:r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5" name="Rectangle 1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0866" y="2886463"/>
                <a:ext cx="5205528" cy="369332"/>
              </a:xfrm>
              <a:prstGeom prst="rect">
                <a:avLst/>
              </a:prstGeom>
              <a:blipFill rotWithShape="0">
                <a:blip r:embed="rId8"/>
                <a:stretch>
                  <a:fillRect t="-121667" r="-9368" b="-18833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/>
              <p:cNvSpPr/>
              <p:nvPr/>
            </p:nvSpPr>
            <p:spPr>
              <a:xfrm>
                <a:off x="1730866" y="3581398"/>
                <a:ext cx="363099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fr-FR" i="0">
                          <a:latin typeface="Cambria Math" panose="02040503050406030204" pitchFamily="18" charset="0"/>
                        </a:rPr>
                        <m:t>. 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é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𝑟𝑖𝑓𝑖𝑐𝑎𝑡𝑖𝑜𝑛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𝑑𝑢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𝑝𝑙𝑎𝑛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b="0" i="1" smtClean="0">
                          <a:latin typeface="Cambria Math" panose="02040503050406030204" pitchFamily="18" charset="0"/>
                        </a:rPr>
                        <m:t>𝑣𝑒𝑛𝑡𝑒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Rectangle 1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0866" y="3581398"/>
                <a:ext cx="3630994" cy="369332"/>
              </a:xfrm>
              <a:prstGeom prst="rect">
                <a:avLst/>
              </a:prstGeom>
              <a:blipFill rotWithShape="0">
                <a:blip r:embed="rId9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/>
              <p:cNvSpPr/>
              <p:nvPr/>
            </p:nvSpPr>
            <p:spPr>
              <a:xfrm>
                <a:off x="1730866" y="4354138"/>
                <a:ext cx="4849468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fr-FR" i="0">
                          <a:latin typeface="Cambria Math" panose="02040503050406030204" pitchFamily="18" charset="0"/>
                        </a:rPr>
                        <m:t>.  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𝑆𝑎𝑡𝑖𝑠𝑓𝑎𝑐𝑡𝑖𝑜𝑛</m:t>
                      </m:r>
                      <m:r>
                        <a:rPr lang="fr-FR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𝑑𝑒𝑠</m:t>
                      </m:r>
                      <m:r>
                        <a:rPr lang="fr-FR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𝑟𝑎𝑡𝑖𝑜𝑠</m:t>
                      </m:r>
                      <m:r>
                        <a:rPr lang="fr-FR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𝑑𝑒</m:t>
                      </m:r>
                      <m:r>
                        <a:rPr lang="fr-FR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𝑐𝑜𝑛𝑠𝑜𝑚𝑚𝑎𝑡𝑖𝑜𝑛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0" name="Rectangle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0866" y="4354138"/>
                <a:ext cx="4849468" cy="369332"/>
              </a:xfrm>
              <a:prstGeom prst="rect">
                <a:avLst/>
              </a:prstGeom>
              <a:blipFill rotWithShape="0"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0" name="Picture 49"/>
          <p:cNvPicPr/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0321" y="2154767"/>
            <a:ext cx="8959264" cy="2059266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/>
              <p:cNvSpPr/>
              <p:nvPr/>
            </p:nvSpPr>
            <p:spPr>
              <a:xfrm>
                <a:off x="4549333" y="1196529"/>
                <a:ext cx="334418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2000" b="1" i="1" smtClean="0">
                          <a:latin typeface="Cambria Math" panose="02040503050406030204" pitchFamily="18" charset="0"/>
                        </a:rPr>
                        <m:t>𝑹𝒂𝒕𝒊𝒐𝒔</m:t>
                      </m:r>
                      <m:r>
                        <a:rPr lang="fr-FR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000" b="1" i="1" smtClean="0">
                          <a:latin typeface="Cambria Math" panose="02040503050406030204" pitchFamily="18" charset="0"/>
                        </a:rPr>
                        <m:t>𝒅𝒆</m:t>
                      </m:r>
                      <m:r>
                        <a:rPr lang="fr-FR" sz="2000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sz="2000" b="1" i="1" smtClean="0">
                          <a:latin typeface="Cambria Math" panose="02040503050406030204" pitchFamily="18" charset="0"/>
                        </a:rPr>
                        <m:t>𝒄𝒐𝒏𝒔𝒐𝒎𝒎𝒂𝒕𝒊𝒐𝒏</m:t>
                      </m:r>
                    </m:oMath>
                  </m:oMathPara>
                </a14:m>
                <a:endParaRPr lang="fr-FR" sz="2000" b="1" dirty="0"/>
              </a:p>
            </p:txBody>
          </p:sp>
        </mc:Choice>
        <mc:Fallback xmlns="">
          <p:sp>
            <p:nvSpPr>
              <p:cNvPr id="28" name="Rectangle 2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9333" y="1196529"/>
                <a:ext cx="3344185" cy="400110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765886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1.11111E-6 L 0.05065 0.00301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39" y="13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-4.44444E-6 L 0.12006 -0.0009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03" y="-4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-3.33333E-6 L -0.19948 -0.00092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9974" y="-4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3.33333E-6 L 0.06211 0.0023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99" y="11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1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1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1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12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42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50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9167E-6 -0.00024 L 0.08138 -0.00024 C 0.11796 -0.00024 0.16341 -0.12963 0.16341 -0.23473 L 0.16341 -0.46852 " pathEditMode="relative" rAng="0" ptsTypes="AAAA">
                                      <p:cBhvr>
                                        <p:cTn id="72" dur="18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164" y="-23426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53" presetClass="entr" presetSubtype="16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7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7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53" presetClass="exit" presetSubtype="32" fill="hold" grpId="2" nodeType="withEffect">
                                  <p:stCondLst>
                                    <p:cond delay="1500"/>
                                  </p:stCondLst>
                                  <p:childTnLs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12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2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12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6" grpId="0" animBg="1"/>
      <p:bldP spid="67" grpId="0"/>
      <p:bldP spid="68" grpId="0" animBg="1"/>
      <p:bldP spid="70" grpId="0"/>
      <p:bldP spid="10" grpId="0"/>
      <p:bldP spid="10" grpId="1"/>
      <p:bldP spid="11" grpId="0"/>
      <p:bldP spid="11" grpId="1"/>
      <p:bldP spid="15" grpId="0"/>
      <p:bldP spid="15" grpId="1"/>
      <p:bldP spid="17" grpId="0"/>
      <p:bldP spid="17" grpId="1"/>
      <p:bldP spid="20" grpId="0"/>
      <p:bldP spid="20" grpId="1"/>
      <p:bldP spid="20" grpId="2"/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ounded Rectangle 46"/>
          <p:cNvSpPr/>
          <p:nvPr/>
        </p:nvSpPr>
        <p:spPr>
          <a:xfrm>
            <a:off x="-801617" y="3243336"/>
            <a:ext cx="1008000" cy="2296965"/>
          </a:xfrm>
          <a:prstGeom prst="roundRect">
            <a:avLst/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hevron 41"/>
          <p:cNvSpPr/>
          <p:nvPr/>
        </p:nvSpPr>
        <p:spPr>
          <a:xfrm rot="10800000">
            <a:off x="-553809" y="6428339"/>
            <a:ext cx="10610248" cy="437892"/>
          </a:xfrm>
          <a:prstGeom prst="chevron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Chevron 42"/>
          <p:cNvSpPr/>
          <p:nvPr/>
        </p:nvSpPr>
        <p:spPr>
          <a:xfrm>
            <a:off x="10056439" y="6420108"/>
            <a:ext cx="2426525" cy="437892"/>
          </a:xfrm>
          <a:prstGeom prst="chevron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TextBox 23"/>
          <p:cNvSpPr txBox="1"/>
          <p:nvPr/>
        </p:nvSpPr>
        <p:spPr>
          <a:xfrm>
            <a:off x="9817335" y="6448648"/>
            <a:ext cx="478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Caviar Dreams" pitchFamily="34" charset="0"/>
              </a:rPr>
              <a:t>18</a:t>
            </a:r>
            <a:endParaRPr lang="en-US" b="1" dirty="0">
              <a:latin typeface="Caviar Dreams" pitchFamily="34" charset="0"/>
            </a:endParaRPr>
          </a:p>
        </p:txBody>
      </p:sp>
      <p:pic>
        <p:nvPicPr>
          <p:cNvPr id="45" name="Image 26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131010">
                  <a:alpha val="87059"/>
                </a:srgbClr>
              </a:clrFrom>
              <a:clrTo>
                <a:srgbClr val="131010">
                  <a:alpha val="0"/>
                </a:srgbClr>
              </a:clrTo>
            </a:clrChange>
            <a:extLst/>
          </a:blip>
          <a:stretch>
            <a:fillRect/>
          </a:stretch>
        </p:blipFill>
        <p:spPr>
          <a:xfrm>
            <a:off x="161338" y="6436168"/>
            <a:ext cx="576000" cy="306936"/>
          </a:xfrm>
          <a:prstGeom prst="rect">
            <a:avLst/>
          </a:prstGeom>
        </p:spPr>
      </p:pic>
      <p:sp>
        <p:nvSpPr>
          <p:cNvPr id="49" name="TextBox 25"/>
          <p:cNvSpPr txBox="1"/>
          <p:nvPr/>
        </p:nvSpPr>
        <p:spPr>
          <a:xfrm>
            <a:off x="840433" y="6494815"/>
            <a:ext cx="8856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entury Gothic" panose="020B0502020202020204" pitchFamily="34" charset="0"/>
              </a:rPr>
              <a:t>Conception et développement du modèle d’optimisation « CAPEX »</a:t>
            </a:r>
          </a:p>
        </p:txBody>
      </p:sp>
      <p:cxnSp>
        <p:nvCxnSpPr>
          <p:cNvPr id="51" name="Straight Connector 26"/>
          <p:cNvCxnSpPr/>
          <p:nvPr/>
        </p:nvCxnSpPr>
        <p:spPr>
          <a:xfrm>
            <a:off x="8004995" y="6479847"/>
            <a:ext cx="0" cy="28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2" name="Picture 3" descr="C:\Users\EFFICIENCYCASA09\Desktop\Rapport final\presentation\logo.png"/>
          <p:cNvPicPr>
            <a:picLocks noChangeAspect="1" noChangeArrowheads="1"/>
          </p:cNvPicPr>
          <p:nvPr/>
        </p:nvPicPr>
        <p:blipFill rotWithShape="1">
          <a:blip r:embed="rId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81" t="-15811" b="63896"/>
          <a:stretch/>
        </p:blipFill>
        <p:spPr bwMode="auto">
          <a:xfrm>
            <a:off x="7968605" y="6347720"/>
            <a:ext cx="576327" cy="41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27"/>
          <p:cNvSpPr txBox="1"/>
          <p:nvPr/>
        </p:nvSpPr>
        <p:spPr>
          <a:xfrm>
            <a:off x="10318639" y="6475775"/>
            <a:ext cx="1503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PFE 2016/2017</a:t>
            </a:r>
            <a:endParaRPr lang="en-US" dirty="0"/>
          </a:p>
        </p:txBody>
      </p:sp>
      <p:sp>
        <p:nvSpPr>
          <p:cNvPr id="59" name="Chevron 58"/>
          <p:cNvSpPr/>
          <p:nvPr/>
        </p:nvSpPr>
        <p:spPr>
          <a:xfrm>
            <a:off x="5006765" y="12580"/>
            <a:ext cx="8307352" cy="437892"/>
          </a:xfrm>
          <a:prstGeom prst="chevro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Pentagon 3"/>
          <p:cNvSpPr/>
          <p:nvPr/>
        </p:nvSpPr>
        <p:spPr>
          <a:xfrm>
            <a:off x="-1138144" y="-27317"/>
            <a:ext cx="2292350" cy="439200"/>
          </a:xfrm>
          <a:prstGeom prst="homePlat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5"/>
          <p:cNvSpPr/>
          <p:nvPr/>
        </p:nvSpPr>
        <p:spPr>
          <a:xfrm>
            <a:off x="668801" y="39625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1</a:t>
            </a:r>
            <a:endParaRPr lang="en-US" dirty="0">
              <a:latin typeface="Caviar Dreams" pitchFamily="34" charset="0"/>
            </a:endParaRPr>
          </a:p>
        </p:txBody>
      </p:sp>
      <p:sp>
        <p:nvSpPr>
          <p:cNvPr id="66" name="Oval 10"/>
          <p:cNvSpPr/>
          <p:nvPr/>
        </p:nvSpPr>
        <p:spPr>
          <a:xfrm>
            <a:off x="5332643" y="43113"/>
            <a:ext cx="337052" cy="295068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3</a:t>
            </a:r>
            <a:endParaRPr lang="en-US" dirty="0">
              <a:latin typeface="Caviar Dreams" pitchFamily="34" charset="0"/>
            </a:endParaRPr>
          </a:p>
        </p:txBody>
      </p:sp>
      <p:sp>
        <p:nvSpPr>
          <p:cNvPr id="67" name="TextBox 17"/>
          <p:cNvSpPr txBox="1"/>
          <p:nvPr/>
        </p:nvSpPr>
        <p:spPr>
          <a:xfrm>
            <a:off x="2887054" y="14225"/>
            <a:ext cx="32646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entury Gothic" panose="020B0502020202020204" pitchFamily="34" charset="0"/>
              </a:rPr>
              <a:t>Démarche de la résolution</a:t>
            </a:r>
          </a:p>
        </p:txBody>
      </p:sp>
      <p:sp>
        <p:nvSpPr>
          <p:cNvPr id="70" name="TextBox 4"/>
          <p:cNvSpPr txBox="1"/>
          <p:nvPr/>
        </p:nvSpPr>
        <p:spPr>
          <a:xfrm>
            <a:off x="1637867" y="-142"/>
            <a:ext cx="34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entury Gothic" panose="020B0502020202020204" pitchFamily="34" charset="0"/>
              </a:rPr>
              <a:t>Ecriture du problème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71" name="Oval 8"/>
          <p:cNvSpPr/>
          <p:nvPr/>
        </p:nvSpPr>
        <p:spPr>
          <a:xfrm>
            <a:off x="1297157" y="43514"/>
            <a:ext cx="330006" cy="2942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2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viar Dreams" pitchFamily="34" charset="0"/>
            </a:endParaRPr>
          </a:p>
        </p:txBody>
      </p:sp>
      <p:sp>
        <p:nvSpPr>
          <p:cNvPr id="39" name="Rounded Rectangle 44"/>
          <p:cNvSpPr/>
          <p:nvPr/>
        </p:nvSpPr>
        <p:spPr>
          <a:xfrm>
            <a:off x="-801617" y="1113049"/>
            <a:ext cx="1470974" cy="2124803"/>
          </a:xfrm>
          <a:prstGeom prst="roundRect">
            <a:avLst/>
          </a:prstGeom>
          <a:solidFill>
            <a:srgbClr val="92D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</a:p>
          <a:p>
            <a:pPr algn="ctr"/>
            <a:endParaRPr lang="en-US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fr-FR" b="1" dirty="0">
                <a:solidFill>
                  <a:schemeClr val="tx1"/>
                </a:solidFill>
                <a:latin typeface="Century Gothic" panose="020B0502020202020204" pitchFamily="34" charset="0"/>
              </a:rPr>
              <a:t>« Switcher Library »</a:t>
            </a:r>
            <a:endParaRPr lang="en-US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5" name="Picture 34"/>
          <p:cNvPicPr/>
          <p:nvPr/>
        </p:nvPicPr>
        <p:blipFill>
          <a:blip r:embed="rId5"/>
          <a:stretch>
            <a:fillRect/>
          </a:stretch>
        </p:blipFill>
        <p:spPr>
          <a:xfrm>
            <a:off x="1170218" y="1022164"/>
            <a:ext cx="4162425" cy="4421505"/>
          </a:xfrm>
          <a:prstGeom prst="rect">
            <a:avLst/>
          </a:prstGeom>
        </p:spPr>
      </p:pic>
      <p:pic>
        <p:nvPicPr>
          <p:cNvPr id="36" name="Picture 35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9695" y="2130007"/>
            <a:ext cx="6100098" cy="220581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Rounded Rectangle 4"/>
          <p:cNvSpPr/>
          <p:nvPr/>
        </p:nvSpPr>
        <p:spPr>
          <a:xfrm>
            <a:off x="2421227" y="5164428"/>
            <a:ext cx="1468192" cy="21765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0" name="Picture 39"/>
          <p:cNvPicPr/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8653" y="534790"/>
            <a:ext cx="5848351" cy="1268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Picture 71"/>
          <p:cNvPicPr/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23803" y="936855"/>
            <a:ext cx="8109774" cy="4601994"/>
          </a:xfrm>
          <a:prstGeom prst="rect">
            <a:avLst/>
          </a:prstGeom>
          <a:noFill/>
          <a:ln>
            <a:noFill/>
          </a:ln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978254">
            <a:off x="4705260" y="3791752"/>
            <a:ext cx="341505" cy="34150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533862" y="474195"/>
            <a:ext cx="6694086" cy="5940447"/>
          </a:xfrm>
          <a:prstGeom prst="rect">
            <a:avLst/>
          </a:prstGeom>
        </p:spPr>
      </p:pic>
      <p:sp>
        <p:nvSpPr>
          <p:cNvPr id="73" name="Rounded Rectangle 72"/>
          <p:cNvSpPr/>
          <p:nvPr/>
        </p:nvSpPr>
        <p:spPr>
          <a:xfrm>
            <a:off x="3570709" y="522516"/>
            <a:ext cx="2235517" cy="139872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4" name="Rounded Rectangle 73"/>
          <p:cNvSpPr/>
          <p:nvPr/>
        </p:nvSpPr>
        <p:spPr>
          <a:xfrm>
            <a:off x="3546477" y="3996090"/>
            <a:ext cx="1460287" cy="134323"/>
          </a:xfrm>
          <a:prstGeom prst="roundRect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75" name="Picture 74"/>
          <p:cNvPicPr/>
          <p:nvPr/>
        </p:nvPicPr>
        <p:blipFill>
          <a:blip r:embed="rId11"/>
          <a:stretch>
            <a:fillRect/>
          </a:stretch>
        </p:blipFill>
        <p:spPr>
          <a:xfrm>
            <a:off x="1163658" y="484525"/>
            <a:ext cx="10425880" cy="1834296"/>
          </a:xfrm>
          <a:prstGeom prst="rect">
            <a:avLst/>
          </a:prstGeom>
        </p:spPr>
      </p:pic>
      <p:pic>
        <p:nvPicPr>
          <p:cNvPr id="76" name="Picture 75"/>
          <p:cNvPicPr/>
          <p:nvPr/>
        </p:nvPicPr>
        <p:blipFill>
          <a:blip r:embed="rId12"/>
          <a:stretch>
            <a:fillRect/>
          </a:stretch>
        </p:blipFill>
        <p:spPr>
          <a:xfrm>
            <a:off x="1170218" y="2326305"/>
            <a:ext cx="10426709" cy="3729594"/>
          </a:xfrm>
          <a:prstGeom prst="rect">
            <a:avLst/>
          </a:prstGeom>
        </p:spPr>
      </p:pic>
      <p:pic>
        <p:nvPicPr>
          <p:cNvPr id="77" name="Picture 76"/>
          <p:cNvPicPr/>
          <p:nvPr/>
        </p:nvPicPr>
        <p:blipFill>
          <a:blip r:embed="rId13"/>
          <a:stretch>
            <a:fillRect/>
          </a:stretch>
        </p:blipFill>
        <p:spPr>
          <a:xfrm>
            <a:off x="1170218" y="5102745"/>
            <a:ext cx="10412761" cy="133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66482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2292 -0.00185 L 0.0543 -0.00023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54" y="69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6 3.7037E-6 L 0.05404 -0.00047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95" y="-23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4.81481E-6 L -0.03919 0.00231 " pathEditMode="relative" rAng="0" ptsTypes="AA">
                                      <p:cBhvr>
                                        <p:cTn id="10" dur="500" fill="hold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66" y="11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875E-6 2.22222E-6 L -0.27825 2.22222E-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919" y="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3" presetClass="entr" presetSubtype="16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9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9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9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36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3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1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6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8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3" presetID="32" presetClass="emph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animRot by="120000">
                                      <p:cBhvr>
                                        <p:cTn id="74" dur="15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5" dur="300" fill="hold">
                                          <p:stCondLst>
                                            <p:cond delay="3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76" dur="3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77" dur="300" fill="hold">
                                          <p:stCondLst>
                                            <p:cond delay="9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78" dur="300" fill="hold">
                                          <p:stCondLst>
                                            <p:cond delay="120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2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500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53" presetClass="exit" presetSubtype="3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09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4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5" dur="500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53" presetClass="exit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119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0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3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4" dur="5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6" grpId="0" animBg="1"/>
      <p:bldP spid="67" grpId="0"/>
      <p:bldP spid="70" grpId="0"/>
      <p:bldP spid="5" grpId="0" animBg="1"/>
      <p:bldP spid="5" grpId="1" animBg="1"/>
      <p:bldP spid="73" grpId="0" animBg="1"/>
      <p:bldP spid="73" grpId="1" animBg="1"/>
      <p:bldP spid="74" grpId="0" animBg="1"/>
      <p:bldP spid="74" grpId="1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ounded Rectangle 46"/>
          <p:cNvSpPr/>
          <p:nvPr/>
        </p:nvSpPr>
        <p:spPr>
          <a:xfrm>
            <a:off x="-801617" y="3243336"/>
            <a:ext cx="1008000" cy="2296965"/>
          </a:xfrm>
          <a:prstGeom prst="roundRect">
            <a:avLst/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hevron 41"/>
          <p:cNvSpPr/>
          <p:nvPr/>
        </p:nvSpPr>
        <p:spPr>
          <a:xfrm rot="10800000">
            <a:off x="-553809" y="6428339"/>
            <a:ext cx="10610248" cy="437892"/>
          </a:xfrm>
          <a:prstGeom prst="chevron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Chevron 42"/>
          <p:cNvSpPr/>
          <p:nvPr/>
        </p:nvSpPr>
        <p:spPr>
          <a:xfrm>
            <a:off x="10056439" y="6420108"/>
            <a:ext cx="2426525" cy="437892"/>
          </a:xfrm>
          <a:prstGeom prst="chevron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TextBox 23"/>
          <p:cNvSpPr txBox="1"/>
          <p:nvPr/>
        </p:nvSpPr>
        <p:spPr>
          <a:xfrm>
            <a:off x="9824887" y="6439814"/>
            <a:ext cx="478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Caviar Dreams" pitchFamily="34" charset="0"/>
              </a:rPr>
              <a:t>19</a:t>
            </a:r>
            <a:endParaRPr lang="en-US" b="1" dirty="0">
              <a:latin typeface="Caviar Dreams" pitchFamily="34" charset="0"/>
            </a:endParaRPr>
          </a:p>
        </p:txBody>
      </p:sp>
      <p:pic>
        <p:nvPicPr>
          <p:cNvPr id="45" name="Image 26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131010">
                  <a:alpha val="87059"/>
                </a:srgbClr>
              </a:clrFrom>
              <a:clrTo>
                <a:srgbClr val="131010">
                  <a:alpha val="0"/>
                </a:srgbClr>
              </a:clrTo>
            </a:clrChange>
            <a:extLst/>
          </a:blip>
          <a:stretch>
            <a:fillRect/>
          </a:stretch>
        </p:blipFill>
        <p:spPr>
          <a:xfrm>
            <a:off x="161338" y="6436168"/>
            <a:ext cx="576000" cy="306936"/>
          </a:xfrm>
          <a:prstGeom prst="rect">
            <a:avLst/>
          </a:prstGeom>
        </p:spPr>
      </p:pic>
      <p:sp>
        <p:nvSpPr>
          <p:cNvPr id="49" name="TextBox 25"/>
          <p:cNvSpPr txBox="1"/>
          <p:nvPr/>
        </p:nvSpPr>
        <p:spPr>
          <a:xfrm>
            <a:off x="840433" y="6494815"/>
            <a:ext cx="8856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entury Gothic" panose="020B0502020202020204" pitchFamily="34" charset="0"/>
              </a:rPr>
              <a:t>Conception et développement du modèle d’optimisation « CAPEX »</a:t>
            </a:r>
          </a:p>
        </p:txBody>
      </p:sp>
      <p:cxnSp>
        <p:nvCxnSpPr>
          <p:cNvPr id="51" name="Straight Connector 26"/>
          <p:cNvCxnSpPr/>
          <p:nvPr/>
        </p:nvCxnSpPr>
        <p:spPr>
          <a:xfrm>
            <a:off x="8004995" y="6479847"/>
            <a:ext cx="0" cy="28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2" name="Picture 3" descr="C:\Users\EFFICIENCYCASA09\Desktop\Rapport final\presentation\logo.png"/>
          <p:cNvPicPr>
            <a:picLocks noChangeAspect="1" noChangeArrowheads="1"/>
          </p:cNvPicPr>
          <p:nvPr/>
        </p:nvPicPr>
        <p:blipFill rotWithShape="1">
          <a:blip r:embed="rId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81" t="-15811" b="63896"/>
          <a:stretch/>
        </p:blipFill>
        <p:spPr bwMode="auto">
          <a:xfrm>
            <a:off x="7968605" y="6347720"/>
            <a:ext cx="576327" cy="41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27"/>
          <p:cNvSpPr txBox="1"/>
          <p:nvPr/>
        </p:nvSpPr>
        <p:spPr>
          <a:xfrm>
            <a:off x="10318639" y="6475775"/>
            <a:ext cx="1503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PFE 2016/2017</a:t>
            </a:r>
            <a:endParaRPr lang="en-US" dirty="0"/>
          </a:p>
        </p:txBody>
      </p:sp>
      <p:sp>
        <p:nvSpPr>
          <p:cNvPr id="37" name="Chevron 36"/>
          <p:cNvSpPr/>
          <p:nvPr/>
        </p:nvSpPr>
        <p:spPr>
          <a:xfrm>
            <a:off x="2331492" y="25953"/>
            <a:ext cx="9860508" cy="437892"/>
          </a:xfrm>
          <a:prstGeom prst="chevro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Pentagon 3"/>
          <p:cNvSpPr/>
          <p:nvPr/>
        </p:nvSpPr>
        <p:spPr>
          <a:xfrm>
            <a:off x="-1792209" y="-14484"/>
            <a:ext cx="2211627" cy="439200"/>
          </a:xfrm>
          <a:prstGeom prst="homePlat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5"/>
          <p:cNvSpPr/>
          <p:nvPr/>
        </p:nvSpPr>
        <p:spPr>
          <a:xfrm>
            <a:off x="552433" y="74845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1</a:t>
            </a:r>
            <a:endParaRPr lang="en-US" dirty="0">
              <a:latin typeface="Caviar Dreams" pitchFamily="34" charset="0"/>
            </a:endParaRPr>
          </a:p>
        </p:txBody>
      </p:sp>
      <p:sp>
        <p:nvSpPr>
          <p:cNvPr id="41" name="Oval 8"/>
          <p:cNvSpPr/>
          <p:nvPr/>
        </p:nvSpPr>
        <p:spPr>
          <a:xfrm>
            <a:off x="2597522" y="93980"/>
            <a:ext cx="288000" cy="27307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2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viar Dreams" pitchFamily="34" charset="0"/>
            </a:endParaRPr>
          </a:p>
        </p:txBody>
      </p:sp>
      <p:sp>
        <p:nvSpPr>
          <p:cNvPr id="47" name="TextBox 17"/>
          <p:cNvSpPr txBox="1"/>
          <p:nvPr/>
        </p:nvSpPr>
        <p:spPr>
          <a:xfrm>
            <a:off x="845759" y="52735"/>
            <a:ext cx="828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entury Gothic" panose="020B0502020202020204" pitchFamily="34" charset="0"/>
              </a:rPr>
              <a:t>Bilan</a:t>
            </a:r>
          </a:p>
        </p:txBody>
      </p:sp>
      <p:sp>
        <p:nvSpPr>
          <p:cNvPr id="48" name="Rounded Rectangle 44"/>
          <p:cNvSpPr/>
          <p:nvPr/>
        </p:nvSpPr>
        <p:spPr>
          <a:xfrm>
            <a:off x="-827375" y="1113049"/>
            <a:ext cx="1470974" cy="2124803"/>
          </a:xfrm>
          <a:prstGeom prst="roundRect">
            <a:avLst/>
          </a:prstGeom>
          <a:solidFill>
            <a:srgbClr val="92D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</a:p>
          <a:p>
            <a:pPr algn="ctr"/>
            <a:endParaRPr lang="en-US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fr-FR" b="1" dirty="0">
                <a:solidFill>
                  <a:schemeClr val="tx1"/>
                </a:solidFill>
                <a:latin typeface="Century Gothic" panose="020B0502020202020204" pitchFamily="34" charset="0"/>
              </a:rPr>
              <a:t>Conclusion</a:t>
            </a:r>
            <a:endParaRPr lang="en-US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872" y="691502"/>
            <a:ext cx="3797300" cy="50927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751315" y="754824"/>
            <a:ext cx="1995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solidFill>
                  <a:schemeClr val="accent3">
                    <a:lumMod val="50000"/>
                  </a:schemeClr>
                </a:solidFill>
              </a:rPr>
              <a:t>Points forts: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6209614" y="1335960"/>
            <a:ext cx="4008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/>
              <a:t>Modélisation générique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6209615" y="1881638"/>
            <a:ext cx="4008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/>
              <a:t>Calcul instantané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4038600" y="1351883"/>
            <a:ext cx="0" cy="362617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/>
          <p:nvPr/>
        </p:nvCxnSpPr>
        <p:spPr>
          <a:xfrm>
            <a:off x="6025120" y="1344818"/>
            <a:ext cx="7620" cy="362617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4751314" y="2774011"/>
            <a:ext cx="19952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 b="1" u="sng" dirty="0">
                <a:solidFill>
                  <a:schemeClr val="accent3">
                    <a:lumMod val="50000"/>
                  </a:schemeClr>
                </a:solidFill>
              </a:rPr>
              <a:t>Livrables: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6209616" y="3383216"/>
            <a:ext cx="59823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/>
              <a:t>Bilan d’étude des différents solveurs d’optimisation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209616" y="4271254"/>
            <a:ext cx="4008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i="1" dirty="0"/>
              <a:t>« Switcher Library »</a:t>
            </a:r>
          </a:p>
        </p:txBody>
      </p:sp>
      <p:cxnSp>
        <p:nvCxnSpPr>
          <p:cNvPr id="73" name="Straight Connector 72"/>
          <p:cNvCxnSpPr/>
          <p:nvPr/>
        </p:nvCxnSpPr>
        <p:spPr>
          <a:xfrm>
            <a:off x="4200130" y="3383216"/>
            <a:ext cx="0" cy="362617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/>
          <p:nvPr/>
        </p:nvCxnSpPr>
        <p:spPr>
          <a:xfrm>
            <a:off x="6036550" y="3383216"/>
            <a:ext cx="7620" cy="362617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>
            <a:off x="6040360" y="4295187"/>
            <a:ext cx="7620" cy="362617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TextBox 77"/>
          <p:cNvSpPr txBox="1"/>
          <p:nvPr/>
        </p:nvSpPr>
        <p:spPr>
          <a:xfrm>
            <a:off x="6209616" y="4888131"/>
            <a:ext cx="40083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fr-FR" sz="2400" b="1" dirty="0"/>
              <a:t>L’outil </a:t>
            </a:r>
            <a:r>
              <a:rPr lang="fr-FR" sz="2400" b="1" i="1" dirty="0"/>
              <a:t>« CAPEX »</a:t>
            </a:r>
          </a:p>
        </p:txBody>
      </p:sp>
    </p:spTree>
    <p:extLst>
      <p:ext uri="{BB962C8B-B14F-4D97-AF65-F5344CB8AC3E}">
        <p14:creationId xmlns:p14="http://schemas.microsoft.com/office/powerpoint/2010/main" val="20410104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11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55112E-17 -1.11111E-6 L 0.16406 0.00046 " pathEditMode="relative" rAng="0" ptsTypes="AA">
                                      <p:cBhvr>
                                        <p:cTn id="36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03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91 0.00162 L 0.00169 0.08449 " pathEditMode="relative" rAng="0" ptsTypes="AA">
                                      <p:cBhvr>
                                        <p:cTn id="44" dur="2000" fill="hold"/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9" y="4144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5E-6 4.07407E-6 L 0.15182 0.00162 " pathEditMode="relative" rAng="0" ptsTypes="AA">
                                      <p:cBhvr>
                                        <p:cTn id="63" dur="2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591" y="6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4.07407E-6 L 0.00026 0.13588 " pathEditMode="relative" rAng="0" ptsTypes="AA">
                                      <p:cBhvr>
                                        <p:cTn id="71" dur="2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3" y="6782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2.22222E-6 L -0.00052 0.09166 " pathEditMode="relative" rAng="0" ptsTypes="AA">
                                      <p:cBhvr>
                                        <p:cTn id="84" dur="2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" y="4583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8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0" grpId="0" animBg="1"/>
      <p:bldP spid="41" grpId="0" animBg="1"/>
      <p:bldP spid="47" grpId="0"/>
      <p:bldP spid="7" grpId="0"/>
      <p:bldP spid="50" grpId="0"/>
      <p:bldP spid="52" grpId="0"/>
      <p:bldP spid="70" grpId="0"/>
      <p:bldP spid="71" grpId="0"/>
      <p:bldP spid="72" grpId="0"/>
      <p:bldP spid="7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Chevron 65"/>
          <p:cNvSpPr/>
          <p:nvPr/>
        </p:nvSpPr>
        <p:spPr>
          <a:xfrm rot="10800000">
            <a:off x="-553809" y="6428339"/>
            <a:ext cx="10610248" cy="437892"/>
          </a:xfrm>
          <a:prstGeom prst="chevron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8" name="Chevron 67"/>
          <p:cNvSpPr/>
          <p:nvPr/>
        </p:nvSpPr>
        <p:spPr>
          <a:xfrm>
            <a:off x="10056439" y="6420108"/>
            <a:ext cx="2426525" cy="437892"/>
          </a:xfrm>
          <a:prstGeom prst="chevron">
            <a:avLst/>
          </a:prstGeom>
          <a:gradFill flip="none" rotWithShape="1">
            <a:gsLst>
              <a:gs pos="0">
                <a:srgbClr val="92D050"/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9" name="TextBox 23"/>
          <p:cNvSpPr txBox="1"/>
          <p:nvPr/>
        </p:nvSpPr>
        <p:spPr>
          <a:xfrm>
            <a:off x="9840432" y="6455095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Caviar Dreams" pitchFamily="34" charset="0"/>
              </a:rPr>
              <a:t>1</a:t>
            </a:r>
            <a:endParaRPr lang="en-US" b="1" dirty="0">
              <a:latin typeface="Caviar Dreams" pitchFamily="34" charset="0"/>
            </a:endParaRPr>
          </a:p>
        </p:txBody>
      </p:sp>
      <p:pic>
        <p:nvPicPr>
          <p:cNvPr id="71" name="Image 26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131010">
                  <a:alpha val="87059"/>
                </a:srgbClr>
              </a:clrFrom>
              <a:clrTo>
                <a:srgbClr val="131010">
                  <a:alpha val="0"/>
                </a:srgbClr>
              </a:clrTo>
            </a:clrChange>
            <a:extLst/>
          </a:blip>
          <a:stretch>
            <a:fillRect/>
          </a:stretch>
        </p:blipFill>
        <p:spPr>
          <a:xfrm>
            <a:off x="161338" y="6436168"/>
            <a:ext cx="576000" cy="306936"/>
          </a:xfrm>
          <a:prstGeom prst="rect">
            <a:avLst/>
          </a:prstGeom>
        </p:spPr>
      </p:pic>
      <p:sp>
        <p:nvSpPr>
          <p:cNvPr id="72" name="TextBox 25"/>
          <p:cNvSpPr txBox="1"/>
          <p:nvPr/>
        </p:nvSpPr>
        <p:spPr>
          <a:xfrm>
            <a:off x="840433" y="6494815"/>
            <a:ext cx="8856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entury Gothic" panose="020B0502020202020204" pitchFamily="34" charset="0"/>
              </a:rPr>
              <a:t>Conception et développement du modèle d’optimisation « CAPEX »</a:t>
            </a:r>
          </a:p>
        </p:txBody>
      </p:sp>
      <p:cxnSp>
        <p:nvCxnSpPr>
          <p:cNvPr id="73" name="Straight Connector 26"/>
          <p:cNvCxnSpPr/>
          <p:nvPr/>
        </p:nvCxnSpPr>
        <p:spPr>
          <a:xfrm>
            <a:off x="8004995" y="6479847"/>
            <a:ext cx="0" cy="28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4" name="Picture 3" descr="C:\Users\EFFICIENCYCASA09\Desktop\Rapport final\presentation\logo.png"/>
          <p:cNvPicPr>
            <a:picLocks noChangeAspect="1" noChangeArrowheads="1"/>
          </p:cNvPicPr>
          <p:nvPr/>
        </p:nvPicPr>
        <p:blipFill rotWithShape="1">
          <a:blip r:embed="rId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81" t="-15811" b="63896"/>
          <a:stretch/>
        </p:blipFill>
        <p:spPr bwMode="auto">
          <a:xfrm>
            <a:off x="7968605" y="6347720"/>
            <a:ext cx="576327" cy="41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" name="TextBox 27"/>
          <p:cNvSpPr txBox="1"/>
          <p:nvPr/>
        </p:nvSpPr>
        <p:spPr>
          <a:xfrm>
            <a:off x="10318639" y="6475775"/>
            <a:ext cx="1503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PFE 2016/2017</a:t>
            </a:r>
            <a:endParaRPr lang="en-US" dirty="0"/>
          </a:p>
        </p:txBody>
      </p:sp>
      <p:pic>
        <p:nvPicPr>
          <p:cNvPr id="143" name="Image 26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131010">
                  <a:alpha val="87059"/>
                </a:srgbClr>
              </a:clrFrom>
              <a:clrTo>
                <a:srgbClr val="131010">
                  <a:alpha val="0"/>
                </a:srgbClr>
              </a:clrTo>
            </a:clrChange>
            <a:extLst/>
          </a:blip>
          <a:stretch>
            <a:fillRect/>
          </a:stretch>
        </p:blipFill>
        <p:spPr>
          <a:xfrm>
            <a:off x="5591945" y="4429"/>
            <a:ext cx="886128" cy="472195"/>
          </a:xfrm>
          <a:prstGeom prst="rect">
            <a:avLst/>
          </a:prstGeom>
        </p:spPr>
      </p:pic>
      <p:sp>
        <p:nvSpPr>
          <p:cNvPr id="144" name="TextBox 8"/>
          <p:cNvSpPr txBox="1"/>
          <p:nvPr/>
        </p:nvSpPr>
        <p:spPr>
          <a:xfrm>
            <a:off x="4119237" y="405210"/>
            <a:ext cx="4158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cap="small" spc="300" dirty="0"/>
              <a:t>Ecole Mohammadia d’</a:t>
            </a:r>
            <a:r>
              <a:rPr lang="fr-FR" cap="small" spc="300" dirty="0" err="1"/>
              <a:t>Ingenieurs</a:t>
            </a:r>
            <a:endParaRPr lang="en-US" cap="small" spc="300" dirty="0"/>
          </a:p>
        </p:txBody>
      </p:sp>
      <p:sp>
        <p:nvSpPr>
          <p:cNvPr id="145" name="Pentagon 18"/>
          <p:cNvSpPr/>
          <p:nvPr/>
        </p:nvSpPr>
        <p:spPr>
          <a:xfrm>
            <a:off x="1343472" y="800720"/>
            <a:ext cx="4788000" cy="108000"/>
          </a:xfrm>
          <a:prstGeom prst="homePlat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6" name="Chevron 145"/>
          <p:cNvSpPr/>
          <p:nvPr/>
        </p:nvSpPr>
        <p:spPr>
          <a:xfrm>
            <a:off x="6096000" y="800720"/>
            <a:ext cx="4752000" cy="108000"/>
          </a:xfrm>
          <a:prstGeom prst="chevron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7" name="TextBox 29"/>
          <p:cNvSpPr txBox="1"/>
          <p:nvPr/>
        </p:nvSpPr>
        <p:spPr>
          <a:xfrm>
            <a:off x="5015880" y="529364"/>
            <a:ext cx="216024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3200" kern="1300" cap="small" spc="150" dirty="0"/>
              <a:t>PLAN</a:t>
            </a:r>
            <a:endParaRPr lang="en-US" sz="3200" kern="1300" cap="small" spc="150" dirty="0"/>
          </a:p>
        </p:txBody>
      </p:sp>
      <p:sp>
        <p:nvSpPr>
          <p:cNvPr id="42" name="Pentagon 11"/>
          <p:cNvSpPr/>
          <p:nvPr/>
        </p:nvSpPr>
        <p:spPr>
          <a:xfrm>
            <a:off x="0" y="-7872"/>
            <a:ext cx="3647728" cy="504032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3" name="TextBox 9"/>
          <p:cNvSpPr txBox="1"/>
          <p:nvPr/>
        </p:nvSpPr>
        <p:spPr>
          <a:xfrm>
            <a:off x="471509" y="76425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prstClr val="black"/>
                </a:solidFill>
                <a:latin typeface="Century Gothic" panose="020B0502020202020204" pitchFamily="34" charset="0"/>
              </a:rPr>
              <a:t>Département Génie MIS</a:t>
            </a:r>
            <a:endParaRPr lang="en-US" sz="16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44" name="Pentagon 12"/>
          <p:cNvSpPr/>
          <p:nvPr/>
        </p:nvSpPr>
        <p:spPr>
          <a:xfrm rot="10800000">
            <a:off x="8544932" y="-7872"/>
            <a:ext cx="3647728" cy="504032"/>
          </a:xfrm>
          <a:prstGeom prst="homePlat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45" name="AutoShape 43"/>
          <p:cNvSpPr>
            <a:spLocks noChangeArrowheads="1"/>
          </p:cNvSpPr>
          <p:nvPr/>
        </p:nvSpPr>
        <p:spPr bwMode="gray">
          <a:xfrm>
            <a:off x="1968779" y="5006975"/>
            <a:ext cx="4851400" cy="508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28575" algn="ctr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>
              <a:defRPr/>
            </a:pPr>
            <a:r>
              <a:rPr lang="en-US" sz="2000" b="1" dirty="0">
                <a:latin typeface="Century Gothic" pitchFamily="34" charset="0"/>
              </a:rPr>
              <a:t>Conclusion et perspectives </a:t>
            </a:r>
          </a:p>
        </p:txBody>
      </p:sp>
      <p:sp>
        <p:nvSpPr>
          <p:cNvPr id="46" name="AutoShape 44"/>
          <p:cNvSpPr>
            <a:spLocks noChangeArrowheads="1"/>
          </p:cNvSpPr>
          <p:nvPr/>
        </p:nvSpPr>
        <p:spPr bwMode="gray">
          <a:xfrm>
            <a:off x="2293854" y="4195765"/>
            <a:ext cx="5400675" cy="508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28575" algn="ctr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>
              <a:defRPr/>
            </a:pPr>
            <a:r>
              <a:rPr lang="fr-FR" sz="2000" b="1" dirty="0">
                <a:latin typeface="Century Gothic" pitchFamily="34" charset="0"/>
              </a:rPr>
              <a:t>Optimisation de la production « Chimie »  </a:t>
            </a:r>
            <a:endParaRPr lang="en-US" sz="2000" b="1" dirty="0">
              <a:latin typeface="Century Gothic" panose="020B0502020202020204" pitchFamily="34" charset="0"/>
            </a:endParaRPr>
          </a:p>
        </p:txBody>
      </p:sp>
      <p:sp>
        <p:nvSpPr>
          <p:cNvPr id="47" name="AutoShape 45"/>
          <p:cNvSpPr>
            <a:spLocks noChangeArrowheads="1"/>
          </p:cNvSpPr>
          <p:nvPr/>
        </p:nvSpPr>
        <p:spPr bwMode="gray">
          <a:xfrm>
            <a:off x="2386710" y="3379788"/>
            <a:ext cx="5921375" cy="508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28575" algn="ctr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r>
              <a:rPr lang="fr-F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Conception &amp; Développement du « CAPEX »</a:t>
            </a:r>
          </a:p>
        </p:txBody>
      </p:sp>
      <p:grpSp>
        <p:nvGrpSpPr>
          <p:cNvPr id="51" name="Group 76"/>
          <p:cNvGrpSpPr>
            <a:grpSpLocks/>
          </p:cNvGrpSpPr>
          <p:nvPr/>
        </p:nvGrpSpPr>
        <p:grpSpPr bwMode="auto">
          <a:xfrm>
            <a:off x="1670329" y="4987066"/>
            <a:ext cx="355600" cy="519245"/>
            <a:chOff x="2078" y="1387"/>
            <a:chExt cx="1615" cy="2201"/>
          </a:xfrm>
          <a:solidFill>
            <a:srgbClr val="92D050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52" name="Oval 77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pFill/>
            <a:ln w="57150" algn="ctr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53" name="Oval 78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pFill/>
            <a:ln w="9525" algn="ctr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54" name="Oval 79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pFill/>
            <a:ln w="38100" algn="ctr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56" name="Oval 80"/>
            <p:cNvSpPr>
              <a:spLocks noChangeArrowheads="1"/>
            </p:cNvSpPr>
            <p:nvPr/>
          </p:nvSpPr>
          <p:spPr bwMode="gray">
            <a:xfrm>
              <a:off x="2254" y="1387"/>
              <a:ext cx="1180" cy="2201"/>
            </a:xfrm>
            <a:prstGeom prst="ellipse">
              <a:avLst/>
            </a:prstGeom>
            <a:grpFill/>
            <a:ln w="38100" algn="ctr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58" name="Oval 81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pFill/>
            <a:ln w="38100" algn="ctr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59" name="Oval 82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pFill/>
            <a:ln w="38100" algn="ctr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</p:grpSp>
      <p:grpSp>
        <p:nvGrpSpPr>
          <p:cNvPr id="60" name="Group 69"/>
          <p:cNvGrpSpPr>
            <a:grpSpLocks/>
          </p:cNvGrpSpPr>
          <p:nvPr/>
        </p:nvGrpSpPr>
        <p:grpSpPr bwMode="auto">
          <a:xfrm>
            <a:off x="1992592" y="4212366"/>
            <a:ext cx="381000" cy="519245"/>
            <a:chOff x="2078" y="1387"/>
            <a:chExt cx="1615" cy="2201"/>
          </a:xfrm>
          <a:solidFill>
            <a:srgbClr val="92D050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61" name="Oval 70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pFill/>
            <a:ln w="57150" algn="ctr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2" name="Oval 71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pFill/>
            <a:ln w="9525" algn="ctr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63" name="Oval 72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pFill/>
            <a:ln w="38100" algn="ctr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64" name="Oval 73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pFill/>
            <a:ln w="38100" algn="ctr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65" name="Oval 7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pFill/>
            <a:ln w="38100" algn="ctr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76" name="Oval 75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pFill/>
            <a:ln w="38100" algn="ctr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</p:grpSp>
      <p:grpSp>
        <p:nvGrpSpPr>
          <p:cNvPr id="77" name="Group 83"/>
          <p:cNvGrpSpPr>
            <a:grpSpLocks/>
          </p:cNvGrpSpPr>
          <p:nvPr/>
        </p:nvGrpSpPr>
        <p:grpSpPr bwMode="auto">
          <a:xfrm>
            <a:off x="2106892" y="3373442"/>
            <a:ext cx="381000" cy="519113"/>
            <a:chOff x="1453" y="2279"/>
            <a:chExt cx="240" cy="327"/>
          </a:xfrm>
          <a:solidFill>
            <a:srgbClr val="92D050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78" name="Oval 63"/>
            <p:cNvSpPr>
              <a:spLocks noChangeArrowheads="1"/>
            </p:cNvSpPr>
            <p:nvPr/>
          </p:nvSpPr>
          <p:spPr bwMode="gray">
            <a:xfrm>
              <a:off x="1453" y="2323"/>
              <a:ext cx="240" cy="240"/>
            </a:xfrm>
            <a:prstGeom prst="ellipse">
              <a:avLst/>
            </a:prstGeom>
            <a:grpFill/>
            <a:ln w="57150" algn="ctr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79" name="Oval 64"/>
            <p:cNvSpPr>
              <a:spLocks noChangeArrowheads="1"/>
            </p:cNvSpPr>
            <p:nvPr/>
          </p:nvSpPr>
          <p:spPr bwMode="gray">
            <a:xfrm>
              <a:off x="1467" y="2337"/>
              <a:ext cx="212" cy="212"/>
            </a:xfrm>
            <a:prstGeom prst="ellipse">
              <a:avLst/>
            </a:prstGeom>
            <a:grpFill/>
            <a:ln w="9525" algn="ctr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80" name="Oval 65"/>
            <p:cNvSpPr>
              <a:spLocks noChangeArrowheads="1"/>
            </p:cNvSpPr>
            <p:nvPr/>
          </p:nvSpPr>
          <p:spPr bwMode="gray">
            <a:xfrm>
              <a:off x="1479" y="2279"/>
              <a:ext cx="164" cy="327"/>
            </a:xfrm>
            <a:prstGeom prst="ellipse">
              <a:avLst/>
            </a:prstGeom>
            <a:grpFill/>
            <a:ln w="38100" algn="ctr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81" name="Oval 66"/>
            <p:cNvSpPr>
              <a:spLocks noChangeArrowheads="1"/>
            </p:cNvSpPr>
            <p:nvPr/>
          </p:nvSpPr>
          <p:spPr bwMode="gray">
            <a:xfrm>
              <a:off x="1479" y="2279"/>
              <a:ext cx="164" cy="327"/>
            </a:xfrm>
            <a:prstGeom prst="ellipse">
              <a:avLst/>
            </a:prstGeom>
            <a:grpFill/>
            <a:ln w="38100" algn="ctr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82" name="Oval 67"/>
            <p:cNvSpPr>
              <a:spLocks noChangeArrowheads="1"/>
            </p:cNvSpPr>
            <p:nvPr/>
          </p:nvSpPr>
          <p:spPr bwMode="gray">
            <a:xfrm>
              <a:off x="1491" y="2279"/>
              <a:ext cx="163" cy="327"/>
            </a:xfrm>
            <a:prstGeom prst="ellipse">
              <a:avLst/>
            </a:prstGeom>
            <a:grpFill/>
            <a:ln w="38100" algn="ctr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83" name="Oval 68"/>
            <p:cNvSpPr>
              <a:spLocks noChangeArrowheads="1"/>
            </p:cNvSpPr>
            <p:nvPr/>
          </p:nvSpPr>
          <p:spPr bwMode="gray">
            <a:xfrm>
              <a:off x="1491" y="2279"/>
              <a:ext cx="163" cy="327"/>
            </a:xfrm>
            <a:prstGeom prst="ellipse">
              <a:avLst/>
            </a:prstGeom>
            <a:grpFill/>
            <a:ln w="38100" algn="ctr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</p:grpSp>
      <p:sp>
        <p:nvSpPr>
          <p:cNvPr id="84" name="AutoShape 46"/>
          <p:cNvSpPr>
            <a:spLocks noChangeArrowheads="1"/>
          </p:cNvSpPr>
          <p:nvPr/>
        </p:nvSpPr>
        <p:spPr bwMode="gray">
          <a:xfrm>
            <a:off x="2259293" y="2498725"/>
            <a:ext cx="5709312" cy="508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28575" algn="ctr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>
              <a:defRPr/>
            </a:pPr>
            <a:r>
              <a:rPr lang="fr-FR" sz="2000" b="1" dirty="0">
                <a:latin typeface="Century Gothic" pitchFamily="34" charset="0"/>
              </a:rPr>
              <a:t>Développement de la « Switcher Library »</a:t>
            </a:r>
            <a:endParaRPr lang="en-US" sz="2000" b="1" dirty="0">
              <a:latin typeface="Century Gothic" pitchFamily="34" charset="0"/>
            </a:endParaRPr>
          </a:p>
        </p:txBody>
      </p:sp>
      <p:grpSp>
        <p:nvGrpSpPr>
          <p:cNvPr id="85" name="Group 55"/>
          <p:cNvGrpSpPr>
            <a:grpSpLocks/>
          </p:cNvGrpSpPr>
          <p:nvPr/>
        </p:nvGrpSpPr>
        <p:grpSpPr bwMode="auto">
          <a:xfrm>
            <a:off x="1954492" y="2535966"/>
            <a:ext cx="381000" cy="519245"/>
            <a:chOff x="2078" y="1387"/>
            <a:chExt cx="1615" cy="2201"/>
          </a:xfrm>
          <a:solidFill>
            <a:srgbClr val="92D050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88" name="Oval 56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pFill/>
            <a:ln w="57150" algn="ctr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90" name="Oval 57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pFill/>
            <a:ln w="9525" algn="ctr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91" name="Oval 58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pFill/>
            <a:ln w="38100" algn="ctr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92" name="Oval 59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pFill/>
            <a:ln w="38100" algn="ctr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93" name="Oval 60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pFill/>
            <a:ln w="38100" algn="ctr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94" name="Oval 61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pFill/>
            <a:ln w="38100" algn="ctr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</p:grpSp>
      <p:sp>
        <p:nvSpPr>
          <p:cNvPr id="95" name="AutoShape 47"/>
          <p:cNvSpPr>
            <a:spLocks noChangeArrowheads="1"/>
          </p:cNvSpPr>
          <p:nvPr/>
        </p:nvSpPr>
        <p:spPr bwMode="gray">
          <a:xfrm>
            <a:off x="1738593" y="1728788"/>
            <a:ext cx="4224885" cy="508000"/>
          </a:xfrm>
          <a:prstGeom prst="roundRect">
            <a:avLst>
              <a:gd name="adj" fmla="val 50000"/>
            </a:avLst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 w="28575" algn="ctr">
            <a:noFill/>
            <a:round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>
              <a:defRPr/>
            </a:pPr>
            <a:r>
              <a:rPr lang="fr-FR" sz="2000" b="1" dirty="0">
                <a:latin typeface="Century Gothic" pitchFamily="34" charset="0"/>
              </a:rPr>
              <a:t>Contexte du projet </a:t>
            </a:r>
          </a:p>
        </p:txBody>
      </p:sp>
      <p:grpSp>
        <p:nvGrpSpPr>
          <p:cNvPr id="96" name="Group 48"/>
          <p:cNvGrpSpPr>
            <a:grpSpLocks/>
          </p:cNvGrpSpPr>
          <p:nvPr/>
        </p:nvGrpSpPr>
        <p:grpSpPr bwMode="auto">
          <a:xfrm>
            <a:off x="1421092" y="1748566"/>
            <a:ext cx="381000" cy="519245"/>
            <a:chOff x="2078" y="1387"/>
            <a:chExt cx="1615" cy="2201"/>
          </a:xfrm>
          <a:solidFill>
            <a:srgbClr val="92D050"/>
          </a:solidFill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</p:grpSpPr>
        <p:sp>
          <p:nvSpPr>
            <p:cNvPr id="98" name="Oval 49"/>
            <p:cNvSpPr>
              <a:spLocks noChangeArrowheads="1"/>
            </p:cNvSpPr>
            <p:nvPr/>
          </p:nvSpPr>
          <p:spPr bwMode="gray">
            <a:xfrm>
              <a:off x="2078" y="1680"/>
              <a:ext cx="1615" cy="1615"/>
            </a:xfrm>
            <a:prstGeom prst="ellipse">
              <a:avLst/>
            </a:prstGeom>
            <a:grpFill/>
            <a:ln w="57150" algn="ctr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99" name="Oval 50"/>
            <p:cNvSpPr>
              <a:spLocks noChangeArrowheads="1"/>
            </p:cNvSpPr>
            <p:nvPr/>
          </p:nvSpPr>
          <p:spPr bwMode="gray">
            <a:xfrm>
              <a:off x="2170" y="1771"/>
              <a:ext cx="1430" cy="1430"/>
            </a:xfrm>
            <a:prstGeom prst="ellipse">
              <a:avLst/>
            </a:prstGeom>
            <a:grpFill/>
            <a:ln w="9525" algn="ctr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/>
            <a:lstStyle/>
            <a:p>
              <a:endParaRPr lang="fr-FR"/>
            </a:p>
          </p:txBody>
        </p:sp>
        <p:sp>
          <p:nvSpPr>
            <p:cNvPr id="101" name="Oval 51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pFill/>
            <a:ln w="38100" algn="ctr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102" name="Oval 52"/>
            <p:cNvSpPr>
              <a:spLocks noChangeArrowheads="1"/>
            </p:cNvSpPr>
            <p:nvPr/>
          </p:nvSpPr>
          <p:spPr bwMode="gray">
            <a:xfrm>
              <a:off x="2254" y="1387"/>
              <a:ext cx="1101" cy="2201"/>
            </a:xfrm>
            <a:prstGeom prst="ellipse">
              <a:avLst/>
            </a:prstGeom>
            <a:grpFill/>
            <a:ln w="38100" algn="ctr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wrap="none" anchor="ctr">
              <a:spAutoFit/>
            </a:bodyPr>
            <a:lstStyle/>
            <a:p>
              <a:endParaRPr lang="fr-FR"/>
            </a:p>
          </p:txBody>
        </p:sp>
        <p:sp>
          <p:nvSpPr>
            <p:cNvPr id="106" name="Oval 53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pFill/>
            <a:ln w="38100" algn="ctr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  <p:sp>
          <p:nvSpPr>
            <p:cNvPr id="107" name="Oval 54"/>
            <p:cNvSpPr>
              <a:spLocks noChangeArrowheads="1"/>
            </p:cNvSpPr>
            <p:nvPr/>
          </p:nvSpPr>
          <p:spPr bwMode="gray">
            <a:xfrm>
              <a:off x="2337" y="1387"/>
              <a:ext cx="1096" cy="2201"/>
            </a:xfrm>
            <a:prstGeom prst="ellipse">
              <a:avLst/>
            </a:prstGeom>
            <a:grpFill/>
            <a:ln w="38100" algn="ctr">
              <a:noFill/>
              <a:round/>
              <a:headEnd/>
              <a:tailEnd/>
            </a:ln>
            <a:effectLst>
              <a:outerShdw blurRad="44450" dist="27940" dir="5400000" algn="ctr">
                <a:srgbClr val="000000">
                  <a:alpha val="32000"/>
                </a:srgbClr>
              </a:outerShdw>
            </a:effectLst>
            <a:sp3d>
              <a:bevelT w="190500" h="38100"/>
            </a:sp3d>
          </p:spPr>
          <p:txBody>
            <a:bodyPr anchor="ctr">
              <a:spAutoFit/>
            </a:bodyPr>
            <a:lstStyle/>
            <a:p>
              <a:endParaRPr lang="fr-FR"/>
            </a:p>
          </p:txBody>
        </p:sp>
      </p:grpSp>
      <p:sp>
        <p:nvSpPr>
          <p:cNvPr id="108" name="AutoShape 3"/>
          <p:cNvSpPr>
            <a:spLocks noChangeArrowheads="1"/>
          </p:cNvSpPr>
          <p:nvPr/>
        </p:nvSpPr>
        <p:spPr bwMode="ltGray">
          <a:xfrm rot="5400000">
            <a:off x="-2446568" y="1377949"/>
            <a:ext cx="4824413" cy="4772026"/>
          </a:xfrm>
          <a:custGeom>
            <a:avLst/>
            <a:gdLst>
              <a:gd name="G0" fmla="+- 10478 0 0"/>
              <a:gd name="G1" fmla="+- -11739500 0 0"/>
              <a:gd name="G2" fmla="+- 0 0 -11739500"/>
              <a:gd name="T0" fmla="*/ 0 256 1"/>
              <a:gd name="T1" fmla="*/ 180 256 1"/>
              <a:gd name="G3" fmla="+- -11739500 T0 T1"/>
              <a:gd name="T2" fmla="*/ 0 256 1"/>
              <a:gd name="T3" fmla="*/ 90 256 1"/>
              <a:gd name="G4" fmla="+- -11739500 T2 T3"/>
              <a:gd name="G5" fmla="*/ G4 2 1"/>
              <a:gd name="T4" fmla="*/ 90 256 1"/>
              <a:gd name="T5" fmla="*/ 0 256 1"/>
              <a:gd name="G6" fmla="+- -11739500 T4 T5"/>
              <a:gd name="G7" fmla="*/ G6 2 1"/>
              <a:gd name="G8" fmla="abs -11739500"/>
              <a:gd name="T6" fmla="*/ 0 256 1"/>
              <a:gd name="T7" fmla="*/ 90 256 1"/>
              <a:gd name="G9" fmla="+- G8 T6 T7"/>
              <a:gd name="G10" fmla="?: G9 G7 G5"/>
              <a:gd name="T8" fmla="*/ 0 256 1"/>
              <a:gd name="T9" fmla="*/ 360 256 1"/>
              <a:gd name="G11" fmla="+- G10 T8 T9"/>
              <a:gd name="G12" fmla="?: G10 G11 G10"/>
              <a:gd name="T10" fmla="*/ 0 256 1"/>
              <a:gd name="T11" fmla="*/ 360 256 1"/>
              <a:gd name="G13" fmla="+- G12 T10 T11"/>
              <a:gd name="G14" fmla="?: G12 G13 G12"/>
              <a:gd name="G15" fmla="+- 0 0 G14"/>
              <a:gd name="G16" fmla="+- 10800 0 0"/>
              <a:gd name="G17" fmla="+- 10800 0 10478"/>
              <a:gd name="G18" fmla="*/ 10478 1 2"/>
              <a:gd name="G19" fmla="+- G18 5400 0"/>
              <a:gd name="G20" fmla="cos G19 -11739500"/>
              <a:gd name="G21" fmla="sin G19 -11739500"/>
              <a:gd name="G22" fmla="+- G20 10800 0"/>
              <a:gd name="G23" fmla="+- G21 10800 0"/>
              <a:gd name="G24" fmla="+- 10800 0 G20"/>
              <a:gd name="G25" fmla="+- 10478 10800 0"/>
              <a:gd name="G26" fmla="?: G9 G17 G25"/>
              <a:gd name="G27" fmla="?: G9 0 21600"/>
              <a:gd name="G28" fmla="cos 10800 -11739500"/>
              <a:gd name="G29" fmla="sin 10800 -11739500"/>
              <a:gd name="G30" fmla="sin 10478 -11739500"/>
              <a:gd name="G31" fmla="+- G28 10800 0"/>
              <a:gd name="G32" fmla="+- G29 10800 0"/>
              <a:gd name="G33" fmla="+- G30 10800 0"/>
              <a:gd name="G34" fmla="?: G4 0 G31"/>
              <a:gd name="G35" fmla="?: -11739500 G34 0"/>
              <a:gd name="G36" fmla="?: G6 G35 G31"/>
              <a:gd name="G37" fmla="+- 21600 0 G36"/>
              <a:gd name="G38" fmla="?: G4 0 G33"/>
              <a:gd name="G39" fmla="?: -11739500 G38 G32"/>
              <a:gd name="G40" fmla="?: G6 G39 0"/>
              <a:gd name="G41" fmla="?: G4 G32 21600"/>
              <a:gd name="G42" fmla="?: G6 G41 G33"/>
              <a:gd name="T12" fmla="*/ 10800 w 21600"/>
              <a:gd name="T13" fmla="*/ 0 h 21600"/>
              <a:gd name="T14" fmla="*/ 162 w 21600"/>
              <a:gd name="T15" fmla="*/ 10638 h 21600"/>
              <a:gd name="T16" fmla="*/ 10800 w 21600"/>
              <a:gd name="T17" fmla="*/ 322 h 21600"/>
              <a:gd name="T18" fmla="*/ 21438 w 21600"/>
              <a:gd name="T19" fmla="*/ 10638 h 21600"/>
              <a:gd name="T20" fmla="*/ G36 w 21600"/>
              <a:gd name="T21" fmla="*/ G40 h 21600"/>
              <a:gd name="T22" fmla="*/ G37 w 21600"/>
              <a:gd name="T23" fmla="*/ G42 h 21600"/>
            </a:gdLst>
            <a:ahLst/>
            <a:cxnLst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T20" t="T21" r="T22" b="T23"/>
            <a:pathLst>
              <a:path w="21600" h="21600">
                <a:moveTo>
                  <a:pt x="323" y="10641"/>
                </a:moveTo>
                <a:cubicBezTo>
                  <a:pt x="410" y="4916"/>
                  <a:pt x="5075" y="321"/>
                  <a:pt x="10800" y="322"/>
                </a:cubicBezTo>
                <a:cubicBezTo>
                  <a:pt x="16524" y="322"/>
                  <a:pt x="21189" y="4916"/>
                  <a:pt x="21276" y="10641"/>
                </a:cubicBezTo>
                <a:lnTo>
                  <a:pt x="21598" y="10636"/>
                </a:lnTo>
                <a:cubicBezTo>
                  <a:pt x="21509" y="4736"/>
                  <a:pt x="16700" y="-1"/>
                  <a:pt x="10799" y="0"/>
                </a:cubicBezTo>
                <a:cubicBezTo>
                  <a:pt x="4899" y="0"/>
                  <a:pt x="90" y="4736"/>
                  <a:pt x="1" y="10636"/>
                </a:cubicBezTo>
                <a:close/>
              </a:path>
            </a:pathLst>
          </a:custGeom>
          <a:solidFill>
            <a:srgbClr val="92D050"/>
          </a:solidFill>
          <a:ln w="9525" algn="ctr">
            <a:noFill/>
            <a:miter lim="800000"/>
            <a:headEnd/>
            <a:tailEnd/>
          </a:ln>
          <a:effectLst>
            <a:outerShdw blurRad="44450" dist="27940" dir="5400000" algn="ctr">
              <a:srgbClr val="000000">
                <a:alpha val="32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txBody>
          <a:bodyPr wrap="none" anchor="ctr"/>
          <a:lstStyle/>
          <a:p>
            <a:pPr>
              <a:defRPr/>
            </a:pPr>
            <a:endParaRPr lang="fr-FR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26689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2.96296E-6 L -0.11003 -0.00023 " pathEditMode="relative" rAng="0" ptsTypes="AA">
                                      <p:cBhvr>
                                        <p:cTn id="14" dur="1500" fill="hold"/>
                                        <p:tgtEl>
                                          <p:spTgt spid="14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508" y="-23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-3.7037E-6 L 0.11025 -3.7037E-6 " pathEditMode="relative" ptsTypes="AA">
                                      <p:cBhvr>
                                        <p:cTn id="16" dur="1500" fill="hold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4" presetClass="exit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8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47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/>
                                        <p:tgtEl>
                                          <p:spTgt spid="1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-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7877 -0.09074 C -0.0957 -0.0956 -0.03294 -0.03773 -0.00052 -0.00069 " pathEditMode="relative" rAng="0" ptsTypes="AA">
                                      <p:cBhvr>
                                        <p:cTn id="68" dur="750" fill="hold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906" y="446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500"/>
                            </p:stCondLst>
                            <p:childTnLst>
                              <p:par>
                                <p:cTn id="7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154 -0.20995 C -0.18984 -0.21158 -0.07409 -0.19861 -0.00299 -0.00463 " pathEditMode="fixed" rAng="0" ptsTypes="ff">
                                      <p:cBhvr>
                                        <p:cTn id="78" dur="75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19" y="10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"/>
                            </p:stCondLst>
                            <p:childTnLst>
                              <p:par>
                                <p:cTn id="8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2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5508 -0.32593 C -0.15872 -0.34352 -0.00091 -0.22153 -0.00039 3.7037E-7 " pathEditMode="relative" rAng="0" ptsTypes="AA">
                                      <p:cBhvr>
                                        <p:cTn id="88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34" y="162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750"/>
                            </p:stCondLst>
                            <p:childTnLst>
                              <p:par>
                                <p:cTn id="9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2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4375 -0.44977 C -0.00521 -0.44814 0.04062 -0.1368 -0.00052 -0.00023 " pathEditMode="relative" rAng="0" ptsTypes="AA">
                                      <p:cBhvr>
                                        <p:cTn id="98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826" y="2247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750"/>
                            </p:stCondLst>
                            <p:childTnLst>
                              <p:par>
                                <p:cTn id="10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20729 -0.56181 C 0.04115 -0.56088 0.10612 -0.21899 -0.00039 3.7037E-6 " pathEditMode="relative" rAng="0" ptsTypes="AA">
                                      <p:cBhvr>
                                        <p:cTn id="108" dur="75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99" y="2807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750"/>
                            </p:stCondLst>
                            <p:childTnLst>
                              <p:par>
                                <p:cTn id="110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1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7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/>
                                        <p:tgtEl>
                                          <p:spTgt spid="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"/>
                            </p:stCondLst>
                            <p:childTnLst>
                              <p:par>
                                <p:cTn id="141" presetID="1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42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3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4" dur="500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68" grpId="0" animBg="1"/>
      <p:bldP spid="69" grpId="0"/>
      <p:bldP spid="72" grpId="0"/>
      <p:bldP spid="75" grpId="0"/>
      <p:bldP spid="144" grpId="0"/>
      <p:bldP spid="145" grpId="0" animBg="1"/>
      <p:bldP spid="146" grpId="0" animBg="1"/>
      <p:bldP spid="147" grpId="0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84" grpId="0" animBg="1"/>
      <p:bldP spid="84" grpId="1" animBg="1"/>
      <p:bldP spid="95" grpId="0" animBg="1"/>
      <p:bldP spid="95" grpId="1" animBg="1"/>
      <p:bldP spid="108" grpId="0" animBg="1"/>
      <p:bldP spid="108" grpId="1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ounded Rectangle 46"/>
          <p:cNvSpPr/>
          <p:nvPr/>
        </p:nvSpPr>
        <p:spPr>
          <a:xfrm>
            <a:off x="-801617" y="3243336"/>
            <a:ext cx="1008000" cy="2296965"/>
          </a:xfrm>
          <a:prstGeom prst="roundRect">
            <a:avLst/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hevron 41"/>
          <p:cNvSpPr/>
          <p:nvPr/>
        </p:nvSpPr>
        <p:spPr>
          <a:xfrm rot="10800000">
            <a:off x="-553809" y="6428339"/>
            <a:ext cx="10610248" cy="437892"/>
          </a:xfrm>
          <a:prstGeom prst="chevron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Chevron 42"/>
          <p:cNvSpPr/>
          <p:nvPr/>
        </p:nvSpPr>
        <p:spPr>
          <a:xfrm>
            <a:off x="10056439" y="6420108"/>
            <a:ext cx="2426525" cy="437892"/>
          </a:xfrm>
          <a:prstGeom prst="chevron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TextBox 23"/>
          <p:cNvSpPr txBox="1"/>
          <p:nvPr/>
        </p:nvSpPr>
        <p:spPr>
          <a:xfrm>
            <a:off x="9824887" y="6439181"/>
            <a:ext cx="478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Caviar Dreams" pitchFamily="34" charset="0"/>
              </a:rPr>
              <a:t>20</a:t>
            </a:r>
            <a:endParaRPr lang="en-US" b="1" dirty="0">
              <a:latin typeface="Caviar Dreams" pitchFamily="34" charset="0"/>
            </a:endParaRPr>
          </a:p>
        </p:txBody>
      </p:sp>
      <p:pic>
        <p:nvPicPr>
          <p:cNvPr id="45" name="Image 26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131010">
                  <a:alpha val="87059"/>
                </a:srgbClr>
              </a:clrFrom>
              <a:clrTo>
                <a:srgbClr val="131010">
                  <a:alpha val="0"/>
                </a:srgbClr>
              </a:clrTo>
            </a:clrChange>
            <a:extLst/>
          </a:blip>
          <a:stretch>
            <a:fillRect/>
          </a:stretch>
        </p:blipFill>
        <p:spPr>
          <a:xfrm>
            <a:off x="161338" y="6436168"/>
            <a:ext cx="576000" cy="306936"/>
          </a:xfrm>
          <a:prstGeom prst="rect">
            <a:avLst/>
          </a:prstGeom>
        </p:spPr>
      </p:pic>
      <p:sp>
        <p:nvSpPr>
          <p:cNvPr id="49" name="TextBox 25"/>
          <p:cNvSpPr txBox="1"/>
          <p:nvPr/>
        </p:nvSpPr>
        <p:spPr>
          <a:xfrm>
            <a:off x="840433" y="6494815"/>
            <a:ext cx="8856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entury Gothic" panose="020B0502020202020204" pitchFamily="34" charset="0"/>
              </a:rPr>
              <a:t>Conception et développement du modèle d’optimisation « CAPEX »</a:t>
            </a:r>
          </a:p>
        </p:txBody>
      </p:sp>
      <p:cxnSp>
        <p:nvCxnSpPr>
          <p:cNvPr id="51" name="Straight Connector 26"/>
          <p:cNvCxnSpPr/>
          <p:nvPr/>
        </p:nvCxnSpPr>
        <p:spPr>
          <a:xfrm>
            <a:off x="8004995" y="6479847"/>
            <a:ext cx="0" cy="28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2" name="Picture 3" descr="C:\Users\EFFICIENCYCASA09\Desktop\Rapport final\presentation\logo.png"/>
          <p:cNvPicPr>
            <a:picLocks noChangeAspect="1" noChangeArrowheads="1"/>
          </p:cNvPicPr>
          <p:nvPr/>
        </p:nvPicPr>
        <p:blipFill rotWithShape="1">
          <a:blip r:embed="rId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81" t="-15811" b="63896"/>
          <a:stretch/>
        </p:blipFill>
        <p:spPr bwMode="auto">
          <a:xfrm>
            <a:off x="7968605" y="6347720"/>
            <a:ext cx="576327" cy="41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27"/>
          <p:cNvSpPr txBox="1"/>
          <p:nvPr/>
        </p:nvSpPr>
        <p:spPr>
          <a:xfrm>
            <a:off x="10318639" y="6475775"/>
            <a:ext cx="1503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PFE 2016/2017</a:t>
            </a:r>
            <a:endParaRPr lang="en-US" dirty="0"/>
          </a:p>
        </p:txBody>
      </p:sp>
      <p:sp>
        <p:nvSpPr>
          <p:cNvPr id="59" name="Chevron 58"/>
          <p:cNvSpPr/>
          <p:nvPr/>
        </p:nvSpPr>
        <p:spPr>
          <a:xfrm>
            <a:off x="2793854" y="-13729"/>
            <a:ext cx="9222135" cy="437892"/>
          </a:xfrm>
          <a:prstGeom prst="chevro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Pentagon 3"/>
          <p:cNvSpPr/>
          <p:nvPr/>
        </p:nvSpPr>
        <p:spPr>
          <a:xfrm>
            <a:off x="-1839120" y="-15037"/>
            <a:ext cx="2292350" cy="439200"/>
          </a:xfrm>
          <a:prstGeom prst="homePlat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10"/>
          <p:cNvSpPr/>
          <p:nvPr/>
        </p:nvSpPr>
        <p:spPr>
          <a:xfrm>
            <a:off x="3165870" y="81785"/>
            <a:ext cx="288000" cy="27307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2</a:t>
            </a:r>
            <a:endParaRPr lang="en-US" dirty="0">
              <a:latin typeface="Caviar Dreams" pitchFamily="34" charset="0"/>
            </a:endParaRPr>
          </a:p>
        </p:txBody>
      </p:sp>
      <p:sp>
        <p:nvSpPr>
          <p:cNvPr id="67" name="TextBox 17"/>
          <p:cNvSpPr txBox="1"/>
          <p:nvPr/>
        </p:nvSpPr>
        <p:spPr>
          <a:xfrm>
            <a:off x="956509" y="19896"/>
            <a:ext cx="743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entury Gothic" panose="020B0502020202020204" pitchFamily="34" charset="0"/>
              </a:rPr>
              <a:t>Bilan</a:t>
            </a:r>
          </a:p>
        </p:txBody>
      </p:sp>
      <p:sp>
        <p:nvSpPr>
          <p:cNvPr id="70" name="TextBox 4"/>
          <p:cNvSpPr txBox="1"/>
          <p:nvPr/>
        </p:nvSpPr>
        <p:spPr>
          <a:xfrm>
            <a:off x="1530545" y="33656"/>
            <a:ext cx="17793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entury Gothic" panose="020B0502020202020204" pitchFamily="34" charset="0"/>
              </a:rPr>
              <a:t>Perspectives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71" name="Oval 8"/>
          <p:cNvSpPr/>
          <p:nvPr/>
        </p:nvSpPr>
        <p:spPr>
          <a:xfrm>
            <a:off x="495032" y="68027"/>
            <a:ext cx="347397" cy="33496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1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viar Dreams" pitchFamily="34" charset="0"/>
            </a:endParaRPr>
          </a:p>
        </p:txBody>
      </p:sp>
      <p:pic>
        <p:nvPicPr>
          <p:cNvPr id="32" name="Picture 3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14878" y="1291026"/>
            <a:ext cx="5972175" cy="1524000"/>
          </a:xfrm>
          <a:prstGeom prst="rect">
            <a:avLst/>
          </a:prstGeom>
        </p:spPr>
      </p:pic>
      <p:sp>
        <p:nvSpPr>
          <p:cNvPr id="2" name="Curved Up Arrow 1"/>
          <p:cNvSpPr/>
          <p:nvPr/>
        </p:nvSpPr>
        <p:spPr>
          <a:xfrm rot="10800000">
            <a:off x="3760628" y="571817"/>
            <a:ext cx="2782825" cy="608267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pic>
        <p:nvPicPr>
          <p:cNvPr id="34" name="Picture 33"/>
          <p:cNvPicPr/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9633" y="3097756"/>
            <a:ext cx="8362663" cy="2139770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Rounded Rectangle 44"/>
          <p:cNvSpPr/>
          <p:nvPr/>
        </p:nvSpPr>
        <p:spPr>
          <a:xfrm>
            <a:off x="-827375" y="1113049"/>
            <a:ext cx="1470974" cy="2124803"/>
          </a:xfrm>
          <a:prstGeom prst="roundRect">
            <a:avLst/>
          </a:prstGeom>
          <a:solidFill>
            <a:srgbClr val="92D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</a:p>
          <a:p>
            <a:pPr algn="ctr"/>
            <a:endParaRPr lang="en-US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fr-FR" b="1" dirty="0">
                <a:solidFill>
                  <a:schemeClr val="tx1"/>
                </a:solidFill>
                <a:latin typeface="Century Gothic" panose="020B0502020202020204" pitchFamily="34" charset="0"/>
              </a:rPr>
              <a:t>Conclusion</a:t>
            </a:r>
            <a:endParaRPr lang="en-US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650824" y="1246561"/>
            <a:ext cx="1785257" cy="1487856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4654335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1.11111E-6 L 0.06068 0.000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4" y="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-1.11111E-6 L 0.12005 -0.0009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03" y="-4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375E-6 -4.44444E-6 L -0.15533 -4.44444E-6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773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9" dur="9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11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6" grpId="0" animBg="1"/>
      <p:bldP spid="67" grpId="0"/>
      <p:bldP spid="70" grpId="0"/>
      <p:bldP spid="2" grpId="0" animBg="1"/>
      <p:bldP spid="3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Chevron 41"/>
          <p:cNvSpPr/>
          <p:nvPr/>
        </p:nvSpPr>
        <p:spPr>
          <a:xfrm rot="10800000">
            <a:off x="-553809" y="6428339"/>
            <a:ext cx="10610248" cy="437892"/>
          </a:xfrm>
          <a:prstGeom prst="chevron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Chevron 42"/>
          <p:cNvSpPr/>
          <p:nvPr/>
        </p:nvSpPr>
        <p:spPr>
          <a:xfrm>
            <a:off x="10056439" y="6420108"/>
            <a:ext cx="2426525" cy="437892"/>
          </a:xfrm>
          <a:prstGeom prst="chevron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TextBox 23"/>
          <p:cNvSpPr txBox="1"/>
          <p:nvPr/>
        </p:nvSpPr>
        <p:spPr>
          <a:xfrm>
            <a:off x="9824887" y="6439181"/>
            <a:ext cx="4782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Caviar Dreams" pitchFamily="34" charset="0"/>
              </a:rPr>
              <a:t>20</a:t>
            </a:r>
            <a:endParaRPr lang="en-US" b="1" dirty="0">
              <a:latin typeface="Caviar Dreams" pitchFamily="34" charset="0"/>
            </a:endParaRPr>
          </a:p>
        </p:txBody>
      </p:sp>
      <p:pic>
        <p:nvPicPr>
          <p:cNvPr id="45" name="Image 26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131010">
                  <a:alpha val="87059"/>
                </a:srgbClr>
              </a:clrFrom>
              <a:clrTo>
                <a:srgbClr val="131010">
                  <a:alpha val="0"/>
                </a:srgbClr>
              </a:clrTo>
            </a:clrChange>
            <a:extLst/>
          </a:blip>
          <a:stretch>
            <a:fillRect/>
          </a:stretch>
        </p:blipFill>
        <p:spPr>
          <a:xfrm>
            <a:off x="161338" y="6436168"/>
            <a:ext cx="576000" cy="306936"/>
          </a:xfrm>
          <a:prstGeom prst="rect">
            <a:avLst/>
          </a:prstGeom>
        </p:spPr>
      </p:pic>
      <p:sp>
        <p:nvSpPr>
          <p:cNvPr id="49" name="TextBox 25"/>
          <p:cNvSpPr txBox="1"/>
          <p:nvPr/>
        </p:nvSpPr>
        <p:spPr>
          <a:xfrm>
            <a:off x="840433" y="6494815"/>
            <a:ext cx="8856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entury Gothic" panose="020B0502020202020204" pitchFamily="34" charset="0"/>
              </a:rPr>
              <a:t>Conception et développement du modèle d’optimisation « CAPEX »</a:t>
            </a:r>
          </a:p>
        </p:txBody>
      </p:sp>
      <p:cxnSp>
        <p:nvCxnSpPr>
          <p:cNvPr id="51" name="Straight Connector 26"/>
          <p:cNvCxnSpPr/>
          <p:nvPr/>
        </p:nvCxnSpPr>
        <p:spPr>
          <a:xfrm>
            <a:off x="8004995" y="6479847"/>
            <a:ext cx="0" cy="28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2" name="Picture 3" descr="C:\Users\EFFICIENCYCASA09\Desktop\Rapport final\presentation\logo.png"/>
          <p:cNvPicPr>
            <a:picLocks noChangeAspect="1" noChangeArrowheads="1"/>
          </p:cNvPicPr>
          <p:nvPr/>
        </p:nvPicPr>
        <p:blipFill rotWithShape="1">
          <a:blip r:embed="rId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81" t="-15811" b="63896"/>
          <a:stretch/>
        </p:blipFill>
        <p:spPr bwMode="auto">
          <a:xfrm>
            <a:off x="7968605" y="6347720"/>
            <a:ext cx="576327" cy="41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27"/>
          <p:cNvSpPr txBox="1"/>
          <p:nvPr/>
        </p:nvSpPr>
        <p:spPr>
          <a:xfrm>
            <a:off x="10318639" y="6475775"/>
            <a:ext cx="1503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PFE 2016/2017</a:t>
            </a:r>
            <a:endParaRPr lang="en-US" dirty="0"/>
          </a:p>
        </p:txBody>
      </p:sp>
      <p:sp>
        <p:nvSpPr>
          <p:cNvPr id="22" name="ZoneTexte 1"/>
          <p:cNvSpPr txBox="1"/>
          <p:nvPr/>
        </p:nvSpPr>
        <p:spPr>
          <a:xfrm>
            <a:off x="1262999" y="2650109"/>
            <a:ext cx="103271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5400" spc="400" dirty="0">
                <a:solidFill>
                  <a:schemeClr val="accent3">
                    <a:lumMod val="50000"/>
                  </a:schemeClr>
                </a:solidFill>
                <a:latin typeface="Century Gothic" panose="020B0502020202020204" pitchFamily="34" charset="0"/>
              </a:rPr>
              <a:t>Merci  de votre attention</a:t>
            </a:r>
          </a:p>
        </p:txBody>
      </p:sp>
    </p:spTree>
    <p:extLst>
      <p:ext uri="{BB962C8B-B14F-4D97-AF65-F5344CB8AC3E}">
        <p14:creationId xmlns:p14="http://schemas.microsoft.com/office/powerpoint/2010/main" val="115140404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9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26"/>
          <p:cNvPicPr>
            <a:picLocks noChangeAspect="1"/>
          </p:cNvPicPr>
          <p:nvPr/>
        </p:nvPicPr>
        <p:blipFill>
          <a:blip r:embed="rId2" cstate="print">
            <a:clrChange>
              <a:clrFrom>
                <a:srgbClr val="131010">
                  <a:alpha val="87059"/>
                </a:srgbClr>
              </a:clrFrom>
              <a:clrTo>
                <a:srgbClr val="131010">
                  <a:alpha val="0"/>
                </a:srgbClr>
              </a:clrTo>
            </a:clrChange>
            <a:extLst/>
          </a:blip>
          <a:stretch>
            <a:fillRect/>
          </a:stretch>
        </p:blipFill>
        <p:spPr>
          <a:xfrm>
            <a:off x="5591945" y="4429"/>
            <a:ext cx="886128" cy="472195"/>
          </a:xfrm>
          <a:prstGeom prst="rect">
            <a:avLst/>
          </a:prstGeom>
        </p:spPr>
      </p:pic>
      <p:sp>
        <p:nvSpPr>
          <p:cNvPr id="19" name="Pentagon 18"/>
          <p:cNvSpPr/>
          <p:nvPr/>
        </p:nvSpPr>
        <p:spPr>
          <a:xfrm>
            <a:off x="1343472" y="800720"/>
            <a:ext cx="4788000" cy="108000"/>
          </a:xfrm>
          <a:prstGeom prst="homePlat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20" name="Chevron 19"/>
          <p:cNvSpPr/>
          <p:nvPr/>
        </p:nvSpPr>
        <p:spPr>
          <a:xfrm>
            <a:off x="6096000" y="800720"/>
            <a:ext cx="4752000" cy="108000"/>
          </a:xfrm>
          <a:prstGeom prst="chevron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31" name="TextBox 34"/>
          <p:cNvSpPr txBox="1"/>
          <p:nvPr/>
        </p:nvSpPr>
        <p:spPr>
          <a:xfrm>
            <a:off x="8931941" y="4591181"/>
            <a:ext cx="3347864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Soutenu par :</a:t>
            </a:r>
          </a:p>
          <a:p>
            <a:pPr>
              <a:spcBef>
                <a:spcPts val="600"/>
              </a:spcBef>
            </a:pPr>
            <a:r>
              <a:rPr lang="fr-FR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Adil EL HADI</a:t>
            </a:r>
          </a:p>
        </p:txBody>
      </p:sp>
      <p:sp>
        <p:nvSpPr>
          <p:cNvPr id="32" name="Pentagon 12"/>
          <p:cNvSpPr/>
          <p:nvPr/>
        </p:nvSpPr>
        <p:spPr>
          <a:xfrm rot="10800000">
            <a:off x="8632077" y="-7873"/>
            <a:ext cx="3647728" cy="504032"/>
          </a:xfrm>
          <a:prstGeom prst="homePlat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3" name="Pentagon 11"/>
          <p:cNvSpPr/>
          <p:nvPr/>
        </p:nvSpPr>
        <p:spPr>
          <a:xfrm>
            <a:off x="0" y="-7872"/>
            <a:ext cx="3647728" cy="504032"/>
          </a:xfrm>
          <a:prstGeom prst="homePlate">
            <a:avLst/>
          </a:prstGeom>
          <a:gradFill flip="none" rotWithShape="1">
            <a:gsLst>
              <a:gs pos="0">
                <a:schemeClr val="accent3">
                  <a:lumMod val="5000"/>
                  <a:lumOff val="95000"/>
                </a:schemeClr>
              </a:gs>
              <a:gs pos="74000">
                <a:schemeClr val="accent3">
                  <a:lumMod val="45000"/>
                  <a:lumOff val="55000"/>
                </a:schemeClr>
              </a:gs>
              <a:gs pos="83000">
                <a:schemeClr val="accent3">
                  <a:lumMod val="45000"/>
                  <a:lumOff val="55000"/>
                </a:schemeClr>
              </a:gs>
              <a:gs pos="100000">
                <a:schemeClr val="accent3">
                  <a:lumMod val="30000"/>
                  <a:lumOff val="7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35" name="TextBox 9"/>
          <p:cNvSpPr txBox="1"/>
          <p:nvPr/>
        </p:nvSpPr>
        <p:spPr>
          <a:xfrm>
            <a:off x="471509" y="76425"/>
            <a:ext cx="2880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b="1" dirty="0">
                <a:solidFill>
                  <a:prstClr val="black"/>
                </a:solidFill>
                <a:latin typeface="Century Gothic" panose="020B0502020202020204" pitchFamily="34" charset="0"/>
              </a:rPr>
              <a:t>Département Génie MIS</a:t>
            </a:r>
            <a:endParaRPr lang="en-US" sz="1600" b="1" dirty="0">
              <a:solidFill>
                <a:prstClr val="black"/>
              </a:solidFill>
              <a:latin typeface="Century Gothic" panose="020B0502020202020204" pitchFamily="34" charset="0"/>
            </a:endParaRPr>
          </a:p>
        </p:txBody>
      </p:sp>
      <p:sp>
        <p:nvSpPr>
          <p:cNvPr id="37" name="Round Diagonal Corner Rectangle 28"/>
          <p:cNvSpPr/>
          <p:nvPr/>
        </p:nvSpPr>
        <p:spPr>
          <a:xfrm>
            <a:off x="1044688" y="1310561"/>
            <a:ext cx="10173568" cy="1386310"/>
          </a:xfrm>
          <a:prstGeom prst="round2DiagRect">
            <a:avLst/>
          </a:prstGeom>
          <a:solidFill>
            <a:schemeClr val="accent3">
              <a:lumMod val="60000"/>
              <a:lumOff val="40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prstClr val="black"/>
                </a:solidFill>
                <a:latin typeface="Century Gothic" panose="020B0502020202020204" pitchFamily="34" charset="0"/>
              </a:rPr>
              <a:t>Conception et développement d'un modèle d'optimisation de la production des engrais sous contraintes du plan de vente de l'OCP et de sa </a:t>
            </a:r>
            <a:r>
              <a:rPr lang="fr-FR" sz="2400" dirty="0" err="1">
                <a:solidFill>
                  <a:prstClr val="black"/>
                </a:solidFill>
                <a:latin typeface="Century Gothic" panose="020B0502020202020204" pitchFamily="34" charset="0"/>
              </a:rPr>
              <a:t>Supply</a:t>
            </a:r>
            <a:r>
              <a:rPr lang="fr-FR" sz="2400" dirty="0">
                <a:solidFill>
                  <a:prstClr val="black"/>
                </a:solidFill>
                <a:latin typeface="Century Gothic" panose="020B0502020202020204" pitchFamily="34" charset="0"/>
              </a:rPr>
              <a:t> Chain</a:t>
            </a:r>
          </a:p>
        </p:txBody>
      </p:sp>
      <p:sp>
        <p:nvSpPr>
          <p:cNvPr id="38" name="Chevron 37"/>
          <p:cNvSpPr/>
          <p:nvPr/>
        </p:nvSpPr>
        <p:spPr>
          <a:xfrm rot="10800000">
            <a:off x="7150102" y="6047815"/>
            <a:ext cx="6153066" cy="360000"/>
          </a:xfrm>
          <a:prstGeom prst="chevron">
            <a:avLst/>
          </a:prstGeom>
          <a:solidFill>
            <a:schemeClr val="accent3">
              <a:lumMod val="75000"/>
              <a:alpha val="6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sp>
        <p:nvSpPr>
          <p:cNvPr id="39" name="Chevron 38"/>
          <p:cNvSpPr/>
          <p:nvPr/>
        </p:nvSpPr>
        <p:spPr>
          <a:xfrm>
            <a:off x="-1603797" y="6047815"/>
            <a:ext cx="6523712" cy="360000"/>
          </a:xfrm>
          <a:prstGeom prst="chevron">
            <a:avLst/>
          </a:prstGeom>
          <a:gradFill flip="none" rotWithShape="1">
            <a:gsLst>
              <a:gs pos="44000">
                <a:srgbClr val="EEF3E2"/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16" name="TextBox 34"/>
          <p:cNvSpPr txBox="1"/>
          <p:nvPr/>
        </p:nvSpPr>
        <p:spPr>
          <a:xfrm>
            <a:off x="1911669" y="3857822"/>
            <a:ext cx="5806630" cy="19543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fr-FR" sz="16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Membres du jury :</a:t>
            </a:r>
          </a:p>
          <a:p>
            <a:pPr>
              <a:spcBef>
                <a:spcPts val="600"/>
              </a:spcBef>
            </a:pPr>
            <a:r>
              <a:rPr lang="fr-FR" sz="1600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Pr. NECHAD			Présidente </a:t>
            </a:r>
          </a:p>
          <a:p>
            <a:pPr>
              <a:spcBef>
                <a:spcPts val="600"/>
              </a:spcBef>
            </a:pPr>
            <a:r>
              <a:rPr lang="fr-FR" sz="1600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Pr. SOUISSI			Rapporteur</a:t>
            </a:r>
          </a:p>
          <a:p>
            <a:pPr>
              <a:spcBef>
                <a:spcPts val="600"/>
              </a:spcBef>
            </a:pPr>
            <a:r>
              <a:rPr lang="fr-FR" sz="1600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Pr. ABID				Encadrant </a:t>
            </a:r>
          </a:p>
          <a:p>
            <a:pPr>
              <a:spcBef>
                <a:spcPts val="600"/>
              </a:spcBef>
            </a:pPr>
            <a:r>
              <a:rPr lang="fr-FR" sz="1600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Pr. EL IDRISSI EL MGHARI		Encadrant</a:t>
            </a:r>
          </a:p>
          <a:p>
            <a:pPr>
              <a:spcBef>
                <a:spcPts val="600"/>
              </a:spcBef>
            </a:pPr>
            <a:r>
              <a:rPr lang="fr-FR" sz="1600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M. AHROUM			Parrain</a:t>
            </a:r>
          </a:p>
        </p:txBody>
      </p:sp>
      <p:sp>
        <p:nvSpPr>
          <p:cNvPr id="21" name="TextBox 8"/>
          <p:cNvSpPr txBox="1"/>
          <p:nvPr/>
        </p:nvSpPr>
        <p:spPr>
          <a:xfrm>
            <a:off x="4119237" y="405210"/>
            <a:ext cx="41587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cap="small" spc="300" dirty="0">
                <a:solidFill>
                  <a:prstClr val="black"/>
                </a:solidFill>
              </a:rPr>
              <a:t>Ecole Mohammadia d’</a:t>
            </a:r>
            <a:r>
              <a:rPr lang="fr-FR" cap="small" spc="300" dirty="0" err="1">
                <a:solidFill>
                  <a:prstClr val="black"/>
                </a:solidFill>
              </a:rPr>
              <a:t>Ingenieurs</a:t>
            </a:r>
            <a:endParaRPr lang="en-US" cap="small" spc="300" dirty="0">
              <a:solidFill>
                <a:prstClr val="black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551288" y="2842159"/>
            <a:ext cx="7470853" cy="1015663"/>
          </a:xfrm>
          <a:prstGeom prst="rect">
            <a:avLst/>
          </a:prstGeom>
          <a:ln>
            <a:noFill/>
          </a:ln>
          <a:effectLst>
            <a:outerShdw blurRad="184150" dist="241300" dir="11520000" sx="110000" sy="110000" algn="ctr">
              <a:srgbClr val="000000">
                <a:alpha val="18000"/>
              </a:srgbClr>
            </a:outerShdw>
          </a:effectLst>
        </p:spPr>
        <p:txBody>
          <a:bodyPr wrap="square">
            <a:spAutoFit/>
          </a:bodyPr>
          <a:lstStyle/>
          <a:p>
            <a:pPr algn="ctr">
              <a:spcBef>
                <a:spcPts val="600"/>
              </a:spcBef>
            </a:pPr>
            <a:r>
              <a:rPr lang="fr-FR" sz="20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Pour l’obtention du diplôme </a:t>
            </a:r>
            <a:br>
              <a:rPr lang="fr-FR" sz="20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</a:br>
            <a:r>
              <a:rPr lang="fr-FR" sz="2000" b="1" dirty="0">
                <a:ln w="18415" cmpd="sng">
                  <a:noFill/>
                  <a:prstDash val="solid"/>
                </a:ln>
                <a:solidFill>
                  <a:sysClr val="windowText" lastClr="000000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entury Gothic" pitchFamily="34" charset="0"/>
              </a:rPr>
              <a:t>Ingénieur d’Etat en Modélisation et Informatique Scientifique</a:t>
            </a: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Marke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69057" y="5819390"/>
            <a:ext cx="731903" cy="8168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19050">
            <a:solidFill>
              <a:srgbClr val="92D050"/>
            </a:solidFill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742873704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6991" y="1105155"/>
            <a:ext cx="9713897" cy="4932838"/>
          </a:xfrm>
          <a:prstGeom prst="rect">
            <a:avLst/>
          </a:prstGeom>
        </p:spPr>
      </p:pic>
      <p:sp>
        <p:nvSpPr>
          <p:cNvPr id="14" name="Chevron 13"/>
          <p:cNvSpPr/>
          <p:nvPr/>
        </p:nvSpPr>
        <p:spPr>
          <a:xfrm>
            <a:off x="4223792" y="553"/>
            <a:ext cx="8307352" cy="437892"/>
          </a:xfrm>
          <a:prstGeom prst="chevro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Pentagon 3"/>
          <p:cNvSpPr/>
          <p:nvPr/>
        </p:nvSpPr>
        <p:spPr>
          <a:xfrm>
            <a:off x="0" y="-1872"/>
            <a:ext cx="467544" cy="439200"/>
          </a:xfrm>
          <a:prstGeom prst="homePlat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922576" y="35333"/>
            <a:ext cx="387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entury Gothic" panose="020B0502020202020204" pitchFamily="34" charset="0"/>
              </a:rPr>
              <a:t>Contexte du projet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6" name="Oval 5"/>
          <p:cNvSpPr/>
          <p:nvPr/>
        </p:nvSpPr>
        <p:spPr>
          <a:xfrm>
            <a:off x="551060" y="83254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1</a:t>
            </a:r>
            <a:endParaRPr lang="en-US" dirty="0">
              <a:latin typeface="Caviar Dreams" pitchFamily="34" charset="0"/>
            </a:endParaRPr>
          </a:p>
        </p:txBody>
      </p:sp>
      <p:sp>
        <p:nvSpPr>
          <p:cNvPr id="9" name="Oval 8"/>
          <p:cNvSpPr/>
          <p:nvPr/>
        </p:nvSpPr>
        <p:spPr>
          <a:xfrm>
            <a:off x="4511824" y="73824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2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viar Dreams" pitchFamily="34" charset="0"/>
            </a:endParaRPr>
          </a:p>
        </p:txBody>
      </p:sp>
      <p:sp>
        <p:nvSpPr>
          <p:cNvPr id="11" name="Oval 10"/>
          <p:cNvSpPr/>
          <p:nvPr/>
        </p:nvSpPr>
        <p:spPr>
          <a:xfrm>
            <a:off x="4871896" y="73824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3</a:t>
            </a:r>
            <a:endParaRPr lang="en-US" dirty="0">
              <a:latin typeface="Caviar Dreams" pitchFamily="34" charset="0"/>
            </a:endParaRPr>
          </a:p>
        </p:txBody>
      </p:sp>
      <p:sp>
        <p:nvSpPr>
          <p:cNvPr id="45" name="Rounded Rectangle 44"/>
          <p:cNvSpPr/>
          <p:nvPr/>
        </p:nvSpPr>
        <p:spPr>
          <a:xfrm>
            <a:off x="-801617" y="1226403"/>
            <a:ext cx="1470974" cy="2016000"/>
          </a:xfrm>
          <a:prstGeom prst="roundRect">
            <a:avLst/>
          </a:prstGeom>
          <a:solidFill>
            <a:srgbClr val="92D050">
              <a:alpha val="80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fr-FR" b="1" dirty="0">
                <a:solidFill>
                  <a:schemeClr val="tx1"/>
                </a:solidFill>
                <a:latin typeface="Century Gothic" panose="020B0502020202020204" pitchFamily="34" charset="0"/>
              </a:rPr>
              <a:t>Contexte général</a:t>
            </a:r>
            <a:endParaRPr lang="en-US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47" name="Rounded Rectangle 46"/>
          <p:cNvSpPr/>
          <p:nvPr/>
        </p:nvSpPr>
        <p:spPr>
          <a:xfrm>
            <a:off x="-801617" y="3243336"/>
            <a:ext cx="1008000" cy="2296965"/>
          </a:xfrm>
          <a:prstGeom prst="roundRect">
            <a:avLst/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Chevron 88"/>
          <p:cNvSpPr/>
          <p:nvPr/>
        </p:nvSpPr>
        <p:spPr>
          <a:xfrm rot="10800000">
            <a:off x="-553809" y="6428339"/>
            <a:ext cx="10610248" cy="437892"/>
          </a:xfrm>
          <a:prstGeom prst="chevron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1" name="TextBox 23"/>
          <p:cNvSpPr txBox="1"/>
          <p:nvPr/>
        </p:nvSpPr>
        <p:spPr>
          <a:xfrm>
            <a:off x="9840432" y="6455095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Caviar Dreams" pitchFamily="34" charset="0"/>
              </a:rPr>
              <a:t>2</a:t>
            </a:r>
            <a:endParaRPr lang="en-US" b="1" dirty="0">
              <a:latin typeface="Caviar Dreams" pitchFamily="34" charset="0"/>
            </a:endParaRPr>
          </a:p>
        </p:txBody>
      </p:sp>
      <p:pic>
        <p:nvPicPr>
          <p:cNvPr id="92" name="Image 26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131010">
                  <a:alpha val="87059"/>
                </a:srgbClr>
              </a:clrFrom>
              <a:clrTo>
                <a:srgbClr val="131010">
                  <a:alpha val="0"/>
                </a:srgbClr>
              </a:clrTo>
            </a:clrChange>
            <a:extLst/>
          </a:blip>
          <a:stretch>
            <a:fillRect/>
          </a:stretch>
        </p:blipFill>
        <p:spPr>
          <a:xfrm>
            <a:off x="161338" y="6436168"/>
            <a:ext cx="576000" cy="306936"/>
          </a:xfrm>
          <a:prstGeom prst="rect">
            <a:avLst/>
          </a:prstGeom>
        </p:spPr>
      </p:pic>
      <p:sp>
        <p:nvSpPr>
          <p:cNvPr id="93" name="TextBox 25"/>
          <p:cNvSpPr txBox="1"/>
          <p:nvPr/>
        </p:nvSpPr>
        <p:spPr>
          <a:xfrm>
            <a:off x="840433" y="6494815"/>
            <a:ext cx="8856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entury Gothic" panose="020B0502020202020204" pitchFamily="34" charset="0"/>
              </a:rPr>
              <a:t>Conception et développement du modèle d’optimisation « CAPEX »</a:t>
            </a:r>
          </a:p>
        </p:txBody>
      </p:sp>
      <p:cxnSp>
        <p:nvCxnSpPr>
          <p:cNvPr id="94" name="Straight Connector 26"/>
          <p:cNvCxnSpPr/>
          <p:nvPr/>
        </p:nvCxnSpPr>
        <p:spPr>
          <a:xfrm>
            <a:off x="8004995" y="6479847"/>
            <a:ext cx="0" cy="28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5" name="Picture 3" descr="C:\Users\EFFICIENCYCASA09\Desktop\Rapport final\presentation\logo.png"/>
          <p:cNvPicPr>
            <a:picLocks noChangeAspect="1" noChangeArrowheads="1"/>
          </p:cNvPicPr>
          <p:nvPr/>
        </p:nvPicPr>
        <p:blipFill rotWithShape="1">
          <a:blip r:embed="rId5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81" t="-15811" b="63896"/>
          <a:stretch/>
        </p:blipFill>
        <p:spPr bwMode="auto">
          <a:xfrm>
            <a:off x="7968605" y="6347720"/>
            <a:ext cx="576327" cy="41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" name="Rectangle 102"/>
          <p:cNvSpPr/>
          <p:nvPr/>
        </p:nvSpPr>
        <p:spPr>
          <a:xfrm>
            <a:off x="8543159" y="504835"/>
            <a:ext cx="31833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Objectifs et conduite du projet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04" name="Chevron 103"/>
          <p:cNvSpPr/>
          <p:nvPr/>
        </p:nvSpPr>
        <p:spPr>
          <a:xfrm>
            <a:off x="8772077" y="790006"/>
            <a:ext cx="2730595" cy="112136"/>
          </a:xfrm>
          <a:prstGeom prst="chevron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chemeClr val="accent3">
                  <a:lumMod val="40000"/>
                  <a:lumOff val="60000"/>
                </a:schemeClr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05" name="Chevron 104"/>
          <p:cNvSpPr/>
          <p:nvPr/>
        </p:nvSpPr>
        <p:spPr>
          <a:xfrm>
            <a:off x="368942" y="808872"/>
            <a:ext cx="3800613" cy="102149"/>
          </a:xfrm>
          <a:prstGeom prst="chevro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06" name="Isosceles Triangle 35"/>
          <p:cNvSpPr/>
          <p:nvPr/>
        </p:nvSpPr>
        <p:spPr>
          <a:xfrm rot="10800000">
            <a:off x="2125248" y="1012639"/>
            <a:ext cx="288000" cy="14400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/>
          <p:cNvSpPr/>
          <p:nvPr/>
        </p:nvSpPr>
        <p:spPr>
          <a:xfrm>
            <a:off x="1157289" y="531306"/>
            <a:ext cx="20233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400" dirty="0">
                <a:latin typeface="Century Gothic" panose="020B0502020202020204" pitchFamily="34" charset="0"/>
              </a:rPr>
              <a:t>Organisme d’accueil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108" name="Rectangle 107"/>
          <p:cNvSpPr/>
          <p:nvPr/>
        </p:nvSpPr>
        <p:spPr>
          <a:xfrm>
            <a:off x="4275591" y="517455"/>
            <a:ext cx="40518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Cadrage du projet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09" name="Chevron 108"/>
          <p:cNvSpPr/>
          <p:nvPr/>
        </p:nvSpPr>
        <p:spPr>
          <a:xfrm>
            <a:off x="4393404" y="792722"/>
            <a:ext cx="3925906" cy="109419"/>
          </a:xfrm>
          <a:prstGeom prst="chevron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entury Gothic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554" y="1215578"/>
            <a:ext cx="1255259" cy="1446526"/>
          </a:xfrm>
          <a:prstGeom prst="rect">
            <a:avLst/>
          </a:prstGeom>
        </p:spPr>
      </p:pic>
      <p:sp>
        <p:nvSpPr>
          <p:cNvPr id="49" name="ZoneTexte 14"/>
          <p:cNvSpPr txBox="1"/>
          <p:nvPr/>
        </p:nvSpPr>
        <p:spPr>
          <a:xfrm>
            <a:off x="8982379" y="1988758"/>
            <a:ext cx="2150592" cy="169277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accent3">
                    <a:lumMod val="75000"/>
                  </a:schemeClr>
                </a:solidFill>
              </a:rPr>
              <a:t>28 %</a:t>
            </a:r>
          </a:p>
          <a:p>
            <a:r>
              <a:rPr lang="fr-FR" sz="1600" dirty="0">
                <a:solidFill>
                  <a:schemeClr val="accent3">
                    <a:lumMod val="75000"/>
                  </a:schemeClr>
                </a:solidFill>
              </a:rPr>
              <a:t>DE PART DE MARCHÉ DE PHOSPHATE</a:t>
            </a:r>
          </a:p>
          <a:p>
            <a:r>
              <a:rPr lang="fr-FR" sz="1600" dirty="0">
                <a:solidFill>
                  <a:schemeClr val="accent3">
                    <a:lumMod val="75000"/>
                  </a:schemeClr>
                </a:solidFill>
              </a:rPr>
              <a:t>SOUS TOUTES SES FORMES</a:t>
            </a:r>
            <a:endParaRPr lang="fr-FR" sz="9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0" name="ZoneTexte 19"/>
          <p:cNvSpPr txBox="1"/>
          <p:nvPr/>
        </p:nvSpPr>
        <p:spPr>
          <a:xfrm>
            <a:off x="1921372" y="2187886"/>
            <a:ext cx="2056492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accent3">
                    <a:lumMod val="75000"/>
                  </a:schemeClr>
                </a:solidFill>
              </a:rPr>
              <a:t>+42</a:t>
            </a:r>
            <a:r>
              <a:rPr lang="fr-FR" sz="1600" b="1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1600" dirty="0">
                <a:solidFill>
                  <a:schemeClr val="accent3">
                    <a:lumMod val="75000"/>
                  </a:schemeClr>
                </a:solidFill>
              </a:rPr>
              <a:t>MMDH DE CHIFFRE D’AFFAIRES</a:t>
            </a:r>
            <a:endParaRPr lang="fr-FR" sz="9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1" name="ZoneTexte 21"/>
          <p:cNvSpPr txBox="1"/>
          <p:nvPr/>
        </p:nvSpPr>
        <p:spPr>
          <a:xfrm>
            <a:off x="3426677" y="3941267"/>
            <a:ext cx="2170294" cy="120032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accent3">
                    <a:lumMod val="75000"/>
                  </a:schemeClr>
                </a:solidFill>
              </a:rPr>
              <a:t>75 %</a:t>
            </a:r>
          </a:p>
          <a:p>
            <a:r>
              <a:rPr lang="fr-FR" sz="1600" dirty="0">
                <a:solidFill>
                  <a:schemeClr val="accent3">
                    <a:lumMod val="75000"/>
                  </a:schemeClr>
                </a:solidFill>
              </a:rPr>
              <a:t>RÉSERVES MONDIALES EN PHOSPHATES</a:t>
            </a:r>
            <a:endParaRPr lang="fr-FR" sz="9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53" name="ZoneTexte 20"/>
          <p:cNvSpPr txBox="1"/>
          <p:nvPr/>
        </p:nvSpPr>
        <p:spPr>
          <a:xfrm>
            <a:off x="7418554" y="3920927"/>
            <a:ext cx="2277910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4000" b="1" dirty="0">
                <a:solidFill>
                  <a:schemeClr val="accent3">
                    <a:lumMod val="75000"/>
                  </a:schemeClr>
                </a:solidFill>
              </a:rPr>
              <a:t>20</a:t>
            </a:r>
            <a:r>
              <a:rPr lang="fr-FR" sz="4000" dirty="0">
                <a:solidFill>
                  <a:schemeClr val="accent3">
                    <a:lumMod val="75000"/>
                  </a:schemeClr>
                </a:solidFill>
              </a:rPr>
              <a:t> </a:t>
            </a:r>
            <a:r>
              <a:rPr lang="fr-FR" sz="1600" dirty="0">
                <a:solidFill>
                  <a:schemeClr val="accent3">
                    <a:lumMod val="75000"/>
                  </a:schemeClr>
                </a:solidFill>
              </a:rPr>
              <a:t>FILIALES</a:t>
            </a:r>
          </a:p>
          <a:p>
            <a:r>
              <a:rPr lang="fr-FR" sz="1600" dirty="0">
                <a:solidFill>
                  <a:schemeClr val="accent3">
                    <a:lumMod val="75000"/>
                  </a:schemeClr>
                </a:solidFill>
              </a:rPr>
              <a:t>ET JOINT VENTURES</a:t>
            </a:r>
          </a:p>
        </p:txBody>
      </p:sp>
      <p:sp>
        <p:nvSpPr>
          <p:cNvPr id="55" name="ZoneTexte 20"/>
          <p:cNvSpPr txBox="1"/>
          <p:nvPr/>
        </p:nvSpPr>
        <p:spPr>
          <a:xfrm>
            <a:off x="5477110" y="2628107"/>
            <a:ext cx="1941443" cy="5232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fr-FR" sz="2800" b="1" dirty="0">
                <a:solidFill>
                  <a:schemeClr val="accent3">
                    <a:lumMod val="75000"/>
                  </a:schemeClr>
                </a:solidFill>
              </a:rPr>
              <a:t>SA </a:t>
            </a:r>
            <a:r>
              <a:rPr lang="fr-FR" dirty="0">
                <a:solidFill>
                  <a:schemeClr val="accent3">
                    <a:lumMod val="75000"/>
                  </a:schemeClr>
                </a:solidFill>
              </a:rPr>
              <a:t>depuis 2008</a:t>
            </a:r>
            <a:endParaRPr lang="fr-FR" sz="1100" dirty="0">
              <a:solidFill>
                <a:schemeClr val="accent3">
                  <a:lumMod val="75000"/>
                </a:schemeClr>
              </a:solidFill>
            </a:endParaRPr>
          </a:p>
        </p:txBody>
      </p:sp>
      <p:sp>
        <p:nvSpPr>
          <p:cNvPr id="68" name="Chevron 67"/>
          <p:cNvSpPr/>
          <p:nvPr/>
        </p:nvSpPr>
        <p:spPr>
          <a:xfrm>
            <a:off x="10056439" y="6420108"/>
            <a:ext cx="2426525" cy="437892"/>
          </a:xfrm>
          <a:prstGeom prst="chevron">
            <a:avLst/>
          </a:prstGeom>
          <a:gradFill flip="none" rotWithShape="1">
            <a:gsLst>
              <a:gs pos="0">
                <a:srgbClr val="92D050"/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1" name="TextBox 27"/>
          <p:cNvSpPr txBox="1"/>
          <p:nvPr/>
        </p:nvSpPr>
        <p:spPr>
          <a:xfrm>
            <a:off x="10318639" y="6475775"/>
            <a:ext cx="1503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PFE 2016/2017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5160" y="3846849"/>
            <a:ext cx="562376" cy="562376"/>
          </a:xfrm>
          <a:prstGeom prst="rect">
            <a:avLst/>
          </a:prstGeom>
        </p:spPr>
      </p:pic>
      <p:pic>
        <p:nvPicPr>
          <p:cNvPr id="44" name="Picture 43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07179" y="4875376"/>
            <a:ext cx="562376" cy="562376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3993" y="2835143"/>
            <a:ext cx="562376" cy="562376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0050" y="1875210"/>
            <a:ext cx="562376" cy="562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081478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5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9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9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ntr" presetSubtype="4" fill="hold" grpId="2" nodeType="click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8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8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4" fill="hold" grpId="2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9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9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2" presetClass="entr" presetSubtype="4" fill="hold" grpId="2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2" dur="9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9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2" presetClass="entr" presetSubtype="4" fill="hold" grpId="2" nodeType="withEffect">
                                  <p:stCondLst>
                                    <p:cond delay="32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6" dur="9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7" dur="9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1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6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79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4" dur="500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85185E-6 L 0.21328 -1.85185E-6 C 0.30873 -1.85185E-6 0.4267 0.15162 0.4267 0.2757 L 0.4267 0.55139 " pathEditMode="relative" rAng="0" ptsTypes="AAAA">
                                      <p:cBhvr>
                                        <p:cTn id="9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1328" y="27569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42" presetClass="entr" presetSubtype="0" fill="hold" nodeType="click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2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2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2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nodeType="withEffect">
                                  <p:stCondLst>
                                    <p:cond delay="18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1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1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104" grpId="0" animBg="1"/>
      <p:bldP spid="105" grpId="0" animBg="1"/>
      <p:bldP spid="106" grpId="0" animBg="1"/>
      <p:bldP spid="107" grpId="0"/>
      <p:bldP spid="108" grpId="0"/>
      <p:bldP spid="109" grpId="0" animBg="1"/>
      <p:bldP spid="49" grpId="1"/>
      <p:bldP spid="49" grpId="2"/>
      <p:bldP spid="50" grpId="1"/>
      <p:bldP spid="50" grpId="2"/>
      <p:bldP spid="51" grpId="1"/>
      <p:bldP spid="51" grpId="2"/>
      <p:bldP spid="53" grpId="1"/>
      <p:bldP spid="53" grpId="2"/>
      <p:bldP spid="55" grpId="1"/>
      <p:bldP spid="55" grpId="2"/>
      <p:bldP spid="68" grpId="0" animBg="1"/>
      <p:bldP spid="8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Rectangle avec flèche vers le haut 77"/>
          <p:cNvSpPr/>
          <p:nvPr/>
        </p:nvSpPr>
        <p:spPr>
          <a:xfrm>
            <a:off x="1977423" y="5434119"/>
            <a:ext cx="7370144" cy="856916"/>
          </a:xfrm>
          <a:prstGeom prst="upArrowCallout">
            <a:avLst/>
          </a:prstGeom>
          <a:solidFill>
            <a:schemeClr val="accent3">
              <a:lumMod val="40000"/>
              <a:lumOff val="6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0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Consultants internes</a:t>
            </a:r>
          </a:p>
        </p:txBody>
      </p:sp>
      <p:sp>
        <p:nvSpPr>
          <p:cNvPr id="84" name="Chevron 83"/>
          <p:cNvSpPr/>
          <p:nvPr/>
        </p:nvSpPr>
        <p:spPr>
          <a:xfrm>
            <a:off x="4223792" y="553"/>
            <a:ext cx="8307352" cy="437892"/>
          </a:xfrm>
          <a:prstGeom prst="chevro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Pentagon 3"/>
          <p:cNvSpPr/>
          <p:nvPr/>
        </p:nvSpPr>
        <p:spPr>
          <a:xfrm>
            <a:off x="0" y="-1872"/>
            <a:ext cx="467544" cy="43920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4"/>
          <p:cNvSpPr txBox="1"/>
          <p:nvPr/>
        </p:nvSpPr>
        <p:spPr>
          <a:xfrm>
            <a:off x="922576" y="35333"/>
            <a:ext cx="387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entury Gothic" panose="020B0502020202020204" pitchFamily="34" charset="0"/>
              </a:rPr>
              <a:t>Contexte du projet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87" name="Oval 5"/>
          <p:cNvSpPr/>
          <p:nvPr/>
        </p:nvSpPr>
        <p:spPr>
          <a:xfrm>
            <a:off x="551060" y="83254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1</a:t>
            </a:r>
            <a:endParaRPr lang="en-US" dirty="0">
              <a:latin typeface="Caviar Dreams" pitchFamily="34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8543159" y="504835"/>
            <a:ext cx="31833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Objectifs et conduite du projet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11" name="Chevron 110"/>
          <p:cNvSpPr/>
          <p:nvPr/>
        </p:nvSpPr>
        <p:spPr>
          <a:xfrm>
            <a:off x="8772077" y="790006"/>
            <a:ext cx="2730595" cy="112136"/>
          </a:xfrm>
          <a:prstGeom prst="chevron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13" name="Rounded Rectangle 46"/>
          <p:cNvSpPr/>
          <p:nvPr/>
        </p:nvSpPr>
        <p:spPr>
          <a:xfrm>
            <a:off x="-801617" y="3243336"/>
            <a:ext cx="1008000" cy="2296965"/>
          </a:xfrm>
          <a:prstGeom prst="roundRect">
            <a:avLst/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hevron 42"/>
          <p:cNvSpPr/>
          <p:nvPr/>
        </p:nvSpPr>
        <p:spPr>
          <a:xfrm>
            <a:off x="368942" y="808872"/>
            <a:ext cx="3800613" cy="102149"/>
          </a:xfrm>
          <a:prstGeom prst="chevro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44" name="Isosceles Triangle 35"/>
          <p:cNvSpPr/>
          <p:nvPr/>
        </p:nvSpPr>
        <p:spPr>
          <a:xfrm rot="10800000">
            <a:off x="2125248" y="1012639"/>
            <a:ext cx="288000" cy="14400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157290" y="531306"/>
            <a:ext cx="20233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400" dirty="0">
                <a:latin typeface="Century Gothic" panose="020B0502020202020204" pitchFamily="34" charset="0"/>
              </a:rPr>
              <a:t>Organisme d’accueil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275591" y="517455"/>
            <a:ext cx="40518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Cadrage du projet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7" name="Chevron 46"/>
          <p:cNvSpPr/>
          <p:nvPr/>
        </p:nvSpPr>
        <p:spPr>
          <a:xfrm>
            <a:off x="4393404" y="792722"/>
            <a:ext cx="3925906" cy="109419"/>
          </a:xfrm>
          <a:prstGeom prst="chevron">
            <a:avLst/>
          </a:prstGeom>
          <a:solidFill>
            <a:schemeClr val="accent3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62" name="Pentagon 3"/>
          <p:cNvSpPr/>
          <p:nvPr/>
        </p:nvSpPr>
        <p:spPr>
          <a:xfrm>
            <a:off x="0" y="-755"/>
            <a:ext cx="467544" cy="439200"/>
          </a:xfrm>
          <a:prstGeom prst="homePlat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4"/>
          <p:cNvSpPr txBox="1"/>
          <p:nvPr/>
        </p:nvSpPr>
        <p:spPr>
          <a:xfrm>
            <a:off x="922576" y="36450"/>
            <a:ext cx="26969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entury Gothic" panose="020B0502020202020204" pitchFamily="34" charset="0"/>
              </a:rPr>
              <a:t>Contexte du projet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65" name="Oval 5"/>
          <p:cNvSpPr/>
          <p:nvPr/>
        </p:nvSpPr>
        <p:spPr>
          <a:xfrm>
            <a:off x="551060" y="84371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1</a:t>
            </a:r>
            <a:endParaRPr lang="en-US" dirty="0">
              <a:latin typeface="Caviar Dreams" pitchFamily="34" charset="0"/>
            </a:endParaRPr>
          </a:p>
        </p:txBody>
      </p:sp>
      <p:sp>
        <p:nvSpPr>
          <p:cNvPr id="69" name="Chevron 68"/>
          <p:cNvSpPr/>
          <p:nvPr/>
        </p:nvSpPr>
        <p:spPr>
          <a:xfrm rot="10800000">
            <a:off x="-553809" y="6428339"/>
            <a:ext cx="10610248" cy="437892"/>
          </a:xfrm>
          <a:prstGeom prst="chevron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TextBox 23"/>
          <p:cNvSpPr txBox="1"/>
          <p:nvPr/>
        </p:nvSpPr>
        <p:spPr>
          <a:xfrm>
            <a:off x="9840432" y="6455095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Caviar Dreams" pitchFamily="34" charset="0"/>
              </a:rPr>
              <a:t>3</a:t>
            </a:r>
            <a:endParaRPr lang="en-US" b="1" dirty="0">
              <a:latin typeface="Caviar Dreams" pitchFamily="34" charset="0"/>
            </a:endParaRPr>
          </a:p>
        </p:txBody>
      </p:sp>
      <p:pic>
        <p:nvPicPr>
          <p:cNvPr id="73" name="Image 26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131010">
                  <a:alpha val="87059"/>
                </a:srgbClr>
              </a:clrFrom>
              <a:clrTo>
                <a:srgbClr val="131010">
                  <a:alpha val="0"/>
                </a:srgbClr>
              </a:clrTo>
            </a:clrChange>
            <a:extLst/>
          </a:blip>
          <a:stretch>
            <a:fillRect/>
          </a:stretch>
        </p:blipFill>
        <p:spPr>
          <a:xfrm>
            <a:off x="161338" y="6436168"/>
            <a:ext cx="576000" cy="306936"/>
          </a:xfrm>
          <a:prstGeom prst="rect">
            <a:avLst/>
          </a:prstGeom>
        </p:spPr>
      </p:pic>
      <p:sp>
        <p:nvSpPr>
          <p:cNvPr id="75" name="TextBox 25"/>
          <p:cNvSpPr txBox="1"/>
          <p:nvPr/>
        </p:nvSpPr>
        <p:spPr>
          <a:xfrm>
            <a:off x="840433" y="6494815"/>
            <a:ext cx="8856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entury Gothic" panose="020B0502020202020204" pitchFamily="34" charset="0"/>
              </a:rPr>
              <a:t>Conception et développement du modèle d’optimisation « CAPEX »</a:t>
            </a:r>
          </a:p>
        </p:txBody>
      </p:sp>
      <p:cxnSp>
        <p:nvCxnSpPr>
          <p:cNvPr id="76" name="Straight Connector 26"/>
          <p:cNvCxnSpPr/>
          <p:nvPr/>
        </p:nvCxnSpPr>
        <p:spPr>
          <a:xfrm>
            <a:off x="8004995" y="6479847"/>
            <a:ext cx="0" cy="28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7" name="Picture 3" descr="C:\Users\EFFICIENCYCASA09\Desktop\Rapport final\presentation\logo.png"/>
          <p:cNvPicPr>
            <a:picLocks noChangeAspect="1" noChangeArrowheads="1"/>
          </p:cNvPicPr>
          <p:nvPr/>
        </p:nvPicPr>
        <p:blipFill rotWithShape="1">
          <a:blip r:embed="rId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81" t="-15811" b="63896"/>
          <a:stretch/>
        </p:blipFill>
        <p:spPr bwMode="auto">
          <a:xfrm>
            <a:off x="7968605" y="6347720"/>
            <a:ext cx="576327" cy="41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Chevron 81"/>
          <p:cNvSpPr/>
          <p:nvPr/>
        </p:nvSpPr>
        <p:spPr>
          <a:xfrm>
            <a:off x="10056439" y="6420108"/>
            <a:ext cx="2426525" cy="437892"/>
          </a:xfrm>
          <a:prstGeom prst="chevron">
            <a:avLst/>
          </a:prstGeom>
          <a:gradFill flip="none" rotWithShape="1">
            <a:gsLst>
              <a:gs pos="0">
                <a:srgbClr val="92D050"/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" name="TextBox 27"/>
          <p:cNvSpPr txBox="1"/>
          <p:nvPr/>
        </p:nvSpPr>
        <p:spPr>
          <a:xfrm>
            <a:off x="10318639" y="6475775"/>
            <a:ext cx="1503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PFE 2016/2017</a:t>
            </a:r>
            <a:endParaRPr lang="en-US" dirty="0"/>
          </a:p>
        </p:txBody>
      </p:sp>
      <p:graphicFrame>
        <p:nvGraphicFramePr>
          <p:cNvPr id="30" name="Diagram 70"/>
          <p:cNvGraphicFramePr/>
          <p:nvPr>
            <p:extLst>
              <p:ext uri="{D42A27DB-BD31-4B8C-83A1-F6EECF244321}">
                <p14:modId xmlns:p14="http://schemas.microsoft.com/office/powerpoint/2010/main" val="1925520487"/>
              </p:ext>
            </p:extLst>
          </p:nvPr>
        </p:nvGraphicFramePr>
        <p:xfrm>
          <a:off x="2284428" y="1117786"/>
          <a:ext cx="9002332" cy="23646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32" name="Picture 31"/>
          <p:cNvPicPr>
            <a:picLocks noChangeAspect="1"/>
          </p:cNvPicPr>
          <p:nvPr/>
        </p:nvPicPr>
        <p:blipFill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artisticMarker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476677" y="1108905"/>
            <a:ext cx="617835" cy="65194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 w="19050">
            <a:solidFill>
              <a:srgbClr val="92D050"/>
            </a:solidFill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3" name="Flèche droite à entaille 17"/>
          <p:cNvSpPr/>
          <p:nvPr/>
        </p:nvSpPr>
        <p:spPr>
          <a:xfrm rot="16200000">
            <a:off x="5282999" y="3641721"/>
            <a:ext cx="433977" cy="215353"/>
          </a:xfrm>
          <a:prstGeom prst="notchedRightArrow">
            <a:avLst/>
          </a:prstGeom>
          <a:solidFill>
            <a:srgbClr val="92D050"/>
          </a:solidFill>
          <a:ln>
            <a:solidFill>
              <a:srgbClr val="EEECE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350"/>
          </a:p>
        </p:txBody>
      </p:sp>
      <p:grpSp>
        <p:nvGrpSpPr>
          <p:cNvPr id="34" name="Groupe 56"/>
          <p:cNvGrpSpPr/>
          <p:nvPr/>
        </p:nvGrpSpPr>
        <p:grpSpPr>
          <a:xfrm>
            <a:off x="3345308" y="3936513"/>
            <a:ext cx="6629887" cy="1493145"/>
            <a:chOff x="569159" y="4614711"/>
            <a:chExt cx="7739293" cy="1493145"/>
          </a:xfr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grpSpPr>
        <p:sp>
          <p:nvSpPr>
            <p:cNvPr id="35" name="Forme libre 57"/>
            <p:cNvSpPr/>
            <p:nvPr/>
          </p:nvSpPr>
          <p:spPr>
            <a:xfrm>
              <a:off x="569159" y="5027736"/>
              <a:ext cx="1668978" cy="1080120"/>
            </a:xfrm>
            <a:custGeom>
              <a:avLst/>
              <a:gdLst>
                <a:gd name="connsiteX0" fmla="*/ 0 w 1668978"/>
                <a:gd name="connsiteY0" fmla="*/ 108012 h 1080120"/>
                <a:gd name="connsiteX1" fmla="*/ 108012 w 1668978"/>
                <a:gd name="connsiteY1" fmla="*/ 0 h 1080120"/>
                <a:gd name="connsiteX2" fmla="*/ 1560966 w 1668978"/>
                <a:gd name="connsiteY2" fmla="*/ 0 h 1080120"/>
                <a:gd name="connsiteX3" fmla="*/ 1668978 w 1668978"/>
                <a:gd name="connsiteY3" fmla="*/ 108012 h 1080120"/>
                <a:gd name="connsiteX4" fmla="*/ 1668978 w 1668978"/>
                <a:gd name="connsiteY4" fmla="*/ 972108 h 1080120"/>
                <a:gd name="connsiteX5" fmla="*/ 1560966 w 1668978"/>
                <a:gd name="connsiteY5" fmla="*/ 1080120 h 1080120"/>
                <a:gd name="connsiteX6" fmla="*/ 108012 w 1668978"/>
                <a:gd name="connsiteY6" fmla="*/ 1080120 h 1080120"/>
                <a:gd name="connsiteX7" fmla="*/ 0 w 1668978"/>
                <a:gd name="connsiteY7" fmla="*/ 972108 h 1080120"/>
                <a:gd name="connsiteX8" fmla="*/ 0 w 1668978"/>
                <a:gd name="connsiteY8" fmla="*/ 108012 h 1080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68978" h="1080120">
                  <a:moveTo>
                    <a:pt x="0" y="108012"/>
                  </a:moveTo>
                  <a:cubicBezTo>
                    <a:pt x="0" y="48359"/>
                    <a:pt x="48359" y="0"/>
                    <a:pt x="108012" y="0"/>
                  </a:cubicBezTo>
                  <a:lnTo>
                    <a:pt x="1560966" y="0"/>
                  </a:lnTo>
                  <a:cubicBezTo>
                    <a:pt x="1620619" y="0"/>
                    <a:pt x="1668978" y="48359"/>
                    <a:pt x="1668978" y="108012"/>
                  </a:cubicBezTo>
                  <a:lnTo>
                    <a:pt x="1668978" y="972108"/>
                  </a:lnTo>
                  <a:cubicBezTo>
                    <a:pt x="1668978" y="1031761"/>
                    <a:pt x="1620619" y="1080120"/>
                    <a:pt x="1560966" y="1080120"/>
                  </a:cubicBezTo>
                  <a:lnTo>
                    <a:pt x="108012" y="1080120"/>
                  </a:lnTo>
                  <a:cubicBezTo>
                    <a:pt x="48359" y="1080120"/>
                    <a:pt x="0" y="1031761"/>
                    <a:pt x="0" y="972108"/>
                  </a:cubicBezTo>
                  <a:lnTo>
                    <a:pt x="0" y="108012"/>
                  </a:lnTo>
                  <a:close/>
                </a:path>
              </a:pathLst>
            </a:custGeom>
            <a:grpFill/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560063" rIns="128016" bIns="344041" numCol="1" spcCol="1270" anchor="b" anchorCtr="0">
              <a:noAutofit/>
            </a:bodyPr>
            <a:lstStyle/>
            <a:p>
              <a:pPr lvl="0" algn="ctr" defTabSz="800100">
                <a:spcBef>
                  <a:spcPct val="0"/>
                </a:spcBef>
                <a:spcAft>
                  <a:spcPct val="35000"/>
                </a:spcAft>
              </a:pPr>
              <a:r>
                <a:rPr lang="fr-FR" kern="1200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Mergers</a:t>
              </a:r>
              <a:r>
                <a:rPr lang="fr-FR" kern="1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&amp; </a:t>
              </a:r>
              <a:r>
                <a:rPr lang="fr-FR" kern="1200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Aquisitions</a:t>
              </a:r>
              <a:endParaRPr lang="fr-FR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6" name="Forme libre 66"/>
            <p:cNvSpPr/>
            <p:nvPr/>
          </p:nvSpPr>
          <p:spPr>
            <a:xfrm>
              <a:off x="2308032" y="5012484"/>
              <a:ext cx="1821920" cy="1080120"/>
            </a:xfrm>
            <a:custGeom>
              <a:avLst/>
              <a:gdLst>
                <a:gd name="connsiteX0" fmla="*/ 0 w 1668978"/>
                <a:gd name="connsiteY0" fmla="*/ 108012 h 1080120"/>
                <a:gd name="connsiteX1" fmla="*/ 108012 w 1668978"/>
                <a:gd name="connsiteY1" fmla="*/ 0 h 1080120"/>
                <a:gd name="connsiteX2" fmla="*/ 1560966 w 1668978"/>
                <a:gd name="connsiteY2" fmla="*/ 0 h 1080120"/>
                <a:gd name="connsiteX3" fmla="*/ 1668978 w 1668978"/>
                <a:gd name="connsiteY3" fmla="*/ 108012 h 1080120"/>
                <a:gd name="connsiteX4" fmla="*/ 1668978 w 1668978"/>
                <a:gd name="connsiteY4" fmla="*/ 972108 h 1080120"/>
                <a:gd name="connsiteX5" fmla="*/ 1560966 w 1668978"/>
                <a:gd name="connsiteY5" fmla="*/ 1080120 h 1080120"/>
                <a:gd name="connsiteX6" fmla="*/ 108012 w 1668978"/>
                <a:gd name="connsiteY6" fmla="*/ 1080120 h 1080120"/>
                <a:gd name="connsiteX7" fmla="*/ 0 w 1668978"/>
                <a:gd name="connsiteY7" fmla="*/ 972108 h 1080120"/>
                <a:gd name="connsiteX8" fmla="*/ 0 w 1668978"/>
                <a:gd name="connsiteY8" fmla="*/ 108012 h 1080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68978" h="1080120">
                  <a:moveTo>
                    <a:pt x="0" y="108012"/>
                  </a:moveTo>
                  <a:cubicBezTo>
                    <a:pt x="0" y="48359"/>
                    <a:pt x="48359" y="0"/>
                    <a:pt x="108012" y="0"/>
                  </a:cubicBezTo>
                  <a:lnTo>
                    <a:pt x="1560966" y="0"/>
                  </a:lnTo>
                  <a:cubicBezTo>
                    <a:pt x="1620619" y="0"/>
                    <a:pt x="1668978" y="48359"/>
                    <a:pt x="1668978" y="108012"/>
                  </a:cubicBezTo>
                  <a:lnTo>
                    <a:pt x="1668978" y="972108"/>
                  </a:lnTo>
                  <a:cubicBezTo>
                    <a:pt x="1668978" y="1031761"/>
                    <a:pt x="1620619" y="1080120"/>
                    <a:pt x="1560966" y="1080120"/>
                  </a:cubicBezTo>
                  <a:lnTo>
                    <a:pt x="108012" y="1080120"/>
                  </a:lnTo>
                  <a:cubicBezTo>
                    <a:pt x="48359" y="1080120"/>
                    <a:pt x="0" y="1031761"/>
                    <a:pt x="0" y="972108"/>
                  </a:cubicBezTo>
                  <a:lnTo>
                    <a:pt x="0" y="108012"/>
                  </a:lnTo>
                  <a:close/>
                </a:path>
              </a:pathLst>
            </a:custGeom>
            <a:grpFill/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560063" rIns="128016" bIns="344041" numCol="1" spcCol="1270" anchor="b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fr-FR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fr-F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fr-FR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fr-F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fr-FR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fr-F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fr-FR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fr-F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kern="1200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Strategic</a:t>
              </a:r>
              <a:r>
                <a:rPr lang="fr-FR" kern="1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&amp; Quantitative </a:t>
              </a:r>
              <a:r>
                <a:rPr lang="fr-FR" kern="1200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Modeling</a:t>
              </a:r>
              <a:endParaRPr lang="fr-FR" kern="1200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38" name="Ellipse 69"/>
            <p:cNvSpPr/>
            <p:nvPr/>
          </p:nvSpPr>
          <p:spPr>
            <a:xfrm flipV="1">
              <a:off x="4678564" y="4707640"/>
              <a:ext cx="156374" cy="74248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rgbClr r="0" g="0" b="0"/>
            </a:lnRef>
            <a:fillRef idx="1">
              <a:scrgbClr r="0" g="0" b="0"/>
            </a:fillRef>
            <a:effectRef idx="1">
              <a:schemeClr val="dk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39" name="Forme libre 70"/>
            <p:cNvSpPr/>
            <p:nvPr/>
          </p:nvSpPr>
          <p:spPr>
            <a:xfrm>
              <a:off x="4129952" y="5010310"/>
              <a:ext cx="1748375" cy="1080120"/>
            </a:xfrm>
            <a:custGeom>
              <a:avLst/>
              <a:gdLst>
                <a:gd name="connsiteX0" fmla="*/ 0 w 1668978"/>
                <a:gd name="connsiteY0" fmla="*/ 108012 h 1080120"/>
                <a:gd name="connsiteX1" fmla="*/ 108012 w 1668978"/>
                <a:gd name="connsiteY1" fmla="*/ 0 h 1080120"/>
                <a:gd name="connsiteX2" fmla="*/ 1560966 w 1668978"/>
                <a:gd name="connsiteY2" fmla="*/ 0 h 1080120"/>
                <a:gd name="connsiteX3" fmla="*/ 1668978 w 1668978"/>
                <a:gd name="connsiteY3" fmla="*/ 108012 h 1080120"/>
                <a:gd name="connsiteX4" fmla="*/ 1668978 w 1668978"/>
                <a:gd name="connsiteY4" fmla="*/ 972108 h 1080120"/>
                <a:gd name="connsiteX5" fmla="*/ 1560966 w 1668978"/>
                <a:gd name="connsiteY5" fmla="*/ 1080120 h 1080120"/>
                <a:gd name="connsiteX6" fmla="*/ 108012 w 1668978"/>
                <a:gd name="connsiteY6" fmla="*/ 1080120 h 1080120"/>
                <a:gd name="connsiteX7" fmla="*/ 0 w 1668978"/>
                <a:gd name="connsiteY7" fmla="*/ 972108 h 1080120"/>
                <a:gd name="connsiteX8" fmla="*/ 0 w 1668978"/>
                <a:gd name="connsiteY8" fmla="*/ 108012 h 108012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68978" h="1080120">
                  <a:moveTo>
                    <a:pt x="0" y="108012"/>
                  </a:moveTo>
                  <a:cubicBezTo>
                    <a:pt x="0" y="48359"/>
                    <a:pt x="48359" y="0"/>
                    <a:pt x="108012" y="0"/>
                  </a:cubicBezTo>
                  <a:lnTo>
                    <a:pt x="1560966" y="0"/>
                  </a:lnTo>
                  <a:cubicBezTo>
                    <a:pt x="1620619" y="0"/>
                    <a:pt x="1668978" y="48359"/>
                    <a:pt x="1668978" y="108012"/>
                  </a:cubicBezTo>
                  <a:lnTo>
                    <a:pt x="1668978" y="972108"/>
                  </a:lnTo>
                  <a:cubicBezTo>
                    <a:pt x="1668978" y="1031761"/>
                    <a:pt x="1620619" y="1080120"/>
                    <a:pt x="1560966" y="1080120"/>
                  </a:cubicBezTo>
                  <a:lnTo>
                    <a:pt x="108012" y="1080120"/>
                  </a:lnTo>
                  <a:cubicBezTo>
                    <a:pt x="48359" y="1080120"/>
                    <a:pt x="0" y="1031761"/>
                    <a:pt x="0" y="972108"/>
                  </a:cubicBezTo>
                  <a:lnTo>
                    <a:pt x="0" y="108012"/>
                  </a:lnTo>
                  <a:close/>
                </a:path>
              </a:pathLst>
            </a:custGeom>
            <a:grpFill/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0">
              <a:schemeClr val="dk2">
                <a:shade val="80000"/>
                <a:hueOff val="0"/>
                <a:satOff val="0"/>
                <a:lumOff val="0"/>
                <a:alphaOff val="0"/>
              </a:schemeClr>
            </a:lnRef>
            <a:fillRef idx="2">
              <a:schemeClr val="lt1">
                <a:hueOff val="0"/>
                <a:satOff val="0"/>
                <a:lumOff val="0"/>
                <a:alphaOff val="0"/>
              </a:schemeClr>
            </a:fillRef>
            <a:effectRef idx="1">
              <a:schemeClr val="lt1"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128016" tIns="560063" rIns="128016" bIns="344041" numCol="1" spcCol="1270" anchor="b" anchorCtr="0">
              <a:noAutofit/>
            </a:bodyPr>
            <a:lstStyle/>
            <a:p>
              <a:pPr lvl="0" algn="ctr" defTabSz="8001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r>
                <a:rPr lang="fr-FR" sz="2000" kern="1200" dirty="0" err="1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Strategic</a:t>
              </a:r>
              <a:r>
                <a:rPr lang="fr-FR" sz="2000" kern="1200" dirty="0">
                  <a:solidFill>
                    <a:schemeClr val="tx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 Intelligence</a:t>
              </a:r>
            </a:p>
          </p:txBody>
        </p:sp>
        <p:sp>
          <p:nvSpPr>
            <p:cNvPr id="40" name="Ellipse 71"/>
            <p:cNvSpPr/>
            <p:nvPr/>
          </p:nvSpPr>
          <p:spPr>
            <a:xfrm>
              <a:off x="6368158" y="4707640"/>
              <a:ext cx="215282" cy="74248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rgbClr r="0" g="0" b="0"/>
            </a:lnRef>
            <a:fillRef idx="1">
              <a:scrgbClr r="0" g="0" b="0"/>
            </a:fillRef>
            <a:effectRef idx="1">
              <a:schemeClr val="dk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2" name="Ellipse 73"/>
            <p:cNvSpPr/>
            <p:nvPr/>
          </p:nvSpPr>
          <p:spPr>
            <a:xfrm flipH="1" flipV="1">
              <a:off x="8081243" y="4707640"/>
              <a:ext cx="227209" cy="74248"/>
            </a:xfrm>
            <a:prstGeom prst="ellipse">
              <a:avLst/>
            </a:prstGeom>
            <a:grpFill/>
            <a:ln>
              <a:noFill/>
            </a:ln>
          </p:spPr>
          <p:style>
            <a:lnRef idx="1">
              <a:scrgbClr r="0" g="0" b="0"/>
            </a:lnRef>
            <a:fillRef idx="1">
              <a:scrgbClr r="0" g="0" b="0"/>
            </a:fillRef>
            <a:effectRef idx="1">
              <a:schemeClr val="dk2"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lt1">
                <a:hueOff val="0"/>
                <a:satOff val="0"/>
                <a:lumOff val="0"/>
                <a:alphaOff val="0"/>
              </a:schemeClr>
            </a:fontRef>
          </p:style>
        </p:sp>
        <p:sp>
          <p:nvSpPr>
            <p:cNvPr id="48" name="Double flèche horizontale 74"/>
            <p:cNvSpPr/>
            <p:nvPr/>
          </p:nvSpPr>
          <p:spPr>
            <a:xfrm>
              <a:off x="569159" y="4614711"/>
              <a:ext cx="5309167" cy="258295"/>
            </a:xfrm>
            <a:prstGeom prst="leftRightArrow">
              <a:avLst/>
            </a:prstGeom>
            <a:grpFill/>
            <a:scene3d>
              <a:camera prst="orthographicFront"/>
              <a:lightRig rig="flat" dir="t"/>
            </a:scene3d>
            <a:sp3d prstMaterial="dkEdge">
              <a:bevelT w="8200" h="38100"/>
            </a:sp3d>
          </p:spPr>
          <p:style>
            <a:lnRef idx="1">
              <a:schemeClr val="lt1">
                <a:hueOff val="0"/>
                <a:satOff val="0"/>
                <a:lumOff val="0"/>
                <a:alphaOff val="0"/>
              </a:schemeClr>
            </a:lnRef>
            <a:fillRef idx="2">
              <a:scrgbClr r="0" g="0" b="0"/>
            </a:fillRef>
            <a:effectRef idx="1">
              <a:schemeClr val="dk2">
                <a:tint val="6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2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49" name="Pentagone 76"/>
          <p:cNvSpPr/>
          <p:nvPr/>
        </p:nvSpPr>
        <p:spPr>
          <a:xfrm>
            <a:off x="1033670" y="3988281"/>
            <a:ext cx="1558391" cy="1363092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Equipes</a:t>
            </a:r>
          </a:p>
        </p:txBody>
      </p:sp>
      <p:sp>
        <p:nvSpPr>
          <p:cNvPr id="50" name="Rectangle à coins arrondis 78"/>
          <p:cNvSpPr/>
          <p:nvPr/>
        </p:nvSpPr>
        <p:spPr>
          <a:xfrm>
            <a:off x="4827287" y="4307238"/>
            <a:ext cx="1560753" cy="1118055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2" name="Pentagone 75"/>
          <p:cNvSpPr/>
          <p:nvPr/>
        </p:nvSpPr>
        <p:spPr>
          <a:xfrm>
            <a:off x="1033670" y="1832592"/>
            <a:ext cx="1558391" cy="1375112"/>
          </a:xfrm>
          <a:prstGeom prst="homePlate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Directions</a:t>
            </a:r>
          </a:p>
        </p:txBody>
      </p:sp>
      <p:sp>
        <p:nvSpPr>
          <p:cNvPr id="57" name="ZoneTexte 60"/>
          <p:cNvSpPr txBox="1"/>
          <p:nvPr/>
        </p:nvSpPr>
        <p:spPr>
          <a:xfrm>
            <a:off x="4405301" y="1684070"/>
            <a:ext cx="35039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Equipe </a:t>
            </a:r>
            <a:r>
              <a:rPr lang="fr-FR" sz="2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Capex</a:t>
            </a:r>
            <a:r>
              <a:rPr lang="fr-FR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 Planning</a:t>
            </a:r>
          </a:p>
          <a:p>
            <a:pPr algn="ctr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(Industrial Development)</a:t>
            </a:r>
          </a:p>
        </p:txBody>
      </p:sp>
      <p:sp>
        <p:nvSpPr>
          <p:cNvPr id="58" name="ZoneTexte 62"/>
          <p:cNvSpPr txBox="1"/>
          <p:nvPr/>
        </p:nvSpPr>
        <p:spPr>
          <a:xfrm>
            <a:off x="4057251" y="4598913"/>
            <a:ext cx="41713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 panose="020B0502020202020204" pitchFamily="34" charset="0"/>
              </a:rPr>
              <a:t>Equipe S.Q.M</a:t>
            </a:r>
          </a:p>
        </p:txBody>
      </p:sp>
      <p:grpSp>
        <p:nvGrpSpPr>
          <p:cNvPr id="59" name="Groupe 71"/>
          <p:cNvGrpSpPr/>
          <p:nvPr/>
        </p:nvGrpSpPr>
        <p:grpSpPr>
          <a:xfrm>
            <a:off x="5663741" y="2616633"/>
            <a:ext cx="1030648" cy="1027342"/>
            <a:chOff x="5442995" y="2455099"/>
            <a:chExt cx="1537914" cy="1532980"/>
          </a:xfrm>
        </p:grpSpPr>
        <p:pic>
          <p:nvPicPr>
            <p:cNvPr id="60" name="Image 73"/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18367">
              <a:off x="5442995" y="2477630"/>
              <a:ext cx="871703" cy="871703"/>
            </a:xfrm>
            <a:prstGeom prst="rect">
              <a:avLst/>
            </a:prstGeom>
          </p:spPr>
        </p:pic>
        <p:pic>
          <p:nvPicPr>
            <p:cNvPr id="61" name="Image 77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8818367">
              <a:off x="6109206" y="2455099"/>
              <a:ext cx="871703" cy="871703"/>
            </a:xfrm>
            <a:prstGeom prst="rect">
              <a:avLst/>
            </a:prstGeom>
          </p:spPr>
        </p:pic>
        <p:pic>
          <p:nvPicPr>
            <p:cNvPr id="63" name="Image 78"/>
            <p:cNvPicPr>
              <a:picLocks noChangeAspect="1"/>
            </p:cNvPicPr>
            <p:nvPr/>
          </p:nvPicPr>
          <p:blipFill>
            <a:blip r:embed="rId12" cstate="print">
              <a:duotone>
                <a:schemeClr val="accent1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rot="13480174">
              <a:off x="6109205" y="3116376"/>
              <a:ext cx="871703" cy="871703"/>
            </a:xfrm>
            <a:prstGeom prst="rect">
              <a:avLst/>
            </a:prstGeom>
          </p:spPr>
        </p:pic>
      </p:grpSp>
      <p:pic>
        <p:nvPicPr>
          <p:cNvPr id="66" name="Image 79"/>
          <p:cNvPicPr>
            <a:picLocks noChangeAspect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401" y="3193681"/>
            <a:ext cx="1226201" cy="1226201"/>
          </a:xfrm>
          <a:prstGeom prst="rect">
            <a:avLst/>
          </a:prstGeom>
        </p:spPr>
      </p:pic>
      <p:pic>
        <p:nvPicPr>
          <p:cNvPr id="71" name="Image 9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2077" y="1242876"/>
            <a:ext cx="678009" cy="678009"/>
          </a:xfrm>
          <a:prstGeom prst="rect">
            <a:avLst/>
          </a:prstGeom>
        </p:spPr>
      </p:pic>
      <p:sp>
        <p:nvSpPr>
          <p:cNvPr id="72" name="ZoneTexte 11"/>
          <p:cNvSpPr txBox="1"/>
          <p:nvPr/>
        </p:nvSpPr>
        <p:spPr>
          <a:xfrm>
            <a:off x="9638544" y="1225324"/>
            <a:ext cx="16655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entury Gothic" panose="020B0502020202020204" pitchFamily="34" charset="0"/>
              </a:rPr>
              <a:t>Capital Expenditure</a:t>
            </a:r>
          </a:p>
        </p:txBody>
      </p:sp>
      <p:sp>
        <p:nvSpPr>
          <p:cNvPr id="74" name="ZoneTexte 57"/>
          <p:cNvSpPr txBox="1"/>
          <p:nvPr/>
        </p:nvSpPr>
        <p:spPr>
          <a:xfrm>
            <a:off x="8714374" y="1984040"/>
            <a:ext cx="25279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 err="1">
                <a:latin typeface="Century Gothic" panose="020B0502020202020204" pitchFamily="34" charset="0"/>
              </a:rPr>
              <a:t>Plannification</a:t>
            </a:r>
            <a:r>
              <a:rPr lang="fr-FR" sz="1600" dirty="0">
                <a:latin typeface="Century Gothic" panose="020B0502020202020204" pitchFamily="34" charset="0"/>
              </a:rPr>
              <a:t> des investissements industriels du groupe </a:t>
            </a:r>
          </a:p>
        </p:txBody>
      </p:sp>
      <p:pic>
        <p:nvPicPr>
          <p:cNvPr id="78" name="Image 3"/>
          <p:cNvPicPr>
            <a:picLocks noChangeAspect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42450" y="3801776"/>
            <a:ext cx="662778" cy="662778"/>
          </a:xfrm>
          <a:prstGeom prst="rect">
            <a:avLst/>
          </a:prstGeom>
        </p:spPr>
      </p:pic>
      <p:pic>
        <p:nvPicPr>
          <p:cNvPr id="80" name="Image 7"/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6423" y="3801776"/>
            <a:ext cx="668141" cy="668141"/>
          </a:xfrm>
          <a:prstGeom prst="rect">
            <a:avLst/>
          </a:prstGeom>
        </p:spPr>
      </p:pic>
      <p:sp>
        <p:nvSpPr>
          <p:cNvPr id="81" name="ZoneTexte 57"/>
          <p:cNvSpPr txBox="1"/>
          <p:nvPr/>
        </p:nvSpPr>
        <p:spPr>
          <a:xfrm>
            <a:off x="1633116" y="4526085"/>
            <a:ext cx="25279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600" dirty="0">
                <a:latin typeface="Century Gothic" panose="020B0502020202020204" pitchFamily="34" charset="0"/>
              </a:rPr>
              <a:t>Outils Quantitatifs</a:t>
            </a:r>
          </a:p>
        </p:txBody>
      </p:sp>
      <p:sp>
        <p:nvSpPr>
          <p:cNvPr id="67" name="Rounded Rectangle 66"/>
          <p:cNvSpPr/>
          <p:nvPr/>
        </p:nvSpPr>
        <p:spPr>
          <a:xfrm>
            <a:off x="-801617" y="1226403"/>
            <a:ext cx="1470974" cy="2016000"/>
          </a:xfrm>
          <a:prstGeom prst="roundRect">
            <a:avLst/>
          </a:prstGeom>
          <a:solidFill>
            <a:srgbClr val="92D050">
              <a:alpha val="80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fr-FR" b="1" dirty="0">
                <a:solidFill>
                  <a:schemeClr val="tx1"/>
                </a:solidFill>
                <a:latin typeface="Century Gothic" panose="020B0502020202020204" pitchFamily="34" charset="0"/>
              </a:rPr>
              <a:t>Contexte général</a:t>
            </a:r>
            <a:endParaRPr lang="en-US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44730" y="3801776"/>
            <a:ext cx="632972" cy="6627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11056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9167E-6 -1.85185E-6 L 0.31393 -0.00324 " pathEditMode="relative" rAng="0" ptsTypes="AA">
                                      <p:cBhvr>
                                        <p:cTn id="6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90" y="-16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14660E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14660E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8FADA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8FADA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4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6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27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8FADA"/>
                                      </p:to>
                                    </p:animClr>
                                    <p:animClr clrSpc="rgb" dir="cw">
                                      <p:cBhvr>
                                        <p:cTn id="32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8FADA"/>
                                      </p:to>
                                    </p:animClr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20"/>
                            </p:stCondLst>
                            <p:childTnLst>
                              <p:par>
                                <p:cTn id="4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4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6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0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8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10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2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10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1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7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0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1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2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53" grpId="1" animBg="1"/>
      <p:bldP spid="110" grpId="0"/>
      <p:bldP spid="111" grpId="0" animBg="1"/>
      <p:bldP spid="43" grpId="0" animBg="1"/>
      <p:bldP spid="44" grpId="0" animBg="1"/>
      <p:bldP spid="45" grpId="0"/>
      <p:bldP spid="46" grpId="0"/>
      <p:bldP spid="46" grpId="1"/>
      <p:bldP spid="47" grpId="0" animBg="1"/>
      <p:bldP spid="82" grpId="0" animBg="1"/>
      <p:bldP spid="83" grpId="0"/>
      <p:bldGraphic spid="30" grpId="0">
        <p:bldAsOne/>
      </p:bldGraphic>
      <p:bldGraphic spid="30" grpId="1">
        <p:bldAsOne/>
      </p:bldGraphic>
      <p:bldP spid="33" grpId="0" animBg="1"/>
      <p:bldP spid="33" grpId="1" animBg="1"/>
      <p:bldP spid="49" grpId="0" animBg="1"/>
      <p:bldP spid="49" grpId="1" animBg="1"/>
      <p:bldP spid="50" grpId="0" animBg="1"/>
      <p:bldP spid="50" grpId="1" animBg="1"/>
      <p:bldP spid="52" grpId="0" animBg="1"/>
      <p:bldP spid="52" grpId="1" animBg="1"/>
      <p:bldP spid="57" grpId="0"/>
      <p:bldP spid="58" grpId="0"/>
      <p:bldP spid="72" grpId="0"/>
      <p:bldP spid="74" grpId="0"/>
      <p:bldP spid="8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Chevron 83"/>
          <p:cNvSpPr/>
          <p:nvPr/>
        </p:nvSpPr>
        <p:spPr>
          <a:xfrm>
            <a:off x="4223792" y="553"/>
            <a:ext cx="8307352" cy="437892"/>
          </a:xfrm>
          <a:prstGeom prst="chevro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5" name="Pentagon 3"/>
          <p:cNvSpPr/>
          <p:nvPr/>
        </p:nvSpPr>
        <p:spPr>
          <a:xfrm>
            <a:off x="0" y="-1872"/>
            <a:ext cx="467544" cy="439200"/>
          </a:xfrm>
          <a:prstGeom prst="homePlat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4"/>
          <p:cNvSpPr txBox="1"/>
          <p:nvPr/>
        </p:nvSpPr>
        <p:spPr>
          <a:xfrm>
            <a:off x="922576" y="35333"/>
            <a:ext cx="3877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entury Gothic" panose="020B0502020202020204" pitchFamily="34" charset="0"/>
              </a:rPr>
              <a:t>Contexte du projet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87" name="Oval 5"/>
          <p:cNvSpPr/>
          <p:nvPr/>
        </p:nvSpPr>
        <p:spPr>
          <a:xfrm>
            <a:off x="551060" y="83254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1</a:t>
            </a:r>
            <a:endParaRPr lang="en-US" dirty="0">
              <a:latin typeface="Caviar Dreams" pitchFamily="34" charset="0"/>
            </a:endParaRPr>
          </a:p>
        </p:txBody>
      </p:sp>
      <p:sp>
        <p:nvSpPr>
          <p:cNvPr id="110" name="Rectangle 109"/>
          <p:cNvSpPr/>
          <p:nvPr/>
        </p:nvSpPr>
        <p:spPr>
          <a:xfrm>
            <a:off x="8543159" y="504835"/>
            <a:ext cx="318336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Objectifs et conduite du projet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111" name="Chevron 110"/>
          <p:cNvSpPr/>
          <p:nvPr/>
        </p:nvSpPr>
        <p:spPr>
          <a:xfrm>
            <a:off x="8772077" y="790006"/>
            <a:ext cx="2730595" cy="112136"/>
          </a:xfrm>
          <a:prstGeom prst="chevron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113" name="Rounded Rectangle 46"/>
          <p:cNvSpPr/>
          <p:nvPr/>
        </p:nvSpPr>
        <p:spPr>
          <a:xfrm>
            <a:off x="-801617" y="3243336"/>
            <a:ext cx="1008000" cy="2296965"/>
          </a:xfrm>
          <a:prstGeom prst="roundRect">
            <a:avLst/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hevron 42"/>
          <p:cNvSpPr/>
          <p:nvPr/>
        </p:nvSpPr>
        <p:spPr>
          <a:xfrm>
            <a:off x="368942" y="808872"/>
            <a:ext cx="3800613" cy="102149"/>
          </a:xfrm>
          <a:prstGeom prst="chevron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44" name="Isosceles Triangle 35"/>
          <p:cNvSpPr/>
          <p:nvPr/>
        </p:nvSpPr>
        <p:spPr>
          <a:xfrm rot="10800000">
            <a:off x="6157502" y="978127"/>
            <a:ext cx="288000" cy="144000"/>
          </a:xfrm>
          <a:prstGeom prst="triangle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/>
          <p:cNvSpPr/>
          <p:nvPr/>
        </p:nvSpPr>
        <p:spPr>
          <a:xfrm>
            <a:off x="1157290" y="531306"/>
            <a:ext cx="20233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fr-FR" sz="1400" dirty="0">
                <a:solidFill>
                  <a:schemeClr val="bg1">
                    <a:lumMod val="85000"/>
                  </a:schemeClr>
                </a:solidFill>
                <a:latin typeface="Century Gothic" panose="020B0502020202020204" pitchFamily="34" charset="0"/>
              </a:rPr>
              <a:t>Organisme d’accueil</a:t>
            </a:r>
            <a:endParaRPr lang="en-US" sz="1400" dirty="0">
              <a:solidFill>
                <a:schemeClr val="bg1">
                  <a:lumMod val="85000"/>
                </a:schemeClr>
              </a:solidFill>
              <a:latin typeface="Century Gothic" panose="020B0502020202020204" pitchFamily="34" charset="0"/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4275591" y="517455"/>
            <a:ext cx="4051823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1400" dirty="0">
                <a:latin typeface="Century Gothic" panose="020B0502020202020204" pitchFamily="34" charset="0"/>
              </a:rPr>
              <a:t>Cadrage du projet</a:t>
            </a:r>
            <a:endParaRPr lang="en-US" sz="1400" dirty="0">
              <a:latin typeface="Century Gothic" panose="020B0502020202020204" pitchFamily="34" charset="0"/>
            </a:endParaRPr>
          </a:p>
        </p:txBody>
      </p:sp>
      <p:sp>
        <p:nvSpPr>
          <p:cNvPr id="47" name="Chevron 46"/>
          <p:cNvSpPr/>
          <p:nvPr/>
        </p:nvSpPr>
        <p:spPr>
          <a:xfrm>
            <a:off x="4393404" y="792722"/>
            <a:ext cx="3925906" cy="109419"/>
          </a:xfrm>
          <a:prstGeom prst="chevro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entury Gothic" pitchFamily="34" charset="0"/>
            </a:endParaRPr>
          </a:p>
        </p:txBody>
      </p:sp>
      <p:sp>
        <p:nvSpPr>
          <p:cNvPr id="62" name="Pentagon 3"/>
          <p:cNvSpPr/>
          <p:nvPr/>
        </p:nvSpPr>
        <p:spPr>
          <a:xfrm>
            <a:off x="0" y="11945"/>
            <a:ext cx="467544" cy="439200"/>
          </a:xfrm>
          <a:prstGeom prst="homePlate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4"/>
          <p:cNvSpPr txBox="1"/>
          <p:nvPr/>
        </p:nvSpPr>
        <p:spPr>
          <a:xfrm>
            <a:off x="922576" y="36450"/>
            <a:ext cx="26207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entury Gothic" panose="020B0502020202020204" pitchFamily="34" charset="0"/>
              </a:rPr>
              <a:t>Contexte du projet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65" name="Oval 5"/>
          <p:cNvSpPr/>
          <p:nvPr/>
        </p:nvSpPr>
        <p:spPr>
          <a:xfrm>
            <a:off x="551060" y="84371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1</a:t>
            </a:r>
            <a:endParaRPr lang="en-US" dirty="0">
              <a:latin typeface="Caviar Dreams" pitchFamily="34" charset="0"/>
            </a:endParaRPr>
          </a:p>
        </p:txBody>
      </p:sp>
      <p:sp>
        <p:nvSpPr>
          <p:cNvPr id="69" name="Chevron 68"/>
          <p:cNvSpPr/>
          <p:nvPr/>
        </p:nvSpPr>
        <p:spPr>
          <a:xfrm rot="10800000">
            <a:off x="-553809" y="6428339"/>
            <a:ext cx="10610248" cy="437892"/>
          </a:xfrm>
          <a:prstGeom prst="chevron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TextBox 23"/>
          <p:cNvSpPr txBox="1"/>
          <p:nvPr/>
        </p:nvSpPr>
        <p:spPr>
          <a:xfrm>
            <a:off x="9840432" y="6455095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Caviar Dreams" pitchFamily="34" charset="0"/>
              </a:rPr>
              <a:t>4</a:t>
            </a:r>
            <a:endParaRPr lang="en-US" b="1" dirty="0">
              <a:latin typeface="Caviar Dreams" pitchFamily="34" charset="0"/>
            </a:endParaRPr>
          </a:p>
        </p:txBody>
      </p:sp>
      <p:pic>
        <p:nvPicPr>
          <p:cNvPr id="73" name="Image 26"/>
          <p:cNvPicPr>
            <a:picLocks noChangeAspect="1"/>
          </p:cNvPicPr>
          <p:nvPr/>
        </p:nvPicPr>
        <p:blipFill>
          <a:blip r:embed="rId64" cstate="print">
            <a:clrChange>
              <a:clrFrom>
                <a:srgbClr val="131010">
                  <a:alpha val="87059"/>
                </a:srgbClr>
              </a:clrFrom>
              <a:clrTo>
                <a:srgbClr val="131010">
                  <a:alpha val="0"/>
                </a:srgbClr>
              </a:clrTo>
            </a:clrChange>
            <a:extLst/>
          </a:blip>
          <a:stretch>
            <a:fillRect/>
          </a:stretch>
        </p:blipFill>
        <p:spPr>
          <a:xfrm>
            <a:off x="161338" y="6436168"/>
            <a:ext cx="576000" cy="306936"/>
          </a:xfrm>
          <a:prstGeom prst="rect">
            <a:avLst/>
          </a:prstGeom>
        </p:spPr>
      </p:pic>
      <p:sp>
        <p:nvSpPr>
          <p:cNvPr id="75" name="TextBox 25"/>
          <p:cNvSpPr txBox="1"/>
          <p:nvPr/>
        </p:nvSpPr>
        <p:spPr>
          <a:xfrm>
            <a:off x="840433" y="6494815"/>
            <a:ext cx="8856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entury Gothic" panose="020B0502020202020204" pitchFamily="34" charset="0"/>
              </a:rPr>
              <a:t>Conception et développement du modèle d’optimisation « CAPEX »</a:t>
            </a:r>
          </a:p>
        </p:txBody>
      </p:sp>
      <p:cxnSp>
        <p:nvCxnSpPr>
          <p:cNvPr id="76" name="Straight Connector 26"/>
          <p:cNvCxnSpPr/>
          <p:nvPr/>
        </p:nvCxnSpPr>
        <p:spPr>
          <a:xfrm>
            <a:off x="8004995" y="6479847"/>
            <a:ext cx="0" cy="28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7" name="Picture 3" descr="C:\Users\EFFICIENCYCASA09\Desktop\Rapport final\presentation\logo.png"/>
          <p:cNvPicPr>
            <a:picLocks noChangeAspect="1" noChangeArrowheads="1"/>
          </p:cNvPicPr>
          <p:nvPr/>
        </p:nvPicPr>
        <p:blipFill rotWithShape="1">
          <a:blip r:embed="rId65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81" t="-15811" b="63896"/>
          <a:stretch/>
        </p:blipFill>
        <p:spPr bwMode="auto">
          <a:xfrm>
            <a:off x="7968605" y="6347720"/>
            <a:ext cx="576327" cy="41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" name="Chevron 81"/>
          <p:cNvSpPr/>
          <p:nvPr/>
        </p:nvSpPr>
        <p:spPr>
          <a:xfrm>
            <a:off x="10056439" y="6420108"/>
            <a:ext cx="2426525" cy="437892"/>
          </a:xfrm>
          <a:prstGeom prst="chevron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3" name="TextBox 27"/>
          <p:cNvSpPr txBox="1"/>
          <p:nvPr/>
        </p:nvSpPr>
        <p:spPr>
          <a:xfrm>
            <a:off x="10318639" y="6475775"/>
            <a:ext cx="1503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PFE 2016/2017</a:t>
            </a:r>
            <a:endParaRPr lang="en-US" dirty="0"/>
          </a:p>
        </p:txBody>
      </p:sp>
      <p:cxnSp>
        <p:nvCxnSpPr>
          <p:cNvPr id="90" name="OTLSHAPE_M_1c8f0368b3444c9b81e3138d96c1e38b_Connector1"/>
          <p:cNvCxnSpPr/>
          <p:nvPr>
            <p:custDataLst>
              <p:tags r:id="rId1"/>
            </p:custDataLst>
          </p:nvPr>
        </p:nvCxnSpPr>
        <p:spPr>
          <a:xfrm>
            <a:off x="1298073" y="2630648"/>
            <a:ext cx="0" cy="448522"/>
          </a:xfrm>
          <a:prstGeom prst="line">
            <a:avLst/>
          </a:prstGeom>
          <a:ln w="9525" cap="flat" cmpd="sng" algn="ctr">
            <a:solidFill>
              <a:schemeClr val="dk2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OTLSHAPE_M_4c8b12af4b46483a9e295f117ae51f17_Connector1"/>
          <p:cNvCxnSpPr/>
          <p:nvPr>
            <p:custDataLst>
              <p:tags r:id="rId2"/>
            </p:custDataLst>
          </p:nvPr>
        </p:nvCxnSpPr>
        <p:spPr>
          <a:xfrm>
            <a:off x="1294838" y="2098351"/>
            <a:ext cx="0" cy="448522"/>
          </a:xfrm>
          <a:prstGeom prst="line">
            <a:avLst/>
          </a:prstGeom>
          <a:ln w="9525" cap="flat" cmpd="sng" algn="ctr">
            <a:solidFill>
              <a:schemeClr val="accent3">
                <a:lumMod val="50000"/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TLSHAPE_TB_00000000000000000000000000000000_RightEndCaps"/>
          <p:cNvSpPr txBox="1"/>
          <p:nvPr>
            <p:custDataLst>
              <p:tags r:id="rId3"/>
            </p:custDataLst>
          </p:nvPr>
        </p:nvSpPr>
        <p:spPr>
          <a:xfrm>
            <a:off x="11469129" y="2491118"/>
            <a:ext cx="469900" cy="27906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b="1" spc="-38" dirty="0">
                <a:latin typeface="Calibri" panose="020F0502020204030204" pitchFamily="34" charset="0"/>
              </a:rPr>
              <a:t>2017</a:t>
            </a:r>
          </a:p>
        </p:txBody>
      </p:sp>
      <p:sp>
        <p:nvSpPr>
          <p:cNvPr id="93" name="OTLSHAPE_TB_00000000000000000000000000000000_ScaleContainer"/>
          <p:cNvSpPr/>
          <p:nvPr>
            <p:custDataLst>
              <p:tags r:id="rId4"/>
            </p:custDataLst>
          </p:nvPr>
        </p:nvSpPr>
        <p:spPr>
          <a:xfrm>
            <a:off x="839060" y="2440149"/>
            <a:ext cx="10515600" cy="381000"/>
          </a:xfrm>
          <a:prstGeom prst="roundRect">
            <a:avLst>
              <a:gd name="adj" fmla="val 100000"/>
            </a:avLst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>
            <a:reflection blurRad="6350" stA="50000" endA="300" endPos="55500" dist="50800" dir="5400000" sy="-100000" algn="bl" rotWithShape="0"/>
          </a:effectLst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4" name="OTLSHAPE_TB_00000000000000000000000000000000_TodayMarkerShape"/>
          <p:cNvSpPr/>
          <p:nvPr>
            <p:custDataLst>
              <p:tags r:id="rId5"/>
            </p:custDataLst>
          </p:nvPr>
        </p:nvSpPr>
        <p:spPr>
          <a:xfrm>
            <a:off x="5736773" y="2813787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5" name="OTLSHAPE_TB_00000000000000000000000000000000_TimescaleInterval2"/>
          <p:cNvSpPr txBox="1"/>
          <p:nvPr>
            <p:custDataLst>
              <p:tags r:id="rId6"/>
            </p:custDataLst>
          </p:nvPr>
        </p:nvSpPr>
        <p:spPr>
          <a:xfrm>
            <a:off x="1256498" y="2537622"/>
            <a:ext cx="467394" cy="1806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fr-FR" sz="1400" spc="-16" dirty="0">
                <a:latin typeface="Calibri" panose="020F0502020204030204" pitchFamily="34" charset="0"/>
              </a:rPr>
              <a:t>Fév.</a:t>
            </a:r>
          </a:p>
        </p:txBody>
      </p:sp>
      <p:cxnSp>
        <p:nvCxnSpPr>
          <p:cNvPr id="96" name="OTLSHAPE_TB_00000000000000000000000000000000_Separator2"/>
          <p:cNvCxnSpPr/>
          <p:nvPr>
            <p:custDataLst>
              <p:tags r:id="rId7"/>
            </p:custDataLst>
          </p:nvPr>
        </p:nvCxnSpPr>
        <p:spPr>
          <a:xfrm>
            <a:off x="4507531" y="2503649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OTLSHAPE_TB_00000000000000000000000000000000_TimescaleInterval3"/>
          <p:cNvSpPr txBox="1"/>
          <p:nvPr>
            <p:custDataLst>
              <p:tags r:id="rId8"/>
            </p:custDataLst>
          </p:nvPr>
        </p:nvSpPr>
        <p:spPr>
          <a:xfrm>
            <a:off x="4571030" y="2537622"/>
            <a:ext cx="365553" cy="1806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fr-FR" sz="1400" spc="-14" dirty="0">
                <a:latin typeface="Calibri" panose="020F0502020204030204" pitchFamily="34" charset="0"/>
              </a:rPr>
              <a:t>mar.</a:t>
            </a:r>
          </a:p>
        </p:txBody>
      </p:sp>
      <p:cxnSp>
        <p:nvCxnSpPr>
          <p:cNvPr id="98" name="OTLSHAPE_TB_00000000000000000000000000000000_Separator3"/>
          <p:cNvCxnSpPr/>
          <p:nvPr>
            <p:custDataLst>
              <p:tags r:id="rId9"/>
            </p:custDataLst>
          </p:nvPr>
        </p:nvCxnSpPr>
        <p:spPr>
          <a:xfrm>
            <a:off x="7998203" y="2503649"/>
            <a:ext cx="0" cy="254000"/>
          </a:xfrm>
          <a:prstGeom prst="line">
            <a:avLst/>
          </a:prstGeom>
          <a:ln w="6350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OTLSHAPE_TB_00000000000000000000000000000000_TimescaleInterval4"/>
          <p:cNvSpPr txBox="1"/>
          <p:nvPr>
            <p:custDataLst>
              <p:tags r:id="rId10"/>
            </p:custDataLst>
          </p:nvPr>
        </p:nvSpPr>
        <p:spPr>
          <a:xfrm>
            <a:off x="9253006" y="2537622"/>
            <a:ext cx="365549" cy="1806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fr-FR" sz="1400" spc="-20" dirty="0">
                <a:latin typeface="Calibri" panose="020F0502020204030204" pitchFamily="34" charset="0"/>
              </a:rPr>
              <a:t>mai</a:t>
            </a:r>
          </a:p>
        </p:txBody>
      </p:sp>
      <p:sp>
        <p:nvSpPr>
          <p:cNvPr id="100" name="OTLSHAPE_M_4c8b12af4b46483a9e295f117ae51f17_Title"/>
          <p:cNvSpPr txBox="1"/>
          <p:nvPr>
            <p:custDataLst>
              <p:tags r:id="rId11"/>
            </p:custDataLst>
          </p:nvPr>
        </p:nvSpPr>
        <p:spPr>
          <a:xfrm>
            <a:off x="1491697" y="1873927"/>
            <a:ext cx="1781518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b="1" spc="-2" dirty="0">
                <a:latin typeface="Calibri" panose="020F0502020204030204" pitchFamily="34" charset="0"/>
              </a:rPr>
              <a:t>Phase 1: Découverte</a:t>
            </a:r>
          </a:p>
        </p:txBody>
      </p:sp>
      <p:sp>
        <p:nvSpPr>
          <p:cNvPr id="101" name="OTLSHAPE_M_4c8b12af4b46483a9e295f117ae51f17_Date"/>
          <p:cNvSpPr txBox="1"/>
          <p:nvPr>
            <p:custDataLst>
              <p:tags r:id="rId12"/>
            </p:custDataLst>
          </p:nvPr>
        </p:nvSpPr>
        <p:spPr>
          <a:xfrm>
            <a:off x="1499950" y="2166623"/>
            <a:ext cx="748826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8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</a:rPr>
              <a:t>06/02/2017</a:t>
            </a:r>
          </a:p>
        </p:txBody>
      </p:sp>
      <p:sp>
        <p:nvSpPr>
          <p:cNvPr id="102" name="OTLSHAPE_M_4c8b12af4b46483a9e295f117ae51f17_Shape"/>
          <p:cNvSpPr/>
          <p:nvPr>
            <p:custDataLst>
              <p:tags r:id="rId13"/>
            </p:custDataLst>
          </p:nvPr>
        </p:nvSpPr>
        <p:spPr>
          <a:xfrm rot="16200000">
            <a:off x="1294847" y="1991627"/>
            <a:ext cx="165100" cy="165100"/>
          </a:xfrm>
          <a:prstGeom prst="flowChartMerge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03" name="OTLSHAPE_M_1c8f0368b3444c9b81e3138d96c1e38b_Title"/>
          <p:cNvSpPr txBox="1"/>
          <p:nvPr>
            <p:custDataLst>
              <p:tags r:id="rId14"/>
            </p:custDataLst>
          </p:nvPr>
        </p:nvSpPr>
        <p:spPr>
          <a:xfrm>
            <a:off x="3198070" y="3011136"/>
            <a:ext cx="1899231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spc="-2" dirty="0">
                <a:latin typeface="Calibri" panose="020F0502020204030204" pitchFamily="34" charset="0"/>
              </a:rPr>
              <a:t>Découverte de l’environnement de travail</a:t>
            </a:r>
          </a:p>
        </p:txBody>
      </p:sp>
      <p:sp>
        <p:nvSpPr>
          <p:cNvPr id="104" name="OTLSHAPE_M_1c8f0368b3444c9b81e3138d96c1e38b_Date"/>
          <p:cNvSpPr txBox="1"/>
          <p:nvPr>
            <p:custDataLst>
              <p:tags r:id="rId15"/>
            </p:custDataLst>
          </p:nvPr>
        </p:nvSpPr>
        <p:spPr>
          <a:xfrm>
            <a:off x="1555332" y="2971412"/>
            <a:ext cx="638064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8" dirty="0">
                <a:solidFill>
                  <a:srgbClr val="1F497E"/>
                </a:solidFill>
                <a:latin typeface="Calibri" panose="020F0502020204030204" pitchFamily="34" charset="0"/>
              </a:rPr>
              <a:t>06/02/2017</a:t>
            </a:r>
          </a:p>
        </p:txBody>
      </p:sp>
      <p:sp>
        <p:nvSpPr>
          <p:cNvPr id="105" name="OTLSHAPE_M_1c8f0368b3444c9b81e3138d96c1e38b_Shape"/>
          <p:cNvSpPr/>
          <p:nvPr>
            <p:custDataLst>
              <p:tags r:id="rId16"/>
            </p:custDataLst>
          </p:nvPr>
        </p:nvSpPr>
        <p:spPr>
          <a:xfrm rot="16200000">
            <a:off x="1290604" y="3104571"/>
            <a:ext cx="165100" cy="165100"/>
          </a:xfrm>
          <a:prstGeom prst="flowChartMerge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06" name="OTLSHAPE_M_4c8b12af4b46483a9e295f117ae51f17_Connector1"/>
          <p:cNvCxnSpPr/>
          <p:nvPr>
            <p:custDataLst>
              <p:tags r:id="rId17"/>
            </p:custDataLst>
          </p:nvPr>
        </p:nvCxnSpPr>
        <p:spPr>
          <a:xfrm flipH="1">
            <a:off x="5754318" y="2065870"/>
            <a:ext cx="8017" cy="406119"/>
          </a:xfrm>
          <a:prstGeom prst="line">
            <a:avLst/>
          </a:prstGeom>
          <a:ln w="9525" cap="flat" cmpd="sng" algn="ctr">
            <a:solidFill>
              <a:schemeClr val="accent3">
                <a:lumMod val="50000"/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OTLSHAPE_M_4c8b12af4b46483a9e295f117ae51f17_Title"/>
          <p:cNvSpPr txBox="1"/>
          <p:nvPr>
            <p:custDataLst>
              <p:tags r:id="rId18"/>
            </p:custDataLst>
          </p:nvPr>
        </p:nvSpPr>
        <p:spPr>
          <a:xfrm>
            <a:off x="6002366" y="1794717"/>
            <a:ext cx="1781518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b="1" spc="-2" dirty="0">
                <a:latin typeface="Calibri" panose="020F0502020204030204" pitchFamily="34" charset="0"/>
              </a:rPr>
              <a:t>Phase 3: </a:t>
            </a:r>
            <a:r>
              <a:rPr lang="fr-FR" sz="1100" b="1" spc="-2" dirty="0" err="1">
                <a:latin typeface="Calibri" panose="020F0502020204030204" pitchFamily="34" charset="0"/>
              </a:rPr>
              <a:t>Supply</a:t>
            </a:r>
            <a:r>
              <a:rPr lang="fr-FR" sz="1100" b="1" spc="-2" dirty="0">
                <a:latin typeface="Calibri" panose="020F0502020204030204" pitchFamily="34" charset="0"/>
              </a:rPr>
              <a:t>-Chain Model</a:t>
            </a:r>
          </a:p>
        </p:txBody>
      </p:sp>
      <p:sp>
        <p:nvSpPr>
          <p:cNvPr id="108" name="OTLSHAPE_M_4c8b12af4b46483a9e295f117ae51f17_Date"/>
          <p:cNvSpPr txBox="1"/>
          <p:nvPr>
            <p:custDataLst>
              <p:tags r:id="rId19"/>
            </p:custDataLst>
          </p:nvPr>
        </p:nvSpPr>
        <p:spPr>
          <a:xfrm>
            <a:off x="6002366" y="2136000"/>
            <a:ext cx="620641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8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</a:rPr>
              <a:t>27/03/2017</a:t>
            </a:r>
          </a:p>
        </p:txBody>
      </p:sp>
      <p:sp>
        <p:nvSpPr>
          <p:cNvPr id="109" name="OTLSHAPE_M_4c8b12af4b46483a9e295f117ae51f17_Shape"/>
          <p:cNvSpPr/>
          <p:nvPr>
            <p:custDataLst>
              <p:tags r:id="rId20"/>
            </p:custDataLst>
          </p:nvPr>
        </p:nvSpPr>
        <p:spPr>
          <a:xfrm rot="16200000">
            <a:off x="5757683" y="1925999"/>
            <a:ext cx="165100" cy="165100"/>
          </a:xfrm>
          <a:prstGeom prst="flowChartMerge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3">
                  <a:lumMod val="50000"/>
                </a:schemeClr>
              </a:solidFill>
            </a:endParaRPr>
          </a:p>
        </p:txBody>
      </p:sp>
      <p:cxnSp>
        <p:nvCxnSpPr>
          <p:cNvPr id="112" name="OTLSHAPE_M_4c8b12af4b46483a9e295f117ae51f17_Connector1"/>
          <p:cNvCxnSpPr/>
          <p:nvPr>
            <p:custDataLst>
              <p:tags r:id="rId21"/>
            </p:custDataLst>
          </p:nvPr>
        </p:nvCxnSpPr>
        <p:spPr>
          <a:xfrm>
            <a:off x="9742429" y="2000033"/>
            <a:ext cx="0" cy="440116"/>
          </a:xfrm>
          <a:prstGeom prst="line">
            <a:avLst/>
          </a:prstGeom>
          <a:ln w="9525" cap="flat" cmpd="sng" algn="ctr">
            <a:solidFill>
              <a:schemeClr val="accent3">
                <a:lumMod val="50000"/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OTLSHAPE_M_4c8b12af4b46483a9e295f117ae51f17_Title"/>
          <p:cNvSpPr txBox="1"/>
          <p:nvPr>
            <p:custDataLst>
              <p:tags r:id="rId22"/>
            </p:custDataLst>
          </p:nvPr>
        </p:nvSpPr>
        <p:spPr>
          <a:xfrm>
            <a:off x="10027679" y="1789603"/>
            <a:ext cx="1781518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b="1" spc="-2" dirty="0">
                <a:latin typeface="Calibri" panose="020F0502020204030204" pitchFamily="34" charset="0"/>
              </a:rPr>
              <a:t>Phase 4: Optimisation</a:t>
            </a:r>
          </a:p>
        </p:txBody>
      </p:sp>
      <p:sp>
        <p:nvSpPr>
          <p:cNvPr id="115" name="OTLSHAPE_M_4c8b12af4b46483a9e295f117ae51f17_Date"/>
          <p:cNvSpPr txBox="1"/>
          <p:nvPr>
            <p:custDataLst>
              <p:tags r:id="rId23"/>
            </p:custDataLst>
          </p:nvPr>
        </p:nvSpPr>
        <p:spPr>
          <a:xfrm>
            <a:off x="10027679" y="2139392"/>
            <a:ext cx="69478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8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</a:rPr>
              <a:t>22/05/2017</a:t>
            </a:r>
          </a:p>
        </p:txBody>
      </p:sp>
      <p:sp>
        <p:nvSpPr>
          <p:cNvPr id="116" name="OTLSHAPE_M_4c8b12af4b46483a9e295f117ae51f17_Shape"/>
          <p:cNvSpPr/>
          <p:nvPr>
            <p:custDataLst>
              <p:tags r:id="rId24"/>
            </p:custDataLst>
          </p:nvPr>
        </p:nvSpPr>
        <p:spPr>
          <a:xfrm rot="16200000">
            <a:off x="9742429" y="1896436"/>
            <a:ext cx="165100" cy="165100"/>
          </a:xfrm>
          <a:prstGeom prst="flowChartMerge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17" name="OTLSHAPE_T_0a60c1a957b74dd48ca0175ce8c8bd00_StartDate"/>
          <p:cNvSpPr txBox="1"/>
          <p:nvPr>
            <p:custDataLst>
              <p:tags r:id="rId25"/>
            </p:custDataLst>
          </p:nvPr>
        </p:nvSpPr>
        <p:spPr>
          <a:xfrm>
            <a:off x="1555332" y="3267405"/>
            <a:ext cx="638063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fr-FR" sz="1000" spc="-8" dirty="0">
                <a:solidFill>
                  <a:srgbClr val="1F497E"/>
                </a:solidFill>
                <a:latin typeface="Calibri" panose="020F0502020204030204" pitchFamily="34" charset="0"/>
              </a:rPr>
              <a:t>17/02/2017</a:t>
            </a:r>
          </a:p>
        </p:txBody>
      </p:sp>
      <p:sp>
        <p:nvSpPr>
          <p:cNvPr id="118" name="OTLSHAPE_TB_00000000000000000000000000000000_TodayMarkerShape"/>
          <p:cNvSpPr/>
          <p:nvPr>
            <p:custDataLst>
              <p:tags r:id="rId26"/>
            </p:custDataLst>
          </p:nvPr>
        </p:nvSpPr>
        <p:spPr>
          <a:xfrm>
            <a:off x="10501188" y="2801172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9" name="OTLSHAPE_TB_00000000000000000000000000000000_TodayMarkerShape"/>
          <p:cNvSpPr/>
          <p:nvPr>
            <p:custDataLst>
              <p:tags r:id="rId27"/>
            </p:custDataLst>
          </p:nvPr>
        </p:nvSpPr>
        <p:spPr>
          <a:xfrm>
            <a:off x="3065840" y="2828281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0" name="OTLSHAPE_TB_00000000000000000000000000000000_TodayMarkerShape"/>
          <p:cNvSpPr/>
          <p:nvPr>
            <p:custDataLst>
              <p:tags r:id="rId28"/>
            </p:custDataLst>
          </p:nvPr>
        </p:nvSpPr>
        <p:spPr>
          <a:xfrm>
            <a:off x="4454654" y="2822498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1" name="OTLSHAPE_TB_00000000000000000000000000000000_TodayMarkerShape"/>
          <p:cNvSpPr/>
          <p:nvPr>
            <p:custDataLst>
              <p:tags r:id="rId29"/>
            </p:custDataLst>
          </p:nvPr>
        </p:nvSpPr>
        <p:spPr>
          <a:xfrm>
            <a:off x="6759729" y="2817881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2" name="OTLSHAPE_TB_00000000000000000000000000000000_TodayMarkerShape"/>
          <p:cNvSpPr/>
          <p:nvPr>
            <p:custDataLst>
              <p:tags r:id="rId30"/>
            </p:custDataLst>
          </p:nvPr>
        </p:nvSpPr>
        <p:spPr>
          <a:xfrm>
            <a:off x="7941053" y="2825215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3" name="OTLSHAPE_TB_00000000000000000000000000000000_TodayMarkerShape"/>
          <p:cNvSpPr/>
          <p:nvPr>
            <p:custDataLst>
              <p:tags r:id="rId31"/>
            </p:custDataLst>
          </p:nvPr>
        </p:nvSpPr>
        <p:spPr>
          <a:xfrm>
            <a:off x="9704866" y="2810996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>
            <a:outerShdw>
              <a:scrgbClr r="0" g="0" b="0">
                <a:alpha val="50000"/>
              </a:scrgbClr>
            </a:outerShdw>
          </a:effectLst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24" name="OTLSHAPE_M_1c8f0368b3444c9b81e3138d96c1e38b_Connector1"/>
          <p:cNvCxnSpPr/>
          <p:nvPr>
            <p:custDataLst>
              <p:tags r:id="rId32"/>
            </p:custDataLst>
          </p:nvPr>
        </p:nvCxnSpPr>
        <p:spPr>
          <a:xfrm>
            <a:off x="3110290" y="3162947"/>
            <a:ext cx="0" cy="448522"/>
          </a:xfrm>
          <a:prstGeom prst="line">
            <a:avLst/>
          </a:prstGeom>
          <a:ln w="9525" cap="flat" cmpd="sng" algn="ctr">
            <a:solidFill>
              <a:schemeClr val="dk2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OTLSHAPE_M_1c8f0368b3444c9b81e3138d96c1e38b_Title"/>
          <p:cNvSpPr txBox="1"/>
          <p:nvPr>
            <p:custDataLst>
              <p:tags r:id="rId33"/>
            </p:custDataLst>
          </p:nvPr>
        </p:nvSpPr>
        <p:spPr>
          <a:xfrm>
            <a:off x="3989108" y="3424244"/>
            <a:ext cx="1108193" cy="169277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spc="-2" dirty="0" err="1">
                <a:latin typeface="Calibri" panose="020F0502020204030204" pitchFamily="34" charset="0"/>
              </a:rPr>
              <a:t>Benchmarking</a:t>
            </a:r>
            <a:endParaRPr lang="fr-FR" sz="1100" spc="-2" dirty="0">
              <a:latin typeface="Calibri" panose="020F0502020204030204" pitchFamily="34" charset="0"/>
            </a:endParaRPr>
          </a:p>
        </p:txBody>
      </p:sp>
      <p:sp>
        <p:nvSpPr>
          <p:cNvPr id="126" name="OTLSHAPE_M_1c8f0368b3444c9b81e3138d96c1e38b_Date"/>
          <p:cNvSpPr txBox="1"/>
          <p:nvPr>
            <p:custDataLst>
              <p:tags r:id="rId34"/>
            </p:custDataLst>
          </p:nvPr>
        </p:nvSpPr>
        <p:spPr>
          <a:xfrm>
            <a:off x="3288306" y="3344349"/>
            <a:ext cx="615151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8" dirty="0">
                <a:solidFill>
                  <a:srgbClr val="1F497E"/>
                </a:solidFill>
                <a:latin typeface="Calibri" panose="020F0502020204030204" pitchFamily="34" charset="0"/>
              </a:rPr>
              <a:t>20/02/2017</a:t>
            </a:r>
          </a:p>
        </p:txBody>
      </p:sp>
      <p:sp>
        <p:nvSpPr>
          <p:cNvPr id="127" name="OTLSHAPE_M_1c8f0368b3444c9b81e3138d96c1e38b_Shape"/>
          <p:cNvSpPr/>
          <p:nvPr>
            <p:custDataLst>
              <p:tags r:id="rId35"/>
            </p:custDataLst>
          </p:nvPr>
        </p:nvSpPr>
        <p:spPr>
          <a:xfrm rot="16200000">
            <a:off x="3115521" y="3472967"/>
            <a:ext cx="165100" cy="165100"/>
          </a:xfrm>
          <a:prstGeom prst="flowChartMerge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8" name="OTLSHAPE_M_1c8f0368b3444c9b81e3138d96c1e38b_Date"/>
          <p:cNvSpPr txBox="1"/>
          <p:nvPr>
            <p:custDataLst>
              <p:tags r:id="rId36"/>
            </p:custDataLst>
          </p:nvPr>
        </p:nvSpPr>
        <p:spPr>
          <a:xfrm>
            <a:off x="3263327" y="3599678"/>
            <a:ext cx="640129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8" dirty="0">
                <a:solidFill>
                  <a:srgbClr val="1F497E"/>
                </a:solidFill>
                <a:latin typeface="Calibri" panose="020F0502020204030204" pitchFamily="34" charset="0"/>
              </a:rPr>
              <a:t>03/03/2017</a:t>
            </a:r>
          </a:p>
        </p:txBody>
      </p:sp>
      <p:cxnSp>
        <p:nvCxnSpPr>
          <p:cNvPr id="129" name="OTLSHAPE_M_1c8f0368b3444c9b81e3138d96c1e38b_Connector1"/>
          <p:cNvCxnSpPr/>
          <p:nvPr>
            <p:custDataLst>
              <p:tags r:id="rId37"/>
            </p:custDataLst>
          </p:nvPr>
        </p:nvCxnSpPr>
        <p:spPr>
          <a:xfrm>
            <a:off x="3896713" y="3527020"/>
            <a:ext cx="0" cy="448522"/>
          </a:xfrm>
          <a:prstGeom prst="line">
            <a:avLst/>
          </a:prstGeom>
          <a:ln w="9525" cap="flat" cmpd="sng" algn="ctr">
            <a:solidFill>
              <a:schemeClr val="dk2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TLSHAPE_M_1c8f0368b3444c9b81e3138d96c1e38b_Title"/>
          <p:cNvSpPr txBox="1"/>
          <p:nvPr>
            <p:custDataLst>
              <p:tags r:id="rId38"/>
            </p:custDataLst>
          </p:nvPr>
        </p:nvSpPr>
        <p:spPr>
          <a:xfrm>
            <a:off x="5883222" y="3832708"/>
            <a:ext cx="1878685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dirty="0"/>
              <a:t>Conception et développement du « Switcher »</a:t>
            </a:r>
          </a:p>
        </p:txBody>
      </p:sp>
      <p:sp>
        <p:nvSpPr>
          <p:cNvPr id="131" name="OTLSHAPE_M_1c8f0368b3444c9b81e3138d96c1e38b_Date"/>
          <p:cNvSpPr txBox="1"/>
          <p:nvPr>
            <p:custDataLst>
              <p:tags r:id="rId39"/>
            </p:custDataLst>
          </p:nvPr>
        </p:nvSpPr>
        <p:spPr>
          <a:xfrm>
            <a:off x="4399581" y="3796207"/>
            <a:ext cx="624356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8" dirty="0">
                <a:solidFill>
                  <a:srgbClr val="1F497E"/>
                </a:solidFill>
                <a:latin typeface="Calibri" panose="020F0502020204030204" pitchFamily="34" charset="0"/>
              </a:rPr>
              <a:t>04/03/2017</a:t>
            </a:r>
          </a:p>
        </p:txBody>
      </p:sp>
      <p:sp>
        <p:nvSpPr>
          <p:cNvPr id="132" name="OTLSHAPE_M_1c8f0368b3444c9b81e3138d96c1e38b_Shape"/>
          <p:cNvSpPr/>
          <p:nvPr>
            <p:custDataLst>
              <p:tags r:id="rId40"/>
            </p:custDataLst>
          </p:nvPr>
        </p:nvSpPr>
        <p:spPr>
          <a:xfrm rot="16200000">
            <a:off x="3901595" y="3931449"/>
            <a:ext cx="165100" cy="165100"/>
          </a:xfrm>
          <a:prstGeom prst="flowChartMerge">
            <a:avLst/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3" name="OTLSHAPE_M_1c8f0368b3444c9b81e3138d96c1e38b_Date"/>
          <p:cNvSpPr txBox="1"/>
          <p:nvPr>
            <p:custDataLst>
              <p:tags r:id="rId41"/>
            </p:custDataLst>
          </p:nvPr>
        </p:nvSpPr>
        <p:spPr>
          <a:xfrm>
            <a:off x="4388119" y="4054094"/>
            <a:ext cx="649861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8" dirty="0">
                <a:solidFill>
                  <a:srgbClr val="1F497E"/>
                </a:solidFill>
                <a:latin typeface="Calibri" panose="020F0502020204030204" pitchFamily="34" charset="0"/>
              </a:rPr>
              <a:t>24/03/2017</a:t>
            </a:r>
          </a:p>
        </p:txBody>
      </p:sp>
      <p:cxnSp>
        <p:nvCxnSpPr>
          <p:cNvPr id="134" name="OTLSHAPE_M_1c8f0368b3444c9b81e3138d96c1e38b_Connector1"/>
          <p:cNvCxnSpPr/>
          <p:nvPr>
            <p:custDataLst>
              <p:tags r:id="rId42"/>
            </p:custDataLst>
          </p:nvPr>
        </p:nvCxnSpPr>
        <p:spPr>
          <a:xfrm>
            <a:off x="5736773" y="3996225"/>
            <a:ext cx="0" cy="448522"/>
          </a:xfrm>
          <a:prstGeom prst="line">
            <a:avLst/>
          </a:prstGeom>
          <a:ln w="9525" cap="flat" cmpd="sng" algn="ctr">
            <a:solidFill>
              <a:schemeClr val="dk2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OTLSHAPE_M_1c8f0368b3444c9b81e3138d96c1e38b_Date"/>
          <p:cNvSpPr txBox="1"/>
          <p:nvPr>
            <p:custDataLst>
              <p:tags r:id="rId43"/>
            </p:custDataLst>
          </p:nvPr>
        </p:nvSpPr>
        <p:spPr>
          <a:xfrm>
            <a:off x="6782844" y="4306844"/>
            <a:ext cx="62400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8" dirty="0">
                <a:solidFill>
                  <a:srgbClr val="1F497E"/>
                </a:solidFill>
                <a:latin typeface="Calibri" panose="020F0502020204030204" pitchFamily="34" charset="0"/>
              </a:rPr>
              <a:t>27/03/2017</a:t>
            </a:r>
          </a:p>
        </p:txBody>
      </p:sp>
      <p:sp>
        <p:nvSpPr>
          <p:cNvPr id="136" name="OTLSHAPE_M_1c8f0368b3444c9b81e3138d96c1e38b_Title"/>
          <p:cNvSpPr txBox="1"/>
          <p:nvPr>
            <p:custDataLst>
              <p:tags r:id="rId44"/>
            </p:custDataLst>
          </p:nvPr>
        </p:nvSpPr>
        <p:spPr>
          <a:xfrm>
            <a:off x="9762016" y="4339377"/>
            <a:ext cx="2135008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dirty="0"/>
              <a:t>Conception et développement du CAPEX</a:t>
            </a:r>
          </a:p>
        </p:txBody>
      </p:sp>
      <p:sp>
        <p:nvSpPr>
          <p:cNvPr id="137" name="OTLSHAPE_M_1c8f0368b3444c9b81e3138d96c1e38b_Shape"/>
          <p:cNvSpPr/>
          <p:nvPr>
            <p:custDataLst>
              <p:tags r:id="rId45"/>
            </p:custDataLst>
          </p:nvPr>
        </p:nvSpPr>
        <p:spPr>
          <a:xfrm rot="16200000">
            <a:off x="5747794" y="4428208"/>
            <a:ext cx="165100" cy="165100"/>
          </a:xfrm>
          <a:prstGeom prst="flowChartMerge">
            <a:avLst/>
          </a:prstGeom>
          <a:solidFill>
            <a:schemeClr val="bg2">
              <a:lumMod val="50000"/>
            </a:scheme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38" name="OTLSHAPE_M_1c8f0368b3444c9b81e3138d96c1e38b_Date"/>
          <p:cNvSpPr txBox="1"/>
          <p:nvPr>
            <p:custDataLst>
              <p:tags r:id="rId46"/>
            </p:custDataLst>
          </p:nvPr>
        </p:nvSpPr>
        <p:spPr>
          <a:xfrm>
            <a:off x="6782844" y="4600987"/>
            <a:ext cx="624008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8" dirty="0">
                <a:solidFill>
                  <a:srgbClr val="1F497E"/>
                </a:solidFill>
                <a:latin typeface="Calibri" panose="020F0502020204030204" pitchFamily="34" charset="0"/>
              </a:rPr>
              <a:t>19/05/2017</a:t>
            </a:r>
          </a:p>
        </p:txBody>
      </p:sp>
      <p:cxnSp>
        <p:nvCxnSpPr>
          <p:cNvPr id="139" name="OTLSHAPE_M_1c8f0368b3444c9b81e3138d96c1e38b_Connector1"/>
          <p:cNvCxnSpPr/>
          <p:nvPr>
            <p:custDataLst>
              <p:tags r:id="rId47"/>
            </p:custDataLst>
          </p:nvPr>
        </p:nvCxnSpPr>
        <p:spPr>
          <a:xfrm>
            <a:off x="9714231" y="4505480"/>
            <a:ext cx="0" cy="448522"/>
          </a:xfrm>
          <a:prstGeom prst="line">
            <a:avLst/>
          </a:prstGeom>
          <a:ln w="9525" cap="flat" cmpd="sng" algn="ctr">
            <a:solidFill>
              <a:schemeClr val="dk2"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OTLSHAPE_M_1c8f0368b3444c9b81e3138d96c1e38b_Date"/>
          <p:cNvSpPr txBox="1"/>
          <p:nvPr>
            <p:custDataLst>
              <p:tags r:id="rId48"/>
            </p:custDataLst>
          </p:nvPr>
        </p:nvSpPr>
        <p:spPr>
          <a:xfrm>
            <a:off x="10395047" y="4759408"/>
            <a:ext cx="64192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8" dirty="0">
                <a:solidFill>
                  <a:srgbClr val="1F497E"/>
                </a:solidFill>
                <a:latin typeface="Calibri" panose="020F0502020204030204" pitchFamily="34" charset="0"/>
              </a:rPr>
              <a:t>22/05/2017</a:t>
            </a:r>
          </a:p>
        </p:txBody>
      </p:sp>
      <p:sp>
        <p:nvSpPr>
          <p:cNvPr id="141" name="OTLSHAPE_T_0a60c1a957b74dd48ca0175ce8c8bd00_Shape"/>
          <p:cNvSpPr/>
          <p:nvPr>
            <p:custDataLst>
              <p:tags r:id="rId49"/>
            </p:custDataLst>
          </p:nvPr>
        </p:nvSpPr>
        <p:spPr>
          <a:xfrm flipV="1">
            <a:off x="5894769" y="4482766"/>
            <a:ext cx="3816411" cy="82556"/>
          </a:xfrm>
          <a:prstGeom prst="roundRect">
            <a:avLst>
              <a:gd name="adj" fmla="val 100000"/>
            </a:avLst>
          </a:prstGeom>
          <a:solidFill>
            <a:srgbClr val="0072BC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>
                    <a:scrgbClr r="0" g="0" b="0">
                      <a:alpha val="50000"/>
                    </a:sc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2" name="OTLSHAPE_M_1c8f0368b3444c9b81e3138d96c1e38b_Shape"/>
          <p:cNvSpPr/>
          <p:nvPr>
            <p:custDataLst>
              <p:tags r:id="rId50"/>
            </p:custDataLst>
          </p:nvPr>
        </p:nvSpPr>
        <p:spPr>
          <a:xfrm rot="16200000">
            <a:off x="9714231" y="4906370"/>
            <a:ext cx="165100" cy="165100"/>
          </a:xfrm>
          <a:prstGeom prst="flowChartMerge">
            <a:avLst/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43" name="OTLSHAPE_T_0a60c1a957b74dd48ca0175ce8c8bd00_Shape"/>
          <p:cNvSpPr/>
          <p:nvPr>
            <p:custDataLst>
              <p:tags r:id="rId51"/>
            </p:custDataLst>
          </p:nvPr>
        </p:nvSpPr>
        <p:spPr>
          <a:xfrm>
            <a:off x="9876316" y="4934355"/>
            <a:ext cx="1478344" cy="98979"/>
          </a:xfrm>
          <a:prstGeom prst="roundRect">
            <a:avLst>
              <a:gd name="adj" fmla="val 100000"/>
            </a:avLst>
          </a:prstGeom>
          <a:solidFill>
            <a:srgbClr val="FFC00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4" name="OTLSHAPE_T_0a60c1a957b74dd48ca0175ce8c8bd00_Shape"/>
          <p:cNvSpPr/>
          <p:nvPr>
            <p:custDataLst>
              <p:tags r:id="rId52"/>
            </p:custDataLst>
          </p:nvPr>
        </p:nvSpPr>
        <p:spPr>
          <a:xfrm>
            <a:off x="4054966" y="3983064"/>
            <a:ext cx="1696171" cy="45719"/>
          </a:xfrm>
          <a:prstGeom prst="roundRect">
            <a:avLst>
              <a:gd name="adj" fmla="val 100000"/>
            </a:avLst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5" name="OTLSHAPE_T_0a60c1a957b74dd48ca0175ce8c8bd00_Shape"/>
          <p:cNvSpPr/>
          <p:nvPr>
            <p:custDataLst>
              <p:tags r:id="rId53"/>
            </p:custDataLst>
          </p:nvPr>
        </p:nvSpPr>
        <p:spPr>
          <a:xfrm>
            <a:off x="3262286" y="3527020"/>
            <a:ext cx="641170" cy="45719"/>
          </a:xfrm>
          <a:prstGeom prst="roundRect">
            <a:avLst>
              <a:gd name="adj" fmla="val 100000"/>
            </a:avLst>
          </a:prstGeom>
          <a:solidFill>
            <a:srgbClr val="00B05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6" name="OTLSHAPE_T_0a60c1a957b74dd48ca0175ce8c8bd00_Shape"/>
          <p:cNvSpPr/>
          <p:nvPr>
            <p:custDataLst>
              <p:tags r:id="rId54"/>
            </p:custDataLst>
          </p:nvPr>
        </p:nvSpPr>
        <p:spPr>
          <a:xfrm>
            <a:off x="1455703" y="3162947"/>
            <a:ext cx="1659817" cy="45719"/>
          </a:xfrm>
          <a:prstGeom prst="roundRect">
            <a:avLst>
              <a:gd name="adj" fmla="val 100000"/>
            </a:avLst>
          </a:prstGeom>
          <a:solidFill>
            <a:srgbClr val="C0000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47" name="OTLSHAPE_M_4c8b12af4b46483a9e295f117ae51f17_Connector1"/>
          <p:cNvCxnSpPr/>
          <p:nvPr>
            <p:custDataLst>
              <p:tags r:id="rId55"/>
            </p:custDataLst>
          </p:nvPr>
        </p:nvCxnSpPr>
        <p:spPr>
          <a:xfrm>
            <a:off x="3115711" y="2091099"/>
            <a:ext cx="7279" cy="349050"/>
          </a:xfrm>
          <a:prstGeom prst="line">
            <a:avLst/>
          </a:prstGeom>
          <a:ln w="9525" cap="flat" cmpd="sng" algn="ctr">
            <a:solidFill>
              <a:schemeClr val="accent3">
                <a:lumMod val="50000"/>
                <a:alpha val="4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OTLSHAPE_M_1c8f0368b3444c9b81e3138d96c1e38b_Date"/>
          <p:cNvSpPr txBox="1"/>
          <p:nvPr>
            <p:custDataLst>
              <p:tags r:id="rId56"/>
            </p:custDataLst>
          </p:nvPr>
        </p:nvSpPr>
        <p:spPr>
          <a:xfrm>
            <a:off x="10395047" y="5071470"/>
            <a:ext cx="64192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8" dirty="0">
                <a:solidFill>
                  <a:srgbClr val="1F497E"/>
                </a:solidFill>
                <a:latin typeface="Calibri" panose="020F0502020204030204" pitchFamily="34" charset="0"/>
              </a:rPr>
              <a:t>06/06/2017</a:t>
            </a:r>
          </a:p>
        </p:txBody>
      </p:sp>
      <p:sp>
        <p:nvSpPr>
          <p:cNvPr id="149" name="OTLSHAPE_M_4c8b12af4b46483a9e295f117ae51f17_Title"/>
          <p:cNvSpPr txBox="1"/>
          <p:nvPr>
            <p:custDataLst>
              <p:tags r:id="rId57"/>
            </p:custDataLst>
          </p:nvPr>
        </p:nvSpPr>
        <p:spPr>
          <a:xfrm>
            <a:off x="3353106" y="1789863"/>
            <a:ext cx="2009037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b="1" spc="-2" dirty="0">
                <a:latin typeface="Calibri" panose="020F0502020204030204" pitchFamily="34" charset="0"/>
              </a:rPr>
              <a:t>Phase 2: </a:t>
            </a:r>
            <a:r>
              <a:rPr lang="fr-FR" sz="1100" b="1" spc="-2" dirty="0" err="1">
                <a:latin typeface="Calibri" panose="020F0502020204030204" pitchFamily="34" charset="0"/>
              </a:rPr>
              <a:t>Benchmarking</a:t>
            </a:r>
            <a:r>
              <a:rPr lang="fr-FR" sz="1100" b="1" spc="-2" dirty="0">
                <a:latin typeface="Calibri" panose="020F0502020204030204" pitchFamily="34" charset="0"/>
              </a:rPr>
              <a:t> des solveurs d’optimisation</a:t>
            </a:r>
          </a:p>
        </p:txBody>
      </p:sp>
      <p:sp>
        <p:nvSpPr>
          <p:cNvPr id="150" name="OTLSHAPE_M_4c8b12af4b46483a9e295f117ae51f17_Date"/>
          <p:cNvSpPr txBox="1"/>
          <p:nvPr>
            <p:custDataLst>
              <p:tags r:id="rId58"/>
            </p:custDataLst>
          </p:nvPr>
        </p:nvSpPr>
        <p:spPr>
          <a:xfrm>
            <a:off x="3357284" y="2162752"/>
            <a:ext cx="620641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000" spc="-8" dirty="0">
                <a:solidFill>
                  <a:schemeClr val="accent3">
                    <a:lumMod val="50000"/>
                  </a:schemeClr>
                </a:solidFill>
                <a:latin typeface="Calibri" panose="020F0502020204030204" pitchFamily="34" charset="0"/>
              </a:rPr>
              <a:t>20/02/2017</a:t>
            </a:r>
          </a:p>
        </p:txBody>
      </p:sp>
      <p:sp>
        <p:nvSpPr>
          <p:cNvPr id="151" name="OTLSHAPE_M_4c8b12af4b46483a9e295f117ae51f17_Shape"/>
          <p:cNvSpPr/>
          <p:nvPr>
            <p:custDataLst>
              <p:tags r:id="rId59"/>
            </p:custDataLst>
          </p:nvPr>
        </p:nvSpPr>
        <p:spPr>
          <a:xfrm rot="16200000">
            <a:off x="3122990" y="1966972"/>
            <a:ext cx="165100" cy="165100"/>
          </a:xfrm>
          <a:prstGeom prst="flowChartMerge">
            <a:avLst/>
          </a:prstGeom>
          <a:solidFill>
            <a:srgbClr val="92D050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53640926-AAD7-44D8-BBD7-CCE9431645EC}">
              <a14:shadowObscured xmlns:a14="http://schemas.microsoft.com/office/drawing/2010/main" val="1"/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accent3">
                  <a:lumMod val="50000"/>
                </a:schemeClr>
              </a:solidFill>
            </a:endParaRPr>
          </a:p>
        </p:txBody>
      </p:sp>
      <p:sp>
        <p:nvSpPr>
          <p:cNvPr id="152" name="OTLSHAPE_M_1c8f0368b3444c9b81e3138d96c1e38b_Title"/>
          <p:cNvSpPr txBox="1"/>
          <p:nvPr>
            <p:custDataLst>
              <p:tags r:id="rId60"/>
            </p:custDataLst>
          </p:nvPr>
        </p:nvSpPr>
        <p:spPr>
          <a:xfrm>
            <a:off x="10027679" y="5300067"/>
            <a:ext cx="2135008" cy="338554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fr-FR" sz="1100" dirty="0"/>
              <a:t>Optimisation de la production au niveau de la ‘Chimie’</a:t>
            </a:r>
          </a:p>
        </p:txBody>
      </p:sp>
      <p:sp>
        <p:nvSpPr>
          <p:cNvPr id="153" name="OTLSHAPE_TB_00000000000000000000000000000000_TimescaleInterval3"/>
          <p:cNvSpPr txBox="1"/>
          <p:nvPr>
            <p:custDataLst>
              <p:tags r:id="rId61"/>
            </p:custDataLst>
          </p:nvPr>
        </p:nvSpPr>
        <p:spPr>
          <a:xfrm>
            <a:off x="6834360" y="2516374"/>
            <a:ext cx="365553" cy="180633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fr-FR" sz="1400" spc="-14" dirty="0">
                <a:latin typeface="Calibri" panose="020F0502020204030204" pitchFamily="34" charset="0"/>
              </a:rPr>
              <a:t>avr.</a:t>
            </a:r>
          </a:p>
        </p:txBody>
      </p:sp>
      <p:sp>
        <p:nvSpPr>
          <p:cNvPr id="88" name="Rounded Rectangle 87"/>
          <p:cNvSpPr/>
          <p:nvPr/>
        </p:nvSpPr>
        <p:spPr>
          <a:xfrm>
            <a:off x="-801617" y="1226403"/>
            <a:ext cx="1470974" cy="2016000"/>
          </a:xfrm>
          <a:prstGeom prst="roundRect">
            <a:avLst/>
          </a:prstGeom>
          <a:solidFill>
            <a:srgbClr val="92D050">
              <a:alpha val="80000"/>
            </a:srgbClr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endParaRPr lang="en-US" b="1" dirty="0">
              <a:solidFill>
                <a:schemeClr val="tx1"/>
              </a:solidFill>
            </a:endParaRPr>
          </a:p>
          <a:p>
            <a:pPr algn="ctr"/>
            <a:r>
              <a:rPr lang="fr-FR" b="1" dirty="0">
                <a:solidFill>
                  <a:schemeClr val="tx1"/>
                </a:solidFill>
                <a:latin typeface="Century Gothic" panose="020B0502020202020204" pitchFamily="34" charset="0"/>
              </a:rPr>
              <a:t>Contexte général</a:t>
            </a:r>
            <a:endParaRPr lang="en-US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339053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7.40741E-7 L 0.32578 -0.00301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289" y="-16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0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3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BF1DD"/>
                                      </p:to>
                                    </p:animClr>
                                    <p:animClr clrSpc="rgb" dir="cw">
                                      <p:cBhvr>
                                        <p:cTn id="14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BF1DD"/>
                                      </p:to>
                                    </p:animClr>
                                    <p:set>
                                      <p:cBhvr>
                                        <p:cTn id="1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76923C"/>
                                      </p:to>
                                    </p:animClr>
                                    <p:animClr clrSpc="rgb" dir="cw">
                                      <p:cBhvr>
                                        <p:cTn id="19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76923C"/>
                                      </p:to>
                                    </p:animClr>
                                    <p:set>
                                      <p:cBhvr>
                                        <p:cTn id="20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1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9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3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E8FADA"/>
                                      </p:to>
                                    </p:animClr>
                                    <p:animClr clrSpc="rgb" dir="cw">
                                      <p:cBhvr>
                                        <p:cTn id="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E8FADA"/>
                                      </p:to>
                                    </p:animClr>
                                    <p:set>
                                      <p:cBhvr>
                                        <p:cTn id="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6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Clr clrSpc="rgb" dir="cw">
                                      <p:cBhvr override="childStyle">
                                        <p:cTn id="28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29" presetID="3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0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1" presetID="16" presetClass="emph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tx1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6" presetClass="emph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36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7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chemeClr val="bg2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38" dur="500" fill="hold"/>
                                        <p:tgtEl>
                                          <p:spTgt spid="1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7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7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7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5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6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000000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6" presetClass="emph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 override="childStyle">
                                        <p:cTn id="49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8D8D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0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p:clrVal>
                                          <a:srgbClr val="D8D8D8"/>
                                        </p:clrVal>
                                      </p:to>
                                    </p:set>
                                    <p:set>
                                      <p:cBhvr>
                                        <p:cTn id="51" dur="500" fill="hold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20"/>
                            </p:stCondLst>
                            <p:childTnLst>
                              <p:par>
                                <p:cTn id="5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5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520"/>
                            </p:stCondLst>
                            <p:childTnLst>
                              <p:par>
                                <p:cTn id="5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59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2020"/>
                            </p:stCondLst>
                            <p:childTnLst>
                              <p:par>
                                <p:cTn id="6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3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2520"/>
                            </p:stCondLst>
                            <p:childTnLst>
                              <p:par>
                                <p:cTn id="6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020"/>
                            </p:stCondLst>
                            <p:childTnLst>
                              <p:par>
                                <p:cTn id="6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1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3520"/>
                            </p:stCondLst>
                            <p:childTnLst>
                              <p:par>
                                <p:cTn id="7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5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020"/>
                            </p:stCondLst>
                            <p:childTnLst>
                              <p:par>
                                <p:cTn id="7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9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520"/>
                            </p:stCondLst>
                            <p:childTnLst>
                              <p:par>
                                <p:cTn id="81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3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20"/>
                            </p:stCondLst>
                            <p:childTnLst>
                              <p:par>
                                <p:cTn id="85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87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520"/>
                            </p:stCondLst>
                            <p:childTnLst>
                              <p:par>
                                <p:cTn id="8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020"/>
                            </p:stCondLst>
                            <p:childTnLst>
                              <p:par>
                                <p:cTn id="9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5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520"/>
                            </p:stCondLst>
                            <p:childTnLst>
                              <p:par>
                                <p:cTn id="9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99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020"/>
                            </p:stCondLst>
                            <p:childTnLst>
                              <p:par>
                                <p:cTn id="101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3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520"/>
                            </p:stCondLst>
                            <p:childTnLst>
                              <p:par>
                                <p:cTn id="10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7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8020"/>
                            </p:stCondLst>
                            <p:childTnLst>
                              <p:par>
                                <p:cTn id="109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8520"/>
                            </p:stCondLst>
                            <p:childTnLst>
                              <p:par>
                                <p:cTn id="113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1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902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9520"/>
                            </p:stCondLst>
                            <p:childTnLst>
                              <p:par>
                                <p:cTn id="12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3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20"/>
                            </p:stCondLst>
                            <p:childTnLst>
                              <p:par>
                                <p:cTn id="12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520"/>
                            </p:stCondLst>
                            <p:childTnLst>
                              <p:par>
                                <p:cTn id="12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1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1020"/>
                            </p:stCondLst>
                            <p:childTnLst>
                              <p:par>
                                <p:cTn id="13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11520"/>
                            </p:stCondLst>
                            <p:childTnLst>
                              <p:par>
                                <p:cTn id="13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12020"/>
                            </p:stCondLst>
                            <p:childTnLst>
                              <p:par>
                                <p:cTn id="14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12520"/>
                            </p:stCondLst>
                            <p:childTnLst>
                              <p:par>
                                <p:cTn id="14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7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13020"/>
                            </p:stCondLst>
                            <p:childTnLst>
                              <p:par>
                                <p:cTn id="14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1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13520"/>
                            </p:stCondLst>
                            <p:childTnLst>
                              <p:par>
                                <p:cTn id="15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4020"/>
                            </p:stCondLst>
                            <p:childTnLst>
                              <p:par>
                                <p:cTn id="157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14520"/>
                            </p:stCondLst>
                            <p:childTnLst>
                              <p:par>
                                <p:cTn id="16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4" fill="hold">
                            <p:stCondLst>
                              <p:cond delay="15020"/>
                            </p:stCondLst>
                            <p:childTnLst>
                              <p:par>
                                <p:cTn id="16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7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8" fill="hold">
                            <p:stCondLst>
                              <p:cond delay="15520"/>
                            </p:stCondLst>
                            <p:childTnLst>
                              <p:par>
                                <p:cTn id="16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16020"/>
                            </p:stCondLst>
                            <p:childTnLst>
                              <p:par>
                                <p:cTn id="1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16520"/>
                            </p:stCondLst>
                            <p:childTnLst>
                              <p:par>
                                <p:cTn id="1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7020"/>
                            </p:stCondLst>
                            <p:childTnLst>
                              <p:par>
                                <p:cTn id="1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7520"/>
                            </p:stCondLst>
                            <p:childTnLst>
                              <p:par>
                                <p:cTn id="1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8020"/>
                            </p:stCondLst>
                            <p:childTnLst>
                              <p:par>
                                <p:cTn id="18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8520"/>
                            </p:stCondLst>
                            <p:childTnLst>
                              <p:par>
                                <p:cTn id="1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19020"/>
                            </p:stCondLst>
                            <p:childTnLst>
                              <p:par>
                                <p:cTn id="1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9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0" fill="hold">
                            <p:stCondLst>
                              <p:cond delay="19520"/>
                            </p:stCondLst>
                            <p:childTnLst>
                              <p:par>
                                <p:cTn id="20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20020"/>
                            </p:stCondLst>
                            <p:childTnLst>
                              <p:par>
                                <p:cTn id="20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8" fill="hold">
                            <p:stCondLst>
                              <p:cond delay="20520"/>
                            </p:stCondLst>
                            <p:childTnLst>
                              <p:par>
                                <p:cTn id="20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1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21020"/>
                            </p:stCondLst>
                            <p:childTnLst>
                              <p:par>
                                <p:cTn id="21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5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21520"/>
                            </p:stCondLst>
                            <p:childTnLst>
                              <p:par>
                                <p:cTn id="2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22020"/>
                            </p:stCondLst>
                            <p:childTnLst>
                              <p:par>
                                <p:cTn id="22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3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22520"/>
                            </p:stCondLst>
                            <p:childTnLst>
                              <p:par>
                                <p:cTn id="2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8" fill="hold">
                            <p:stCondLst>
                              <p:cond delay="23020"/>
                            </p:stCondLst>
                            <p:childTnLst>
                              <p:par>
                                <p:cTn id="22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1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23520"/>
                            </p:stCondLst>
                            <p:childTnLst>
                              <p:par>
                                <p:cTn id="2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24020"/>
                            </p:stCondLst>
                            <p:childTnLst>
                              <p:par>
                                <p:cTn id="23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9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0" fill="hold">
                            <p:stCondLst>
                              <p:cond delay="24520"/>
                            </p:stCondLst>
                            <p:childTnLst>
                              <p:par>
                                <p:cTn id="24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3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4" fill="hold">
                            <p:stCondLst>
                              <p:cond delay="25020"/>
                            </p:stCondLst>
                            <p:childTnLst>
                              <p:par>
                                <p:cTn id="24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8" fill="hold">
                            <p:stCondLst>
                              <p:cond delay="25520"/>
                            </p:stCondLst>
                            <p:childTnLst>
                              <p:par>
                                <p:cTn id="24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1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26020"/>
                            </p:stCondLst>
                            <p:childTnLst>
                              <p:par>
                                <p:cTn id="25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5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26520"/>
                            </p:stCondLst>
                            <p:childTnLst>
                              <p:par>
                                <p:cTn id="25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0" fill="hold">
                            <p:stCondLst>
                              <p:cond delay="27020"/>
                            </p:stCondLst>
                            <p:childTnLst>
                              <p:par>
                                <p:cTn id="26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4" fill="hold">
                            <p:stCondLst>
                              <p:cond delay="27520"/>
                            </p:stCondLst>
                            <p:childTnLst>
                              <p:par>
                                <p:cTn id="26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28020"/>
                            </p:stCondLst>
                            <p:childTnLst>
                              <p:par>
                                <p:cTn id="26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28520"/>
                            </p:stCondLst>
                            <p:childTnLst>
                              <p:par>
                                <p:cTn id="27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5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6" fill="hold">
                            <p:stCondLst>
                              <p:cond delay="29020"/>
                            </p:stCondLst>
                            <p:childTnLst>
                              <p:par>
                                <p:cTn id="27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0" fill="hold">
                            <p:stCondLst>
                              <p:cond delay="29520"/>
                            </p:stCondLst>
                            <p:childTnLst>
                              <p:par>
                                <p:cTn id="2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3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30020"/>
                            </p:stCondLst>
                            <p:childTnLst>
                              <p:par>
                                <p:cTn id="28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7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0" grpId="0"/>
      <p:bldP spid="111" grpId="0" animBg="1"/>
      <p:bldP spid="43" grpId="0" animBg="1"/>
      <p:bldP spid="44" grpId="0" animBg="1"/>
      <p:bldP spid="45" grpId="0"/>
      <p:bldP spid="46" grpId="0"/>
      <p:bldP spid="46" grpId="1"/>
      <p:bldP spid="47" grpId="0" animBg="1"/>
      <p:bldP spid="82" grpId="0" animBg="1"/>
      <p:bldP spid="83" grpId="0"/>
      <p:bldP spid="92" grpId="0"/>
      <p:bldP spid="93" grpId="0" animBg="1"/>
      <p:bldP spid="94" grpId="0" animBg="1"/>
      <p:bldP spid="95" grpId="0"/>
      <p:bldP spid="97" grpId="0"/>
      <p:bldP spid="99" grpId="0"/>
      <p:bldP spid="100" grpId="0"/>
      <p:bldP spid="101" grpId="0"/>
      <p:bldP spid="102" grpId="0" animBg="1"/>
      <p:bldP spid="103" grpId="0"/>
      <p:bldP spid="104" grpId="0"/>
      <p:bldP spid="105" grpId="0" animBg="1"/>
      <p:bldP spid="107" grpId="0"/>
      <p:bldP spid="108" grpId="0"/>
      <p:bldP spid="109" grpId="0" animBg="1"/>
      <p:bldP spid="114" grpId="0"/>
      <p:bldP spid="115" grpId="0"/>
      <p:bldP spid="116" grpId="0" animBg="1"/>
      <p:bldP spid="117" grpId="0"/>
      <p:bldP spid="118" grpId="0" animBg="1"/>
      <p:bldP spid="119" grpId="0" animBg="1"/>
      <p:bldP spid="120" grpId="0" animBg="1"/>
      <p:bldP spid="121" grpId="0" animBg="1"/>
      <p:bldP spid="122" grpId="0" animBg="1"/>
      <p:bldP spid="123" grpId="0" animBg="1"/>
      <p:bldP spid="125" grpId="0"/>
      <p:bldP spid="126" grpId="0"/>
      <p:bldP spid="127" grpId="0" animBg="1"/>
      <p:bldP spid="128" grpId="0"/>
      <p:bldP spid="130" grpId="0"/>
      <p:bldP spid="131" grpId="0"/>
      <p:bldP spid="132" grpId="0" animBg="1"/>
      <p:bldP spid="133" grpId="0"/>
      <p:bldP spid="135" grpId="0"/>
      <p:bldP spid="136" grpId="0"/>
      <p:bldP spid="137" grpId="0" animBg="1"/>
      <p:bldP spid="138" grpId="0"/>
      <p:bldP spid="140" grpId="0"/>
      <p:bldP spid="141" grpId="0" animBg="1"/>
      <p:bldP spid="142" grpId="0" animBg="1"/>
      <p:bldP spid="143" grpId="0" animBg="1"/>
      <p:bldP spid="144" grpId="0" animBg="1"/>
      <p:bldP spid="145" grpId="0" animBg="1"/>
      <p:bldP spid="146" grpId="0" animBg="1"/>
      <p:bldP spid="148" grpId="0"/>
      <p:bldP spid="149" grpId="0"/>
      <p:bldP spid="150" grpId="0"/>
      <p:bldP spid="151" grpId="0" animBg="1"/>
      <p:bldP spid="152" grpId="0"/>
      <p:bldP spid="15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ounded Rectangle 46"/>
          <p:cNvSpPr/>
          <p:nvPr/>
        </p:nvSpPr>
        <p:spPr>
          <a:xfrm>
            <a:off x="-801617" y="3243336"/>
            <a:ext cx="1008000" cy="2296965"/>
          </a:xfrm>
          <a:prstGeom prst="roundRect">
            <a:avLst/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hevron 41"/>
          <p:cNvSpPr/>
          <p:nvPr/>
        </p:nvSpPr>
        <p:spPr>
          <a:xfrm rot="10800000">
            <a:off x="-553809" y="6428339"/>
            <a:ext cx="10610248" cy="437892"/>
          </a:xfrm>
          <a:prstGeom prst="chevron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Chevron 42"/>
          <p:cNvSpPr/>
          <p:nvPr/>
        </p:nvSpPr>
        <p:spPr>
          <a:xfrm>
            <a:off x="10056439" y="6420108"/>
            <a:ext cx="2426525" cy="437892"/>
          </a:xfrm>
          <a:prstGeom prst="chevron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TextBox 23"/>
          <p:cNvSpPr txBox="1"/>
          <p:nvPr/>
        </p:nvSpPr>
        <p:spPr>
          <a:xfrm>
            <a:off x="9840432" y="6455095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Caviar Dreams" pitchFamily="34" charset="0"/>
              </a:rPr>
              <a:t>5</a:t>
            </a:r>
            <a:endParaRPr lang="en-US" b="1" dirty="0">
              <a:latin typeface="Caviar Dreams" pitchFamily="34" charset="0"/>
            </a:endParaRPr>
          </a:p>
        </p:txBody>
      </p:sp>
      <p:pic>
        <p:nvPicPr>
          <p:cNvPr id="45" name="Image 26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131010">
                  <a:alpha val="87059"/>
                </a:srgbClr>
              </a:clrFrom>
              <a:clrTo>
                <a:srgbClr val="131010">
                  <a:alpha val="0"/>
                </a:srgbClr>
              </a:clrTo>
            </a:clrChange>
            <a:extLst/>
          </a:blip>
          <a:stretch>
            <a:fillRect/>
          </a:stretch>
        </p:blipFill>
        <p:spPr>
          <a:xfrm>
            <a:off x="161338" y="6436168"/>
            <a:ext cx="576000" cy="306936"/>
          </a:xfrm>
          <a:prstGeom prst="rect">
            <a:avLst/>
          </a:prstGeom>
        </p:spPr>
      </p:pic>
      <p:sp>
        <p:nvSpPr>
          <p:cNvPr id="49" name="TextBox 25"/>
          <p:cNvSpPr txBox="1"/>
          <p:nvPr/>
        </p:nvSpPr>
        <p:spPr>
          <a:xfrm>
            <a:off x="840433" y="6494815"/>
            <a:ext cx="8856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entury Gothic" panose="020B0502020202020204" pitchFamily="34" charset="0"/>
              </a:rPr>
              <a:t>Conception et développement du modèle d’optimisation « CAPEX »</a:t>
            </a:r>
          </a:p>
        </p:txBody>
      </p:sp>
      <p:cxnSp>
        <p:nvCxnSpPr>
          <p:cNvPr id="51" name="Straight Connector 26"/>
          <p:cNvCxnSpPr/>
          <p:nvPr/>
        </p:nvCxnSpPr>
        <p:spPr>
          <a:xfrm>
            <a:off x="8004995" y="6479847"/>
            <a:ext cx="0" cy="28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2" name="Picture 3" descr="C:\Users\EFFICIENCYCASA09\Desktop\Rapport final\presentation\logo.png"/>
          <p:cNvPicPr>
            <a:picLocks noChangeAspect="1" noChangeArrowheads="1"/>
          </p:cNvPicPr>
          <p:nvPr/>
        </p:nvPicPr>
        <p:blipFill rotWithShape="1">
          <a:blip r:embed="rId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81" t="-15811" b="63896"/>
          <a:stretch/>
        </p:blipFill>
        <p:spPr bwMode="auto">
          <a:xfrm>
            <a:off x="7968605" y="6347720"/>
            <a:ext cx="576327" cy="41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27"/>
          <p:cNvSpPr txBox="1"/>
          <p:nvPr/>
        </p:nvSpPr>
        <p:spPr>
          <a:xfrm>
            <a:off x="10318639" y="6475775"/>
            <a:ext cx="1503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PFE 2016/2017</a:t>
            </a:r>
            <a:endParaRPr lang="en-US" dirty="0"/>
          </a:p>
        </p:txBody>
      </p:sp>
      <p:sp>
        <p:nvSpPr>
          <p:cNvPr id="37" name="Chevron 36"/>
          <p:cNvSpPr/>
          <p:nvPr/>
        </p:nvSpPr>
        <p:spPr>
          <a:xfrm>
            <a:off x="2331492" y="25953"/>
            <a:ext cx="9860508" cy="437892"/>
          </a:xfrm>
          <a:prstGeom prst="chevro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8" name="Pentagon 3"/>
          <p:cNvSpPr/>
          <p:nvPr/>
        </p:nvSpPr>
        <p:spPr>
          <a:xfrm>
            <a:off x="-1792209" y="-14484"/>
            <a:ext cx="2211627" cy="439200"/>
          </a:xfrm>
          <a:prstGeom prst="homePlat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5"/>
          <p:cNvSpPr/>
          <p:nvPr/>
        </p:nvSpPr>
        <p:spPr>
          <a:xfrm>
            <a:off x="552433" y="74845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1</a:t>
            </a:r>
            <a:endParaRPr lang="en-US" dirty="0">
              <a:latin typeface="Caviar Dreams" pitchFamily="34" charset="0"/>
            </a:endParaRPr>
          </a:p>
        </p:txBody>
      </p:sp>
      <p:sp>
        <p:nvSpPr>
          <p:cNvPr id="41" name="Oval 8"/>
          <p:cNvSpPr/>
          <p:nvPr/>
        </p:nvSpPr>
        <p:spPr>
          <a:xfrm>
            <a:off x="2597522" y="93980"/>
            <a:ext cx="288000" cy="27307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2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viar Dreams" pitchFamily="34" charset="0"/>
            </a:endParaRPr>
          </a:p>
        </p:txBody>
      </p:sp>
      <p:sp>
        <p:nvSpPr>
          <p:cNvPr id="46" name="Oval 10"/>
          <p:cNvSpPr/>
          <p:nvPr/>
        </p:nvSpPr>
        <p:spPr>
          <a:xfrm>
            <a:off x="2960797" y="93980"/>
            <a:ext cx="288000" cy="27307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3</a:t>
            </a:r>
            <a:endParaRPr lang="en-US" dirty="0">
              <a:latin typeface="Caviar Dreams" pitchFamily="34" charset="0"/>
            </a:endParaRPr>
          </a:p>
        </p:txBody>
      </p:sp>
      <p:sp>
        <p:nvSpPr>
          <p:cNvPr id="47" name="TextBox 17"/>
          <p:cNvSpPr txBox="1"/>
          <p:nvPr/>
        </p:nvSpPr>
        <p:spPr>
          <a:xfrm>
            <a:off x="845759" y="52735"/>
            <a:ext cx="1676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entury Gothic" panose="020B0502020202020204" pitchFamily="34" charset="0"/>
              </a:rPr>
              <a:t>Généralités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8639" y="3873262"/>
            <a:ext cx="1763890" cy="176389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432" y="1708167"/>
            <a:ext cx="2133600" cy="214312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768" y="586104"/>
            <a:ext cx="3846032" cy="16482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23485" y="640688"/>
            <a:ext cx="1438095" cy="117142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94913" y="2249371"/>
            <a:ext cx="2895238" cy="83809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761178" y="3524720"/>
            <a:ext cx="1876190" cy="187619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539606" y="4591916"/>
            <a:ext cx="1602926" cy="1484738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3403" y="1465874"/>
            <a:ext cx="2621872" cy="2621872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275190" y="4388899"/>
            <a:ext cx="33126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/>
              <a:t>Plusieurs solveurs d’optimisation sont déjà sur le marché !</a:t>
            </a:r>
          </a:p>
        </p:txBody>
      </p:sp>
      <p:sp>
        <p:nvSpPr>
          <p:cNvPr id="16" name="Left Brace 15"/>
          <p:cNvSpPr/>
          <p:nvPr/>
        </p:nvSpPr>
        <p:spPr>
          <a:xfrm>
            <a:off x="4853097" y="533046"/>
            <a:ext cx="841816" cy="5761616"/>
          </a:xfrm>
          <a:prstGeom prst="leftBrace">
            <a:avLst/>
          </a:prstGeom>
          <a:ln w="285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3168022" y="1275567"/>
            <a:ext cx="7490378" cy="1187840"/>
          </a:xfrm>
          <a:prstGeom prst="rect">
            <a:avLst/>
          </a:prstGeom>
        </p:spPr>
      </p:pic>
      <p:grpSp>
        <p:nvGrpSpPr>
          <p:cNvPr id="98" name="Group 97"/>
          <p:cNvGrpSpPr/>
          <p:nvPr/>
        </p:nvGrpSpPr>
        <p:grpSpPr>
          <a:xfrm>
            <a:off x="3257137" y="2566819"/>
            <a:ext cx="784252" cy="1233471"/>
            <a:chOff x="1" y="830787"/>
            <a:chExt cx="724404" cy="1034863"/>
          </a:xfrm>
        </p:grpSpPr>
        <p:sp>
          <p:nvSpPr>
            <p:cNvPr id="102" name="Chevron 101"/>
            <p:cNvSpPr/>
            <p:nvPr/>
          </p:nvSpPr>
          <p:spPr>
            <a:xfrm rot="5400000">
              <a:off x="-155229" y="986017"/>
              <a:ext cx="1034863" cy="724404"/>
            </a:xfrm>
            <a:prstGeom prst="chevron">
              <a:avLst/>
            </a:prstGeom>
            <a:solidFill>
              <a:srgbClr val="C3D746">
                <a:hueOff val="672667"/>
                <a:satOff val="517"/>
                <a:lumOff val="-8628"/>
                <a:alphaOff val="0"/>
              </a:srgbClr>
            </a:solidFill>
            <a:ln w="25400" cap="flat" cmpd="sng" algn="ctr">
              <a:solidFill>
                <a:srgbClr val="C3D746">
                  <a:hueOff val="672667"/>
                  <a:satOff val="517"/>
                  <a:lumOff val="-8628"/>
                  <a:alphaOff val="0"/>
                </a:srgbClr>
              </a:solidFill>
              <a:prstDash val="solid"/>
            </a:ln>
            <a:effectLst/>
          </p:spPr>
        </p:sp>
        <p:sp>
          <p:nvSpPr>
            <p:cNvPr id="103" name="Chevron 4"/>
            <p:cNvSpPr/>
            <p:nvPr/>
          </p:nvSpPr>
          <p:spPr>
            <a:xfrm>
              <a:off x="1" y="1192989"/>
              <a:ext cx="724404" cy="31045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marL="0" marR="0" lvl="0" indent="0" algn="ctr" defTabSz="4445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686A78">
                      <a:lumMod val="50000"/>
                    </a:srgbClr>
                  </a:solidFill>
                  <a:effectLst/>
                  <a:uLnTx/>
                  <a:uFillTx/>
                  <a:latin typeface="Verdana"/>
                </a:rPr>
                <a:t>Condition 2</a:t>
              </a:r>
            </a:p>
          </p:txBody>
        </p:sp>
      </p:grpSp>
      <p:grpSp>
        <p:nvGrpSpPr>
          <p:cNvPr id="99" name="Group 98"/>
          <p:cNvGrpSpPr/>
          <p:nvPr/>
        </p:nvGrpSpPr>
        <p:grpSpPr>
          <a:xfrm>
            <a:off x="4063603" y="2600136"/>
            <a:ext cx="6594798" cy="776074"/>
            <a:chOff x="724404" y="830788"/>
            <a:chExt cx="5805237" cy="672661"/>
          </a:xfrm>
        </p:grpSpPr>
        <p:sp>
          <p:nvSpPr>
            <p:cNvPr id="100" name="Round Same Side Corner Rectangle 99"/>
            <p:cNvSpPr/>
            <p:nvPr/>
          </p:nvSpPr>
          <p:spPr>
            <a:xfrm rot="5400000">
              <a:off x="3290692" y="-1735500"/>
              <a:ext cx="672661" cy="5805237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25400" cap="flat" cmpd="sng" algn="ctr">
              <a:solidFill>
                <a:srgbClr val="C3D746">
                  <a:hueOff val="672667"/>
                  <a:satOff val="517"/>
                  <a:lumOff val="-8628"/>
                  <a:alphaOff val="0"/>
                </a:srgbClr>
              </a:solidFill>
              <a:prstDash val="solid"/>
            </a:ln>
            <a:effectLst/>
          </p:spPr>
        </p:sp>
        <p:sp>
          <p:nvSpPr>
            <p:cNvPr id="101" name="Round Same Side Corner Rectangle 6"/>
            <p:cNvSpPr/>
            <p:nvPr/>
          </p:nvSpPr>
          <p:spPr>
            <a:xfrm>
              <a:off x="724405" y="863624"/>
              <a:ext cx="5772400" cy="60698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marR="0" lvl="1" indent="-114300" algn="l" defTabSz="6223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•"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686A78">
                      <a:lumMod val="50000"/>
                    </a:srgbClr>
                  </a:solidFill>
                  <a:effectLst/>
                  <a:uLnTx/>
                  <a:uFillTx/>
                  <a:latin typeface="Verdana"/>
                </a:rPr>
                <a:t> Supporter les variables appartenant à des SOS1 ou des SOS2,</a:t>
              </a:r>
            </a:p>
          </p:txBody>
        </p:sp>
      </p:grpSp>
      <p:grpSp>
        <p:nvGrpSpPr>
          <p:cNvPr id="110" name="Group 109"/>
          <p:cNvGrpSpPr/>
          <p:nvPr/>
        </p:nvGrpSpPr>
        <p:grpSpPr>
          <a:xfrm>
            <a:off x="3228108" y="3955357"/>
            <a:ext cx="806467" cy="1265900"/>
            <a:chOff x="1" y="1660062"/>
            <a:chExt cx="724404" cy="1034863"/>
          </a:xfrm>
        </p:grpSpPr>
        <p:sp>
          <p:nvSpPr>
            <p:cNvPr id="114" name="Chevron 113"/>
            <p:cNvSpPr/>
            <p:nvPr/>
          </p:nvSpPr>
          <p:spPr>
            <a:xfrm rot="5400000">
              <a:off x="-155229" y="1815292"/>
              <a:ext cx="1034863" cy="724404"/>
            </a:xfrm>
            <a:prstGeom prst="chevron">
              <a:avLst/>
            </a:prstGeom>
            <a:solidFill>
              <a:srgbClr val="C3D746">
                <a:hueOff val="1345333"/>
                <a:satOff val="1034"/>
                <a:lumOff val="-17255"/>
                <a:alphaOff val="0"/>
              </a:srgbClr>
            </a:solidFill>
            <a:ln w="25400" cap="flat" cmpd="sng" algn="ctr">
              <a:solidFill>
                <a:srgbClr val="C3D746">
                  <a:hueOff val="1345333"/>
                  <a:satOff val="1034"/>
                  <a:lumOff val="-17255"/>
                  <a:alphaOff val="0"/>
                </a:srgbClr>
              </a:solidFill>
              <a:prstDash val="solid"/>
            </a:ln>
            <a:effectLst/>
          </p:spPr>
        </p:sp>
        <p:sp>
          <p:nvSpPr>
            <p:cNvPr id="115" name="Chevron 4"/>
            <p:cNvSpPr/>
            <p:nvPr/>
          </p:nvSpPr>
          <p:spPr>
            <a:xfrm>
              <a:off x="1" y="2022264"/>
              <a:ext cx="724404" cy="310459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6350" tIns="6350" rIns="6350" bIns="6350" numCol="1" spcCol="1270" anchor="ctr" anchorCtr="0">
              <a:noAutofit/>
            </a:bodyPr>
            <a:lstStyle/>
            <a:p>
              <a:pPr marL="0" marR="0" lvl="0" indent="0" algn="ctr" defTabSz="4445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fr-FR" sz="1000" b="1" i="0" u="none" strike="noStrike" kern="1200" cap="none" spc="0" normalizeH="0" baseline="0" noProof="0" dirty="0">
                  <a:ln>
                    <a:noFill/>
                  </a:ln>
                  <a:solidFill>
                    <a:srgbClr val="686A78">
                      <a:lumMod val="50000"/>
                    </a:srgbClr>
                  </a:solidFill>
                  <a:effectLst/>
                  <a:uLnTx/>
                  <a:uFillTx/>
                  <a:latin typeface="Verdana"/>
                </a:rPr>
                <a:t>Condition 3</a:t>
              </a:r>
            </a:p>
          </p:txBody>
        </p:sp>
      </p:grpSp>
      <p:grpSp>
        <p:nvGrpSpPr>
          <p:cNvPr id="111" name="Group 110"/>
          <p:cNvGrpSpPr/>
          <p:nvPr/>
        </p:nvGrpSpPr>
        <p:grpSpPr>
          <a:xfrm>
            <a:off x="4021394" y="3944981"/>
            <a:ext cx="6570677" cy="796506"/>
            <a:chOff x="724404" y="1660064"/>
            <a:chExt cx="5805237" cy="672661"/>
          </a:xfrm>
        </p:grpSpPr>
        <p:sp>
          <p:nvSpPr>
            <p:cNvPr id="112" name="Round Same Side Corner Rectangle 111"/>
            <p:cNvSpPr/>
            <p:nvPr/>
          </p:nvSpPr>
          <p:spPr>
            <a:xfrm rot="5400000">
              <a:off x="3290692" y="-906224"/>
              <a:ext cx="672661" cy="5805237"/>
            </a:xfrm>
            <a:prstGeom prst="round2SameRect">
              <a:avLst/>
            </a:prstGeom>
            <a:solidFill>
              <a:sysClr val="window" lastClr="FFFFFF">
                <a:alpha val="90000"/>
                <a:hueOff val="0"/>
                <a:satOff val="0"/>
                <a:lumOff val="0"/>
                <a:alphaOff val="0"/>
              </a:sysClr>
            </a:solidFill>
            <a:ln w="25400" cap="flat" cmpd="sng" algn="ctr">
              <a:solidFill>
                <a:srgbClr val="C3D746">
                  <a:hueOff val="1345333"/>
                  <a:satOff val="1034"/>
                  <a:lumOff val="-17255"/>
                  <a:alphaOff val="0"/>
                </a:srgbClr>
              </a:solidFill>
              <a:prstDash val="solid"/>
            </a:ln>
            <a:effectLst/>
          </p:spPr>
        </p:sp>
        <p:sp>
          <p:nvSpPr>
            <p:cNvPr id="113" name="Round Same Side Corner Rectangle 6"/>
            <p:cNvSpPr/>
            <p:nvPr/>
          </p:nvSpPr>
          <p:spPr>
            <a:xfrm>
              <a:off x="724405" y="1692900"/>
              <a:ext cx="5772400" cy="60698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spcFirstLastPara="0" vert="horz" wrap="square" lIns="99568" tIns="8890" rIns="8890" bIns="8890" numCol="1" spcCol="1270" anchor="ctr" anchorCtr="0">
              <a:noAutofit/>
            </a:bodyPr>
            <a:lstStyle/>
            <a:p>
              <a:pPr marL="114300" marR="0" lvl="1" indent="-114300" algn="l" defTabSz="62230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15000"/>
                </a:spcAft>
                <a:buClrTx/>
                <a:buSzTx/>
                <a:buFontTx/>
                <a:buChar char="••"/>
                <a:tabLst/>
                <a:defRPr/>
              </a:pPr>
              <a:r>
                <a:rPr kumimoji="0" lang="fr-FR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686A78">
                      <a:lumMod val="50000"/>
                    </a:srgbClr>
                  </a:solidFill>
                  <a:effectLst/>
                  <a:uLnTx/>
                  <a:uFillTx/>
                  <a:latin typeface="Verdana"/>
                </a:rPr>
                <a:t> Etre interfaçables avec les langages de programmation cibles (Java, C#, C++, Python),</a:t>
              </a:r>
            </a:p>
          </p:txBody>
        </p:sp>
      </p:grpSp>
      <p:sp>
        <p:nvSpPr>
          <p:cNvPr id="48" name="Rounded Rectangle 44"/>
          <p:cNvSpPr/>
          <p:nvPr/>
        </p:nvSpPr>
        <p:spPr>
          <a:xfrm>
            <a:off x="-801617" y="1113049"/>
            <a:ext cx="1470974" cy="2124803"/>
          </a:xfrm>
          <a:prstGeom prst="roundRect">
            <a:avLst/>
          </a:prstGeom>
          <a:solidFill>
            <a:srgbClr val="92D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</a:p>
          <a:p>
            <a:pPr algn="ctr"/>
            <a:endParaRPr lang="en-US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fr-FR" b="1" dirty="0">
                <a:solidFill>
                  <a:schemeClr val="tx1"/>
                </a:solidFill>
                <a:latin typeface="Century Gothic" panose="020B0502020202020204" pitchFamily="34" charset="0"/>
              </a:rPr>
              <a:t>« Switcher Library »</a:t>
            </a:r>
            <a:endParaRPr lang="en-US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2899021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4" presetClass="exit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8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9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0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4" presetClass="exit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6" presetID="14" presetClass="exit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randombar(horizontal)">
                                      <p:cBhvr>
                                        <p:cTn id="10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6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4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42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1000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7"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8" dur="1000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1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2" dur="10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1000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10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7" dur="10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8" dur="10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0" presetID="42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1"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2" dur="10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3" dur="10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0" grpId="0" animBg="1"/>
      <p:bldP spid="41" grpId="0" animBg="1"/>
      <p:bldP spid="46" grpId="0" animBg="1"/>
      <p:bldP spid="47" grpId="0"/>
      <p:bldP spid="15" grpId="0"/>
      <p:bldP spid="15" grpId="1"/>
      <p:bldP spid="16" grpId="0" animBg="1"/>
      <p:bldP spid="16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740" y="3631052"/>
            <a:ext cx="612348" cy="620199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973" y="2877624"/>
            <a:ext cx="612348" cy="620199"/>
          </a:xfrm>
          <a:prstGeom prst="rect">
            <a:avLst/>
          </a:prstGeom>
        </p:spPr>
      </p:pic>
      <p:sp>
        <p:nvSpPr>
          <p:cNvPr id="96" name="Rounded Rectangle 46"/>
          <p:cNvSpPr/>
          <p:nvPr/>
        </p:nvSpPr>
        <p:spPr>
          <a:xfrm>
            <a:off x="-801617" y="3243336"/>
            <a:ext cx="1008000" cy="2296965"/>
          </a:xfrm>
          <a:prstGeom prst="roundRect">
            <a:avLst/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hevron 41"/>
          <p:cNvSpPr/>
          <p:nvPr/>
        </p:nvSpPr>
        <p:spPr>
          <a:xfrm rot="10800000">
            <a:off x="-553809" y="6428339"/>
            <a:ext cx="10610248" cy="437892"/>
          </a:xfrm>
          <a:prstGeom prst="chevron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Chevron 42"/>
          <p:cNvSpPr/>
          <p:nvPr/>
        </p:nvSpPr>
        <p:spPr>
          <a:xfrm>
            <a:off x="10056439" y="6420108"/>
            <a:ext cx="2426525" cy="437892"/>
          </a:xfrm>
          <a:prstGeom prst="chevron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TextBox 23"/>
          <p:cNvSpPr txBox="1"/>
          <p:nvPr/>
        </p:nvSpPr>
        <p:spPr>
          <a:xfrm>
            <a:off x="9840432" y="6455095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Caviar Dreams" pitchFamily="34" charset="0"/>
              </a:rPr>
              <a:t>8</a:t>
            </a:r>
            <a:endParaRPr lang="en-US" b="1" dirty="0">
              <a:latin typeface="Caviar Dreams" pitchFamily="34" charset="0"/>
            </a:endParaRPr>
          </a:p>
        </p:txBody>
      </p:sp>
      <p:pic>
        <p:nvPicPr>
          <p:cNvPr id="45" name="Image 26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131010">
                  <a:alpha val="87059"/>
                </a:srgbClr>
              </a:clrFrom>
              <a:clrTo>
                <a:srgbClr val="131010">
                  <a:alpha val="0"/>
                </a:srgbClr>
              </a:clrTo>
            </a:clrChange>
            <a:extLst/>
          </a:blip>
          <a:stretch>
            <a:fillRect/>
          </a:stretch>
        </p:blipFill>
        <p:spPr>
          <a:xfrm>
            <a:off x="161338" y="6436168"/>
            <a:ext cx="576000" cy="306936"/>
          </a:xfrm>
          <a:prstGeom prst="rect">
            <a:avLst/>
          </a:prstGeom>
        </p:spPr>
      </p:pic>
      <p:sp>
        <p:nvSpPr>
          <p:cNvPr id="49" name="TextBox 25"/>
          <p:cNvSpPr txBox="1"/>
          <p:nvPr/>
        </p:nvSpPr>
        <p:spPr>
          <a:xfrm>
            <a:off x="840433" y="6494815"/>
            <a:ext cx="8856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entury Gothic" panose="020B0502020202020204" pitchFamily="34" charset="0"/>
              </a:rPr>
              <a:t>Conception et développement du modèle d’optimisation « CAPEX »</a:t>
            </a:r>
          </a:p>
        </p:txBody>
      </p:sp>
      <p:cxnSp>
        <p:nvCxnSpPr>
          <p:cNvPr id="51" name="Straight Connector 26"/>
          <p:cNvCxnSpPr/>
          <p:nvPr/>
        </p:nvCxnSpPr>
        <p:spPr>
          <a:xfrm>
            <a:off x="8004995" y="6479847"/>
            <a:ext cx="0" cy="28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2" name="Picture 3" descr="C:\Users\EFFICIENCYCASA09\Desktop\Rapport final\presentation\logo.png"/>
          <p:cNvPicPr>
            <a:picLocks noChangeAspect="1" noChangeArrowheads="1"/>
          </p:cNvPicPr>
          <p:nvPr/>
        </p:nvPicPr>
        <p:blipFill rotWithShape="1">
          <a:blip r:embed="rId5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81" t="-15811" b="63896"/>
          <a:stretch/>
        </p:blipFill>
        <p:spPr bwMode="auto">
          <a:xfrm>
            <a:off x="7968605" y="6347720"/>
            <a:ext cx="576327" cy="41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27"/>
          <p:cNvSpPr txBox="1"/>
          <p:nvPr/>
        </p:nvSpPr>
        <p:spPr>
          <a:xfrm>
            <a:off x="10318639" y="6475775"/>
            <a:ext cx="1503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PFE 2016/2017</a:t>
            </a:r>
            <a:endParaRPr lang="en-US" dirty="0"/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1893" y="4937391"/>
            <a:ext cx="3007257" cy="1049029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6565" y="561108"/>
            <a:ext cx="1420973" cy="142097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9716" y="2574968"/>
            <a:ext cx="1794665" cy="1794665"/>
          </a:xfrm>
          <a:prstGeom prst="rect">
            <a:avLst/>
          </a:prstGeom>
        </p:spPr>
      </p:pic>
      <p:sp>
        <p:nvSpPr>
          <p:cNvPr id="6" name="Up-Down Arrow 5"/>
          <p:cNvSpPr/>
          <p:nvPr/>
        </p:nvSpPr>
        <p:spPr>
          <a:xfrm flipH="1">
            <a:off x="2758451" y="2067138"/>
            <a:ext cx="257206" cy="466270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8" name="Up-Down Arrow 37"/>
          <p:cNvSpPr/>
          <p:nvPr/>
        </p:nvSpPr>
        <p:spPr>
          <a:xfrm flipH="1">
            <a:off x="2760451" y="4392323"/>
            <a:ext cx="255205" cy="478592"/>
          </a:xfrm>
          <a:prstGeom prst="up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ounded Rectangle 6"/>
          <p:cNvSpPr/>
          <p:nvPr/>
        </p:nvSpPr>
        <p:spPr>
          <a:xfrm>
            <a:off x="5268448" y="2307882"/>
            <a:ext cx="6972939" cy="52641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>
              <a:lnSpc>
                <a:spcPct val="150000"/>
              </a:lnSpc>
              <a:tabLst>
                <a:tab pos="3870960" algn="l"/>
              </a:tabLst>
            </a:pPr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Nécessité d’être connecté au serveur pour pouvoir appeler le solveur,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898748" y="4873778"/>
            <a:ext cx="435494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2400" b="1" dirty="0">
                <a:solidFill>
                  <a:srgbClr val="002060"/>
                </a:solidFill>
              </a:rPr>
              <a:t>Et si on pourrait utiliser des solveurs « Open Source » ?!</a:t>
            </a:r>
          </a:p>
        </p:txBody>
      </p:sp>
      <p:sp>
        <p:nvSpPr>
          <p:cNvPr id="39" name="Rounded Rectangle 44"/>
          <p:cNvSpPr/>
          <p:nvPr/>
        </p:nvSpPr>
        <p:spPr>
          <a:xfrm>
            <a:off x="-801617" y="1113049"/>
            <a:ext cx="1470974" cy="2124803"/>
          </a:xfrm>
          <a:prstGeom prst="roundRect">
            <a:avLst/>
          </a:prstGeom>
          <a:solidFill>
            <a:srgbClr val="92D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</a:p>
          <a:p>
            <a:pPr algn="ctr"/>
            <a:endParaRPr lang="en-US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fr-FR" b="1" dirty="0">
                <a:solidFill>
                  <a:schemeClr val="tx1"/>
                </a:solidFill>
                <a:latin typeface="Century Gothic" panose="020B0502020202020204" pitchFamily="34" charset="0"/>
              </a:rPr>
              <a:t>« Switcher Library »</a:t>
            </a:r>
            <a:endParaRPr lang="en-US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7283" y="3572163"/>
            <a:ext cx="1082856" cy="1082856"/>
          </a:xfrm>
          <a:prstGeom prst="rect">
            <a:avLst/>
          </a:prstGeom>
        </p:spPr>
      </p:pic>
      <p:sp>
        <p:nvSpPr>
          <p:cNvPr id="36" name="Chevron 35"/>
          <p:cNvSpPr/>
          <p:nvPr/>
        </p:nvSpPr>
        <p:spPr>
          <a:xfrm>
            <a:off x="2331492" y="25953"/>
            <a:ext cx="9860508" cy="437892"/>
          </a:xfrm>
          <a:prstGeom prst="chevro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7" name="Pentagon 3"/>
          <p:cNvSpPr/>
          <p:nvPr/>
        </p:nvSpPr>
        <p:spPr>
          <a:xfrm>
            <a:off x="-1792209" y="-14484"/>
            <a:ext cx="2211627" cy="439200"/>
          </a:xfrm>
          <a:prstGeom prst="homePlat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5"/>
          <p:cNvSpPr/>
          <p:nvPr/>
        </p:nvSpPr>
        <p:spPr>
          <a:xfrm>
            <a:off x="552433" y="74845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1</a:t>
            </a:r>
            <a:endParaRPr lang="en-US" dirty="0">
              <a:latin typeface="Caviar Dreams" pitchFamily="34" charset="0"/>
            </a:endParaRPr>
          </a:p>
        </p:txBody>
      </p:sp>
      <p:sp>
        <p:nvSpPr>
          <p:cNvPr id="41" name="Oval 8"/>
          <p:cNvSpPr/>
          <p:nvPr/>
        </p:nvSpPr>
        <p:spPr>
          <a:xfrm>
            <a:off x="2597522" y="93980"/>
            <a:ext cx="288000" cy="27307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2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viar Dreams" pitchFamily="34" charset="0"/>
            </a:endParaRPr>
          </a:p>
        </p:txBody>
      </p:sp>
      <p:sp>
        <p:nvSpPr>
          <p:cNvPr id="47" name="Oval 10"/>
          <p:cNvSpPr/>
          <p:nvPr/>
        </p:nvSpPr>
        <p:spPr>
          <a:xfrm>
            <a:off x="2960797" y="93980"/>
            <a:ext cx="288000" cy="27307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3</a:t>
            </a:r>
            <a:endParaRPr lang="en-US" dirty="0">
              <a:latin typeface="Caviar Dreams" pitchFamily="34" charset="0"/>
            </a:endParaRPr>
          </a:p>
        </p:txBody>
      </p:sp>
      <p:sp>
        <p:nvSpPr>
          <p:cNvPr id="52" name="TextBox 17"/>
          <p:cNvSpPr txBox="1"/>
          <p:nvPr/>
        </p:nvSpPr>
        <p:spPr>
          <a:xfrm>
            <a:off x="845759" y="52735"/>
            <a:ext cx="1676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entury Gothic" panose="020B0502020202020204" pitchFamily="34" charset="0"/>
              </a:rPr>
              <a:t>Généralités</a:t>
            </a:r>
          </a:p>
        </p:txBody>
      </p:sp>
      <p:sp>
        <p:nvSpPr>
          <p:cNvPr id="53" name="Oval 8"/>
          <p:cNvSpPr/>
          <p:nvPr/>
        </p:nvSpPr>
        <p:spPr>
          <a:xfrm>
            <a:off x="3320869" y="93980"/>
            <a:ext cx="288000" cy="27307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4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viar Dreams" pitchFamily="34" charset="0"/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5268448" y="2945889"/>
            <a:ext cx="6972939" cy="526411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just">
              <a:lnSpc>
                <a:spcPct val="150000"/>
              </a:lnSpc>
              <a:tabLst>
                <a:tab pos="3870960" algn="l"/>
              </a:tabLst>
            </a:pPr>
            <a:r>
              <a:rPr lang="fr-FR" b="1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Solveur inaccessible en cas de non-réponse du serveur,</a:t>
            </a:r>
          </a:p>
        </p:txBody>
      </p:sp>
    </p:spTree>
    <p:extLst>
      <p:ext uri="{BB962C8B-B14F-4D97-AF65-F5344CB8AC3E}">
        <p14:creationId xmlns:p14="http://schemas.microsoft.com/office/powerpoint/2010/main" val="176374423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638 -0.01273 L 0.23867 -0.01273 C 0.27591 -0.01273 0.32187 -0.03402 0.32187 -0.05 L 0.32187 -0.08587 " pathEditMode="relative" rAng="0" ptsTypes="AAAA">
                                      <p:cBhvr>
                                        <p:cTn id="6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8268" y="-36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4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12 -0.01366 L 0.2405 -0.01366 C 0.2763 -0.01366 0.3207 -0.03449 0.3207 -0.05023 L 0.3207 -0.08565 " pathEditMode="relative" rAng="0" ptsTypes="AAAA">
                                      <p:cBhvr>
                                        <p:cTn id="75" dur="11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969" y="-361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4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1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38" grpId="0" animBg="1"/>
      <p:bldP spid="7" grpId="0"/>
      <p:bldP spid="11" grpId="0"/>
      <p:bldP spid="36" grpId="0" animBg="1"/>
      <p:bldP spid="37" grpId="0" animBg="1"/>
      <p:bldP spid="40" grpId="0" animBg="1"/>
      <p:bldP spid="41" grpId="0" animBg="1"/>
      <p:bldP spid="47" grpId="0" animBg="1"/>
      <p:bldP spid="52" grpId="0"/>
      <p:bldP spid="53" grpId="0" animBg="1"/>
      <p:bldP spid="3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ounded Rectangle 44"/>
          <p:cNvSpPr/>
          <p:nvPr/>
        </p:nvSpPr>
        <p:spPr>
          <a:xfrm>
            <a:off x="-801617" y="1113049"/>
            <a:ext cx="1470974" cy="2124803"/>
          </a:xfrm>
          <a:prstGeom prst="roundRect">
            <a:avLst/>
          </a:prstGeom>
          <a:solidFill>
            <a:srgbClr val="92D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</a:p>
          <a:p>
            <a:pPr algn="ctr"/>
            <a:endParaRPr lang="en-US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fr-FR" b="1" dirty="0">
                <a:solidFill>
                  <a:schemeClr val="tx1"/>
                </a:solidFill>
                <a:latin typeface="Century Gothic" panose="020B0502020202020204" pitchFamily="34" charset="0"/>
              </a:rPr>
              <a:t>« Switcher Library »</a:t>
            </a:r>
            <a:endParaRPr lang="en-US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96" name="Rounded Rectangle 46"/>
          <p:cNvSpPr/>
          <p:nvPr/>
        </p:nvSpPr>
        <p:spPr>
          <a:xfrm>
            <a:off x="-801617" y="3243336"/>
            <a:ext cx="1008000" cy="2296965"/>
          </a:xfrm>
          <a:prstGeom prst="roundRect">
            <a:avLst/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hevron 41"/>
          <p:cNvSpPr/>
          <p:nvPr/>
        </p:nvSpPr>
        <p:spPr>
          <a:xfrm rot="10800000">
            <a:off x="-553809" y="6428339"/>
            <a:ext cx="10610248" cy="437892"/>
          </a:xfrm>
          <a:prstGeom prst="chevron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Chevron 42"/>
          <p:cNvSpPr/>
          <p:nvPr/>
        </p:nvSpPr>
        <p:spPr>
          <a:xfrm>
            <a:off x="10056439" y="6420108"/>
            <a:ext cx="2426525" cy="437892"/>
          </a:xfrm>
          <a:prstGeom prst="chevron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TextBox 23"/>
          <p:cNvSpPr txBox="1"/>
          <p:nvPr/>
        </p:nvSpPr>
        <p:spPr>
          <a:xfrm>
            <a:off x="9840432" y="6455095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Caviar Dreams" pitchFamily="34" charset="0"/>
              </a:rPr>
              <a:t>6</a:t>
            </a:r>
            <a:endParaRPr lang="en-US" b="1" dirty="0">
              <a:latin typeface="Caviar Dreams" pitchFamily="34" charset="0"/>
            </a:endParaRPr>
          </a:p>
        </p:txBody>
      </p:sp>
      <p:pic>
        <p:nvPicPr>
          <p:cNvPr id="45" name="Image 26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131010">
                  <a:alpha val="87059"/>
                </a:srgbClr>
              </a:clrFrom>
              <a:clrTo>
                <a:srgbClr val="131010">
                  <a:alpha val="0"/>
                </a:srgbClr>
              </a:clrTo>
            </a:clrChange>
            <a:extLst/>
          </a:blip>
          <a:stretch>
            <a:fillRect/>
          </a:stretch>
        </p:blipFill>
        <p:spPr>
          <a:xfrm>
            <a:off x="161338" y="6436168"/>
            <a:ext cx="576000" cy="306936"/>
          </a:xfrm>
          <a:prstGeom prst="rect">
            <a:avLst/>
          </a:prstGeom>
        </p:spPr>
      </p:pic>
      <p:sp>
        <p:nvSpPr>
          <p:cNvPr id="49" name="TextBox 25"/>
          <p:cNvSpPr txBox="1"/>
          <p:nvPr/>
        </p:nvSpPr>
        <p:spPr>
          <a:xfrm>
            <a:off x="840433" y="6494815"/>
            <a:ext cx="8856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entury Gothic" panose="020B0502020202020204" pitchFamily="34" charset="0"/>
              </a:rPr>
              <a:t>Conception et développement du modèle d’optimisation « CAPEX »</a:t>
            </a:r>
          </a:p>
        </p:txBody>
      </p:sp>
      <p:cxnSp>
        <p:nvCxnSpPr>
          <p:cNvPr id="51" name="Straight Connector 26"/>
          <p:cNvCxnSpPr/>
          <p:nvPr/>
        </p:nvCxnSpPr>
        <p:spPr>
          <a:xfrm>
            <a:off x="8004995" y="6479847"/>
            <a:ext cx="0" cy="28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2" name="Picture 3" descr="C:\Users\EFFICIENCYCASA09\Desktop\Rapport final\presentation\logo.png"/>
          <p:cNvPicPr>
            <a:picLocks noChangeAspect="1" noChangeArrowheads="1"/>
          </p:cNvPicPr>
          <p:nvPr/>
        </p:nvPicPr>
        <p:blipFill rotWithShape="1">
          <a:blip r:embed="rId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81" t="-15811" b="63896"/>
          <a:stretch/>
        </p:blipFill>
        <p:spPr bwMode="auto">
          <a:xfrm>
            <a:off x="7968605" y="6347720"/>
            <a:ext cx="576327" cy="41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27"/>
          <p:cNvSpPr txBox="1"/>
          <p:nvPr/>
        </p:nvSpPr>
        <p:spPr>
          <a:xfrm>
            <a:off x="10318639" y="6475775"/>
            <a:ext cx="1503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PFE 2016/2017</a:t>
            </a:r>
            <a:endParaRPr lang="en-US" dirty="0"/>
          </a:p>
        </p:txBody>
      </p:sp>
      <p:sp>
        <p:nvSpPr>
          <p:cNvPr id="59" name="Chevron 58"/>
          <p:cNvSpPr/>
          <p:nvPr/>
        </p:nvSpPr>
        <p:spPr>
          <a:xfrm>
            <a:off x="3515070" y="0"/>
            <a:ext cx="9222135" cy="437892"/>
          </a:xfrm>
          <a:prstGeom prst="chevro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Pentagon 3"/>
          <p:cNvSpPr/>
          <p:nvPr/>
        </p:nvSpPr>
        <p:spPr>
          <a:xfrm>
            <a:off x="-1839120" y="-15037"/>
            <a:ext cx="2292350" cy="439200"/>
          </a:xfrm>
          <a:prstGeom prst="homePlat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Oval 10"/>
          <p:cNvSpPr/>
          <p:nvPr/>
        </p:nvSpPr>
        <p:spPr>
          <a:xfrm>
            <a:off x="4113931" y="68027"/>
            <a:ext cx="288000" cy="27307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2</a:t>
            </a:r>
            <a:endParaRPr lang="en-US" dirty="0">
              <a:latin typeface="Caviar Dreams" pitchFamily="34" charset="0"/>
            </a:endParaRPr>
          </a:p>
        </p:txBody>
      </p:sp>
      <p:sp>
        <p:nvSpPr>
          <p:cNvPr id="67" name="TextBox 17"/>
          <p:cNvSpPr txBox="1"/>
          <p:nvPr/>
        </p:nvSpPr>
        <p:spPr>
          <a:xfrm>
            <a:off x="956508" y="19897"/>
            <a:ext cx="18028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>
                <a:latin typeface="Century Gothic" panose="020B0502020202020204" pitchFamily="34" charset="0"/>
              </a:rPr>
              <a:t>Généralités</a:t>
            </a:r>
          </a:p>
        </p:txBody>
      </p:sp>
      <p:sp>
        <p:nvSpPr>
          <p:cNvPr id="68" name="Oval 8"/>
          <p:cNvSpPr/>
          <p:nvPr/>
        </p:nvSpPr>
        <p:spPr>
          <a:xfrm>
            <a:off x="4474003" y="68027"/>
            <a:ext cx="288000" cy="27307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3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viar Dreams" pitchFamily="34" charset="0"/>
            </a:endParaRPr>
          </a:p>
        </p:txBody>
      </p:sp>
      <p:sp>
        <p:nvSpPr>
          <p:cNvPr id="70" name="TextBox 4"/>
          <p:cNvSpPr txBox="1"/>
          <p:nvPr/>
        </p:nvSpPr>
        <p:spPr>
          <a:xfrm>
            <a:off x="1530545" y="33656"/>
            <a:ext cx="348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entury Gothic" panose="020B0502020202020204" pitchFamily="34" charset="0"/>
              </a:rPr>
              <a:t>Benchmraking</a:t>
            </a:r>
            <a:r>
              <a:rPr lang="fr-FR" dirty="0">
                <a:latin typeface="Century Gothic" panose="020B0502020202020204" pitchFamily="34" charset="0"/>
              </a:rPr>
              <a:t> de </a:t>
            </a:r>
            <a:r>
              <a:rPr lang="fr-FR" dirty="0" err="1">
                <a:latin typeface="Century Gothic" panose="020B0502020202020204" pitchFamily="34" charset="0"/>
              </a:rPr>
              <a:t>Mittelman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71" name="Oval 8"/>
          <p:cNvSpPr/>
          <p:nvPr/>
        </p:nvSpPr>
        <p:spPr>
          <a:xfrm>
            <a:off x="495032" y="68027"/>
            <a:ext cx="347397" cy="334961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1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viar Dreams" pitchFamily="34" charset="0"/>
            </a:endParaRPr>
          </a:p>
        </p:txBody>
      </p:sp>
      <p:graphicFrame>
        <p:nvGraphicFramePr>
          <p:cNvPr id="73" name="Diagramme 4"/>
          <p:cNvGraphicFramePr/>
          <p:nvPr>
            <p:extLst>
              <p:ext uri="{D42A27DB-BD31-4B8C-83A1-F6EECF244321}">
                <p14:modId xmlns:p14="http://schemas.microsoft.com/office/powerpoint/2010/main" val="1841661083"/>
              </p:ext>
            </p:extLst>
          </p:nvPr>
        </p:nvGraphicFramePr>
        <p:xfrm>
          <a:off x="5609030" y="807303"/>
          <a:ext cx="4087434" cy="44473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45" y="807303"/>
            <a:ext cx="1752555" cy="2336740"/>
          </a:xfrm>
          <a:prstGeom prst="roundRect">
            <a:avLst>
              <a:gd name="adj" fmla="val 16667"/>
            </a:avLst>
          </a:prstGeom>
          <a:ln>
            <a:noFill/>
          </a:ln>
          <a:effectLst>
            <a:outerShdw blurRad="76200" dist="38100" dir="78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contrasting" dir="t">
              <a:rot lat="0" lon="0" rev="4200000"/>
            </a:lightRig>
          </a:scene3d>
          <a:sp3d prstMaterial="plastic">
            <a:bevelT w="381000" h="114300" prst="relaxedInset"/>
            <a:contourClr>
              <a:srgbClr val="969696"/>
            </a:contourClr>
          </a:sp3d>
        </p:spPr>
      </p:pic>
      <p:sp>
        <p:nvSpPr>
          <p:cNvPr id="8" name="TextBox 7"/>
          <p:cNvSpPr txBox="1"/>
          <p:nvPr/>
        </p:nvSpPr>
        <p:spPr>
          <a:xfrm>
            <a:off x="2166437" y="3398623"/>
            <a:ext cx="2768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Il s’appelle Hans </a:t>
            </a:r>
            <a:r>
              <a:rPr lang="fr-FR" b="1" dirty="0" err="1"/>
              <a:t>Mittelman</a:t>
            </a:r>
            <a:r>
              <a:rPr lang="fr-FR" b="1" dirty="0"/>
              <a:t> 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2171995" y="3934109"/>
            <a:ext cx="27686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Professeur à l’ Arizona State </a:t>
            </a:r>
            <a:r>
              <a:rPr lang="fr-FR" b="1" dirty="0" err="1"/>
              <a:t>University</a:t>
            </a:r>
            <a:endParaRPr lang="fr-FR" b="1" dirty="0"/>
          </a:p>
        </p:txBody>
      </p:sp>
      <p:sp>
        <p:nvSpPr>
          <p:cNvPr id="13" name="Pie 12"/>
          <p:cNvSpPr/>
          <p:nvPr/>
        </p:nvSpPr>
        <p:spPr>
          <a:xfrm>
            <a:off x="1761074" y="4026068"/>
            <a:ext cx="360072" cy="340886"/>
          </a:xfrm>
          <a:prstGeom prst="pie">
            <a:avLst/>
          </a:prstGeom>
          <a:solidFill>
            <a:srgbClr val="92D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7" name="Pie 76"/>
          <p:cNvSpPr/>
          <p:nvPr/>
        </p:nvSpPr>
        <p:spPr>
          <a:xfrm>
            <a:off x="1761074" y="3427069"/>
            <a:ext cx="360072" cy="340886"/>
          </a:xfrm>
          <a:prstGeom prst="pie">
            <a:avLst/>
          </a:prstGeom>
          <a:solidFill>
            <a:srgbClr val="92D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8" name="Pie 77"/>
          <p:cNvSpPr/>
          <p:nvPr/>
        </p:nvSpPr>
        <p:spPr>
          <a:xfrm>
            <a:off x="1761074" y="4667501"/>
            <a:ext cx="360072" cy="340886"/>
          </a:xfrm>
          <a:prstGeom prst="pie">
            <a:avLst/>
          </a:prstGeom>
          <a:solidFill>
            <a:srgbClr val="92D050"/>
          </a:solidFill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tx1"/>
              </a:solidFill>
            </a:endParaRPr>
          </a:p>
        </p:txBody>
      </p:sp>
      <p:sp>
        <p:nvSpPr>
          <p:cNvPr id="79" name="TextBox 78"/>
          <p:cNvSpPr txBox="1"/>
          <p:nvPr/>
        </p:nvSpPr>
        <p:spPr>
          <a:xfrm>
            <a:off x="2166436" y="4622610"/>
            <a:ext cx="3334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/>
              <a:t>http://plato.asu.edu/bench.html</a:t>
            </a:r>
          </a:p>
        </p:txBody>
      </p:sp>
      <p:pic>
        <p:nvPicPr>
          <p:cNvPr id="80" name="Image 5"/>
          <p:cNvPicPr/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753" y="700647"/>
            <a:ext cx="11395645" cy="23175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1" name="Image 4"/>
          <p:cNvPicPr/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77" y="3512295"/>
            <a:ext cx="11395644" cy="2246829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ZoneTexte 9"/>
          <p:cNvSpPr txBox="1"/>
          <p:nvPr/>
        </p:nvSpPr>
        <p:spPr>
          <a:xfrm>
            <a:off x="3086122" y="2944337"/>
            <a:ext cx="7339048" cy="315165"/>
          </a:xfrm>
          <a:prstGeom prst="rect">
            <a:avLst/>
          </a:prstGeom>
          <a:noFill/>
        </p:spPr>
        <p:txBody>
          <a:bodyPr wrap="square" tIns="90000" bIns="90000" rtlCol="0">
            <a:noAutofit/>
          </a:bodyPr>
          <a:lstStyle/>
          <a:p>
            <a:r>
              <a:rPr lang="fr-FR" sz="1200" i="1" dirty="0">
                <a:solidFill>
                  <a:schemeClr val="tx1">
                    <a:lumMod val="50000"/>
                  </a:schemeClr>
                </a:solidFill>
              </a:rPr>
              <a:t>Tableau 1: Caractéristiques des 4 premiers et derniers problèmes linéaires comme enregistré sur le fichier Excel.</a:t>
            </a:r>
          </a:p>
        </p:txBody>
      </p:sp>
      <p:sp>
        <p:nvSpPr>
          <p:cNvPr id="83" name="ZoneTexte 10"/>
          <p:cNvSpPr txBox="1"/>
          <p:nvPr/>
        </p:nvSpPr>
        <p:spPr>
          <a:xfrm>
            <a:off x="2462581" y="5736466"/>
            <a:ext cx="8586129" cy="287027"/>
          </a:xfrm>
          <a:prstGeom prst="rect">
            <a:avLst/>
          </a:prstGeom>
          <a:noFill/>
        </p:spPr>
        <p:txBody>
          <a:bodyPr wrap="square" tIns="90000" bIns="90000" rtlCol="0">
            <a:noAutofit/>
          </a:bodyPr>
          <a:lstStyle/>
          <a:p>
            <a:pPr algn="ctr"/>
            <a:r>
              <a:rPr lang="fr-FR" sz="1200" i="1" dirty="0">
                <a:solidFill>
                  <a:schemeClr val="tx1">
                    <a:lumMod val="50000"/>
                  </a:schemeClr>
                </a:solidFill>
              </a:rPr>
              <a:t>Tableau 2: Caractéristiques des 4 premiers et derniers problèmes linéaire mixte en nombre entiers comme enregistré sur le fichier Excel.</a:t>
            </a:r>
            <a:endParaRPr lang="fr-FR" sz="1200" b="1" i="1" dirty="0">
              <a:solidFill>
                <a:schemeClr val="tx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930990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04167E-6 -1.11111E-6 L 0.06068 0.0004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34" y="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5E-6 -4.44444E-6 L 0.12005 -0.00092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003" y="-4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35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25E-6 -1.11111E-6 L -0.23099 0.0020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549" y="93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63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95833E-6 -1.11111E-6 L 0.06211 0.00232 " pathEditMode="relative" rAng="0" ptsTypes="AA">
                                      <p:cBhvr>
                                        <p:cTn id="12" dur="2000" fill="hold"/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99" y="116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42" presetClass="entr" presetSubtype="0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23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4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2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2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4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4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79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500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4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9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500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4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500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53" presetClass="exit" presetSubtype="3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9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500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0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3" dur="50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6" grpId="0" animBg="1"/>
      <p:bldP spid="67" grpId="0"/>
      <p:bldP spid="68" grpId="0" animBg="1"/>
      <p:bldP spid="70" grpId="0"/>
      <p:bldGraphic spid="73" grpId="0">
        <p:bldAsOne/>
      </p:bldGraphic>
      <p:bldGraphic spid="73" grpId="1">
        <p:bldAsOne/>
      </p:bldGraphic>
      <p:bldP spid="8" grpId="0"/>
      <p:bldP spid="8" grpId="1"/>
      <p:bldP spid="76" grpId="0"/>
      <p:bldP spid="76" grpId="1"/>
      <p:bldP spid="13" grpId="0" animBg="1"/>
      <p:bldP spid="13" grpId="1" animBg="1"/>
      <p:bldP spid="77" grpId="0" animBg="1"/>
      <p:bldP spid="77" grpId="1" animBg="1"/>
      <p:bldP spid="78" grpId="0" animBg="1"/>
      <p:bldP spid="78" grpId="1" animBg="1"/>
      <p:bldP spid="79" grpId="0"/>
      <p:bldP spid="79" grpId="1"/>
      <p:bldP spid="82" grpId="0"/>
      <p:bldP spid="8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Rounded Rectangle 46"/>
          <p:cNvSpPr/>
          <p:nvPr/>
        </p:nvSpPr>
        <p:spPr>
          <a:xfrm>
            <a:off x="-801617" y="3243336"/>
            <a:ext cx="1008000" cy="2296965"/>
          </a:xfrm>
          <a:prstGeom prst="roundRect">
            <a:avLst/>
          </a:prstGeom>
          <a:solidFill>
            <a:schemeClr val="accent3">
              <a:lumMod val="75000"/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Chevron 41"/>
          <p:cNvSpPr/>
          <p:nvPr/>
        </p:nvSpPr>
        <p:spPr>
          <a:xfrm rot="10800000">
            <a:off x="-553809" y="6428339"/>
            <a:ext cx="10610248" cy="437892"/>
          </a:xfrm>
          <a:prstGeom prst="chevron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3" name="Chevron 42"/>
          <p:cNvSpPr/>
          <p:nvPr/>
        </p:nvSpPr>
        <p:spPr>
          <a:xfrm>
            <a:off x="10056439" y="6420108"/>
            <a:ext cx="2426525" cy="437892"/>
          </a:xfrm>
          <a:prstGeom prst="chevron">
            <a:avLst/>
          </a:prstGeom>
          <a:gradFill flip="none" rotWithShape="1">
            <a:gsLst>
              <a:gs pos="0">
                <a:schemeClr val="accent3">
                  <a:lumMod val="40000"/>
                  <a:lumOff val="60000"/>
                </a:schemeClr>
              </a:gs>
              <a:gs pos="46000">
                <a:schemeClr val="accent3">
                  <a:lumMod val="95000"/>
                  <a:lumOff val="5000"/>
                </a:schemeClr>
              </a:gs>
              <a:gs pos="100000">
                <a:schemeClr val="accent3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TextBox 23"/>
          <p:cNvSpPr txBox="1"/>
          <p:nvPr/>
        </p:nvSpPr>
        <p:spPr>
          <a:xfrm>
            <a:off x="9840432" y="6455095"/>
            <a:ext cx="4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latin typeface="Caviar Dreams" pitchFamily="34" charset="0"/>
              </a:rPr>
              <a:t>7</a:t>
            </a:r>
            <a:endParaRPr lang="en-US" b="1" dirty="0">
              <a:latin typeface="Caviar Dreams" pitchFamily="34" charset="0"/>
            </a:endParaRPr>
          </a:p>
        </p:txBody>
      </p:sp>
      <p:pic>
        <p:nvPicPr>
          <p:cNvPr id="45" name="Image 26"/>
          <p:cNvPicPr>
            <a:picLocks noChangeAspect="1"/>
          </p:cNvPicPr>
          <p:nvPr/>
        </p:nvPicPr>
        <p:blipFill>
          <a:blip r:embed="rId3" cstate="print">
            <a:clrChange>
              <a:clrFrom>
                <a:srgbClr val="131010">
                  <a:alpha val="87059"/>
                </a:srgbClr>
              </a:clrFrom>
              <a:clrTo>
                <a:srgbClr val="131010">
                  <a:alpha val="0"/>
                </a:srgbClr>
              </a:clrTo>
            </a:clrChange>
            <a:extLst/>
          </a:blip>
          <a:stretch>
            <a:fillRect/>
          </a:stretch>
        </p:blipFill>
        <p:spPr>
          <a:xfrm>
            <a:off x="161338" y="6436168"/>
            <a:ext cx="576000" cy="306936"/>
          </a:xfrm>
          <a:prstGeom prst="rect">
            <a:avLst/>
          </a:prstGeom>
        </p:spPr>
      </p:pic>
      <p:sp>
        <p:nvSpPr>
          <p:cNvPr id="49" name="TextBox 25"/>
          <p:cNvSpPr txBox="1"/>
          <p:nvPr/>
        </p:nvSpPr>
        <p:spPr>
          <a:xfrm>
            <a:off x="840433" y="6494815"/>
            <a:ext cx="885603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200" dirty="0">
                <a:latin typeface="Century Gothic" panose="020B0502020202020204" pitchFamily="34" charset="0"/>
              </a:rPr>
              <a:t>Conception et développement du modèle d’optimisation « CAPEX »</a:t>
            </a:r>
          </a:p>
        </p:txBody>
      </p:sp>
      <p:cxnSp>
        <p:nvCxnSpPr>
          <p:cNvPr id="51" name="Straight Connector 26"/>
          <p:cNvCxnSpPr/>
          <p:nvPr/>
        </p:nvCxnSpPr>
        <p:spPr>
          <a:xfrm>
            <a:off x="8004995" y="6479847"/>
            <a:ext cx="0" cy="288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2" name="Picture 3" descr="C:\Users\EFFICIENCYCASA09\Desktop\Rapport final\presentation\logo.png"/>
          <p:cNvPicPr>
            <a:picLocks noChangeAspect="1" noChangeArrowheads="1"/>
          </p:cNvPicPr>
          <p:nvPr/>
        </p:nvPicPr>
        <p:blipFill rotWithShape="1">
          <a:blip r:embed="rId4" cstate="print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8581" t="-15811" b="63896"/>
          <a:stretch/>
        </p:blipFill>
        <p:spPr bwMode="auto">
          <a:xfrm>
            <a:off x="7968605" y="6347720"/>
            <a:ext cx="576327" cy="41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" name="TextBox 27"/>
          <p:cNvSpPr txBox="1"/>
          <p:nvPr/>
        </p:nvSpPr>
        <p:spPr>
          <a:xfrm>
            <a:off x="10318639" y="6475775"/>
            <a:ext cx="15037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fr-FR"/>
            </a:defPPr>
            <a:lvl1pPr algn="ctr">
              <a:defRPr sz="1400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fr-FR" dirty="0"/>
              <a:t>PFE 2016/2017</a:t>
            </a:r>
            <a:endParaRPr lang="en-US" dirty="0"/>
          </a:p>
        </p:txBody>
      </p:sp>
      <p:sp>
        <p:nvSpPr>
          <p:cNvPr id="59" name="Chevron 58"/>
          <p:cNvSpPr/>
          <p:nvPr/>
        </p:nvSpPr>
        <p:spPr>
          <a:xfrm>
            <a:off x="4751315" y="0"/>
            <a:ext cx="8307352" cy="437892"/>
          </a:xfrm>
          <a:prstGeom prst="chevron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0" name="Pentagon 3"/>
          <p:cNvSpPr/>
          <p:nvPr/>
        </p:nvSpPr>
        <p:spPr>
          <a:xfrm>
            <a:off x="-597352" y="-14484"/>
            <a:ext cx="1575252" cy="439200"/>
          </a:xfrm>
          <a:prstGeom prst="homePlate">
            <a:avLst/>
          </a:prstGeom>
          <a:solidFill>
            <a:schemeClr val="accent3">
              <a:lumMod val="75000"/>
            </a:schemeClr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Oval 5"/>
          <p:cNvSpPr/>
          <p:nvPr/>
        </p:nvSpPr>
        <p:spPr>
          <a:xfrm>
            <a:off x="449338" y="74845"/>
            <a:ext cx="288000" cy="288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1</a:t>
            </a:r>
            <a:endParaRPr lang="en-US" dirty="0">
              <a:latin typeface="Caviar Dreams" pitchFamily="34" charset="0"/>
            </a:endParaRPr>
          </a:p>
        </p:txBody>
      </p:sp>
      <p:sp>
        <p:nvSpPr>
          <p:cNvPr id="66" name="Oval 10"/>
          <p:cNvSpPr/>
          <p:nvPr/>
        </p:nvSpPr>
        <p:spPr>
          <a:xfrm>
            <a:off x="5111015" y="81756"/>
            <a:ext cx="288000" cy="273073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3</a:t>
            </a:r>
            <a:endParaRPr lang="en-US" dirty="0">
              <a:latin typeface="Caviar Dreams" pitchFamily="34" charset="0"/>
            </a:endParaRPr>
          </a:p>
        </p:txBody>
      </p:sp>
      <p:sp>
        <p:nvSpPr>
          <p:cNvPr id="70" name="TextBox 4"/>
          <p:cNvSpPr txBox="1"/>
          <p:nvPr/>
        </p:nvSpPr>
        <p:spPr>
          <a:xfrm>
            <a:off x="1405378" y="19374"/>
            <a:ext cx="38500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>
                <a:latin typeface="Century Gothic" panose="020B0502020202020204" pitchFamily="34" charset="0"/>
              </a:rPr>
              <a:t>Benchmraking</a:t>
            </a:r>
            <a:r>
              <a:rPr lang="fr-FR" dirty="0">
                <a:latin typeface="Century Gothic" panose="020B0502020202020204" pitchFamily="34" charset="0"/>
              </a:rPr>
              <a:t> de </a:t>
            </a:r>
            <a:r>
              <a:rPr lang="fr-FR" dirty="0" err="1">
                <a:latin typeface="Century Gothic" panose="020B0502020202020204" pitchFamily="34" charset="0"/>
              </a:rPr>
              <a:t>Mittelman</a:t>
            </a:r>
            <a:endParaRPr lang="en-US" dirty="0">
              <a:latin typeface="Century Gothic" panose="020B0502020202020204" pitchFamily="34" charset="0"/>
            </a:endParaRPr>
          </a:p>
        </p:txBody>
      </p:sp>
      <p:sp>
        <p:nvSpPr>
          <p:cNvPr id="71" name="Oval 8"/>
          <p:cNvSpPr/>
          <p:nvPr/>
        </p:nvSpPr>
        <p:spPr>
          <a:xfrm>
            <a:off x="1075372" y="68580"/>
            <a:ext cx="330006" cy="294265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latin typeface="Caviar Dreams" pitchFamily="34" charset="0"/>
              </a:rPr>
              <a:t>2</a:t>
            </a:r>
            <a:endParaRPr lang="en-US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Caviar Dreams" pitchFamily="34" charset="0"/>
            </a:endParaRPr>
          </a:p>
        </p:txBody>
      </p:sp>
      <p:sp>
        <p:nvSpPr>
          <p:cNvPr id="2" name="Rounded Rectangle 1"/>
          <p:cNvSpPr/>
          <p:nvPr/>
        </p:nvSpPr>
        <p:spPr>
          <a:xfrm>
            <a:off x="2981303" y="631409"/>
            <a:ext cx="6208132" cy="436454"/>
          </a:xfrm>
          <a:prstGeom prst="roundRect">
            <a:avLst/>
          </a:prstGeom>
          <a:noFill/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2400" dirty="0">
                <a:solidFill>
                  <a:schemeClr val="accent3">
                    <a:lumMod val="50000"/>
                  </a:schemeClr>
                </a:solidFill>
              </a:rPr>
              <a:t>Récapitulatif des Benchmarks de </a:t>
            </a:r>
            <a:r>
              <a:rPr lang="fr-FR" sz="2400" dirty="0" err="1">
                <a:solidFill>
                  <a:schemeClr val="accent3">
                    <a:lumMod val="50000"/>
                  </a:schemeClr>
                </a:solidFill>
              </a:rPr>
              <a:t>Mittelman</a:t>
            </a:r>
            <a:endParaRPr lang="fr-FR" sz="2400" dirty="0">
              <a:solidFill>
                <a:schemeClr val="accent3">
                  <a:lumMod val="50000"/>
                </a:schemeClr>
              </a:solidFill>
            </a:endParaRPr>
          </a:p>
        </p:txBody>
      </p:sp>
      <p:pic>
        <p:nvPicPr>
          <p:cNvPr id="34" name="Picture 33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8168" y="3357787"/>
            <a:ext cx="11893832" cy="2086363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010664" y="4000934"/>
            <a:ext cx="3181336" cy="5456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9"/>
              <p:cNvSpPr/>
              <p:nvPr/>
            </p:nvSpPr>
            <p:spPr>
              <a:xfrm>
                <a:off x="1075372" y="1640919"/>
                <a:ext cx="5735416" cy="84856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fr-FR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FR" i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fr-FR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fr-FR" i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FR" i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nary>
                                        <m:naryPr>
                                          <m:chr m:val="∑"/>
                                          <m:limLoc m:val="undOvr"/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naryPr>
                                        <m:sub>
                                          <m:r>
                                            <a:rPr lang="fr-FR" i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  <m:sup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sup>
                                        <m:e>
                                          <m: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  <m:t>𝜔</m:t>
                                          </m:r>
                                        </m:e>
                                      </m:nary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den>
                              </m:f>
                              <m:nary>
                                <m:naryPr>
                                  <m:chr m:val="∑"/>
                                  <m:limLoc m:val="undOvr"/>
                                  <m:ctrlPr>
                                    <a:rPr lang="fr-FR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fr-FR" i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fr-FR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p>
                                <m:e>
                                  <m:sSub>
                                    <m:sSub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𝜔</m:t>
                                      </m:r>
                                    </m:e>
                                    <m:sub>
                                      <m: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fr-FR" i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  <m:func>
                                    <m:funcPr>
                                      <m:ctrlPr>
                                        <a:rPr lang="fr-F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fr-FR" i="0">
                                          <a:latin typeface="Cambria Math" panose="02040503050406030204" pitchFamily="18" charset="0"/>
                                        </a:rPr>
                                        <m:t>ln</m:t>
                                      </m:r>
                                    </m:fName>
                                    <m:e>
                                      <m:d>
                                        <m:dPr>
                                          <m:ctrlPr>
                                            <a:rPr lang="fr-FR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fr-FR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fr-FR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e>
                                            <m:sub>
                                              <m:r>
                                                <a:rPr lang="fr-FR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func>
                                </m:e>
                              </m:nary>
                            </m:e>
                          </m:d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                              </m:t>
                          </m:r>
                          <m:r>
                            <a:rPr lang="fr-FR" i="1">
                              <a:latin typeface="Cambria Math" panose="02040503050406030204" pitchFamily="18" charset="0"/>
                            </a:rPr>
                            <m:t>𝐸𝑞</m:t>
                          </m:r>
                          <m:r>
                            <a:rPr lang="fr-FR" i="0">
                              <a:latin typeface="Cambria Math" panose="02040503050406030204" pitchFamily="18" charset="0"/>
                            </a:rPr>
                            <m:t>. </m:t>
                          </m:r>
                          <m:d>
                            <m:dPr>
                              <m:ctrlPr>
                                <a:rPr lang="fr-F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FR" i="0">
                                  <a:latin typeface="Cambria Math" panose="02040503050406030204" pitchFamily="18" charset="0"/>
                                </a:rPr>
                                <m:t>2.2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0" name="Rectangle 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5372" y="1640919"/>
                <a:ext cx="5735416" cy="848566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7318403" y="1580610"/>
                <a:ext cx="4873597" cy="11626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fr-FR" sz="16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fr-FR" sz="1600" dirty="0"/>
                  <a:t>: Nombre de problèmes étudiés,</a:t>
                </a:r>
              </a:p>
              <a:p>
                <a:endParaRPr lang="fr-FR" sz="1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𝜔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1600" dirty="0"/>
                  <a:t>: Nombre des éléments non nuls de la matrice,</a:t>
                </a:r>
              </a:p>
              <a:p>
                <a:endParaRPr lang="fr-FR" sz="10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fr-FR" sz="16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fr-FR" sz="1600" dirty="0"/>
                  <a:t>: Temps de résolution du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fr-FR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  <m:sup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è</m:t>
                        </m:r>
                        <m:r>
                          <a:rPr lang="fr-FR" sz="1600" i="1">
                            <a:latin typeface="Cambria Math" panose="02040503050406030204" pitchFamily="18" charset="0"/>
                          </a:rPr>
                          <m:t>𝑚𝑒</m:t>
                        </m:r>
                      </m:sup>
                    </m:sSup>
                  </m:oMath>
                </a14:m>
                <a:r>
                  <a:rPr lang="fr-FR" sz="1600" dirty="0"/>
                  <a:t>  problème par le solveur.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8403" y="1580610"/>
                <a:ext cx="4873597" cy="1162626"/>
              </a:xfrm>
              <a:prstGeom prst="rect">
                <a:avLst/>
              </a:prstGeom>
              <a:blipFill rotWithShape="0">
                <a:blip r:embed="rId7"/>
                <a:stretch>
                  <a:fillRect t="-1571" r="-375" b="-575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 45"/>
          <p:cNvSpPr/>
          <p:nvPr/>
        </p:nvSpPr>
        <p:spPr>
          <a:xfrm>
            <a:off x="9010664" y="4281474"/>
            <a:ext cx="3181336" cy="54566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8" name="Rounded Rectangle 44"/>
          <p:cNvSpPr/>
          <p:nvPr/>
        </p:nvSpPr>
        <p:spPr>
          <a:xfrm>
            <a:off x="-801617" y="1113049"/>
            <a:ext cx="1470974" cy="2124803"/>
          </a:xfrm>
          <a:prstGeom prst="roundRect">
            <a:avLst/>
          </a:prstGeom>
          <a:solidFill>
            <a:srgbClr val="92D050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endParaRPr lang="en-US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en-US" b="1" dirty="0">
                <a:solidFill>
                  <a:schemeClr val="tx1"/>
                </a:solidFill>
                <a:latin typeface="Century Gothic" panose="020B0502020202020204" pitchFamily="34" charset="0"/>
              </a:rPr>
              <a:t> </a:t>
            </a:r>
          </a:p>
          <a:p>
            <a:pPr algn="ctr"/>
            <a:endParaRPr lang="en-US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  <a:p>
            <a:pPr algn="ctr"/>
            <a:r>
              <a:rPr lang="fr-FR" b="1" dirty="0">
                <a:solidFill>
                  <a:schemeClr val="tx1"/>
                </a:solidFill>
                <a:latin typeface="Century Gothic" panose="020B0502020202020204" pitchFamily="34" charset="0"/>
              </a:rPr>
              <a:t>« Switcher Library »</a:t>
            </a:r>
            <a:endParaRPr lang="en-US" b="1" dirty="0">
              <a:solidFill>
                <a:schemeClr val="tx1"/>
              </a:solidFill>
              <a:latin typeface="Century Gothic" panose="020B0502020202020204" pitchFamily="34" charset="0"/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3521932" y="4831349"/>
            <a:ext cx="5488731" cy="54566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9" name="Rectangle 28"/>
          <p:cNvSpPr/>
          <p:nvPr/>
        </p:nvSpPr>
        <p:spPr>
          <a:xfrm>
            <a:off x="9010663" y="4823117"/>
            <a:ext cx="3181338" cy="545666"/>
          </a:xfrm>
          <a:prstGeom prst="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256105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16" presetClass="entr" presetSubtype="37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53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1000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+.1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60" grpId="0" animBg="1"/>
      <p:bldP spid="64" grpId="0" animBg="1"/>
      <p:bldP spid="66" grpId="0" animBg="1"/>
      <p:bldP spid="70" grpId="0"/>
      <p:bldP spid="71" grpId="0" animBg="1"/>
      <p:bldP spid="2" grpId="0" animBg="1"/>
      <p:bldP spid="4" grpId="0" animBg="1"/>
      <p:bldP spid="4" grpId="1" animBg="1"/>
      <p:bldP spid="10" grpId="0"/>
      <p:bldP spid="11" grpId="0"/>
      <p:bldP spid="46" grpId="0" animBg="1"/>
      <p:bldP spid="46" grpId="1" animBg="1"/>
      <p:bldP spid="26" grpId="0" animBg="1"/>
      <p:bldP spid="26" grpId="1" animBg="1"/>
      <p:bldP spid="29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Thème Offic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2946</TotalTime>
  <Words>1167</Words>
  <Application>Microsoft Macintosh PowerPoint</Application>
  <PresentationFormat>Widescreen</PresentationFormat>
  <Paragraphs>413</Paragraphs>
  <Slides>22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31" baseType="lpstr">
      <vt:lpstr>Caviar Dreams</vt:lpstr>
      <vt:lpstr>Arial</vt:lpstr>
      <vt:lpstr>Calibri</vt:lpstr>
      <vt:lpstr>Calibri Light</vt:lpstr>
      <vt:lpstr>Cambria Math</vt:lpstr>
      <vt:lpstr>Century Gothic</vt:lpstr>
      <vt:lpstr>Times New Roman</vt:lpstr>
      <vt:lpstr>Verdana</vt:lpstr>
      <vt:lpstr>Thème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</Company>
  <LinksUpToDate>false</LinksUpToDate>
  <SharedDoc>false</SharedDoc>
  <HyperlinksChanged>false</HyperlinksChanged>
  <AppVersion>16.0015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Adil EL HADI</dc:creator>
  <cp:lastModifiedBy>Adil EL HADI</cp:lastModifiedBy>
  <cp:revision>238</cp:revision>
  <dcterms:created xsi:type="dcterms:W3CDTF">2017-06-11T12:47:13Z</dcterms:created>
  <dcterms:modified xsi:type="dcterms:W3CDTF">2019-05-07T07:06:39Z</dcterms:modified>
</cp:coreProperties>
</file>