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7"/>
  </p:notesMasterIdLst>
  <p:sldIdLst>
    <p:sldId id="256" r:id="rId2"/>
    <p:sldId id="261" r:id="rId3"/>
    <p:sldId id="260" r:id="rId4"/>
    <p:sldId id="258" r:id="rId5"/>
    <p:sldId id="262" r:id="rId6"/>
    <p:sldId id="263" r:id="rId7"/>
    <p:sldId id="264" r:id="rId8"/>
    <p:sldId id="269" r:id="rId9"/>
    <p:sldId id="281" r:id="rId10"/>
    <p:sldId id="270" r:id="rId11"/>
    <p:sldId id="271" r:id="rId12"/>
    <p:sldId id="272" r:id="rId13"/>
    <p:sldId id="273" r:id="rId14"/>
    <p:sldId id="274"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42" autoAdjust="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BE7D3E-4D6D-4A9E-AA24-8E11DFA8298B}" type="datetimeFigureOut">
              <a:rPr lang="en-PK" smtClean="0"/>
              <a:t>23/10/2025</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406AE-9E8D-4B19-A8A6-37C9AB1FA076}" type="slidenum">
              <a:rPr lang="en-PK" smtClean="0"/>
              <a:t>‹#›</a:t>
            </a:fld>
            <a:endParaRPr lang="en-PK"/>
          </a:p>
        </p:txBody>
      </p:sp>
    </p:spTree>
    <p:extLst>
      <p:ext uri="{BB962C8B-B14F-4D97-AF65-F5344CB8AC3E}">
        <p14:creationId xmlns:p14="http://schemas.microsoft.com/office/powerpoint/2010/main" val="2438086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39A406AE-9E8D-4B19-A8A6-37C9AB1FA076}" type="slidenum">
              <a:rPr lang="en-PK" smtClean="0"/>
              <a:t>1</a:t>
            </a:fld>
            <a:endParaRPr lang="en-PK"/>
          </a:p>
        </p:txBody>
      </p:sp>
    </p:spTree>
    <p:extLst>
      <p:ext uri="{BB962C8B-B14F-4D97-AF65-F5344CB8AC3E}">
        <p14:creationId xmlns:p14="http://schemas.microsoft.com/office/powerpoint/2010/main" val="314128462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10/23/2025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10/23/2025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10/23/2025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10/23/2025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10/23/2025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10/23/2025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10/23/2025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10/23/2025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10/23/2025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10/23/2025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10/23/2025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10/23/2025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ECB6B-98B0-7DD3-973D-99D900F05140}"/>
              </a:ext>
            </a:extLst>
          </p:cNvPr>
          <p:cNvSpPr>
            <a:spLocks noGrp="1"/>
          </p:cNvSpPr>
          <p:nvPr>
            <p:ph type="ctrTitle"/>
          </p:nvPr>
        </p:nvSpPr>
        <p:spPr/>
        <p:txBody>
          <a:bodyPr/>
          <a:lstStyle/>
          <a:p>
            <a:pPr algn="ctr"/>
            <a:r>
              <a:rPr lang="en-US" dirty="0"/>
              <a:t>Cyber Security</a:t>
            </a:r>
            <a:endParaRPr lang="en-PK" dirty="0"/>
          </a:p>
        </p:txBody>
      </p:sp>
      <p:sp>
        <p:nvSpPr>
          <p:cNvPr id="11" name="Title 1">
            <a:extLst>
              <a:ext uri="{FF2B5EF4-FFF2-40B4-BE49-F238E27FC236}">
                <a16:creationId xmlns:a16="http://schemas.microsoft.com/office/drawing/2014/main" id="{A4B46766-25E3-5BCC-FCFC-68333EE8C7DA}"/>
              </a:ext>
            </a:extLst>
          </p:cNvPr>
          <p:cNvSpPr txBox="1">
            <a:spLocks/>
          </p:cNvSpPr>
          <p:nvPr/>
        </p:nvSpPr>
        <p:spPr>
          <a:xfrm>
            <a:off x="2241804" y="4789253"/>
            <a:ext cx="8053832" cy="1273048"/>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9600" kern="1200" cap="all" baseline="0">
                <a:blipFill dpi="0" rotWithShape="1">
                  <a:blip r:embed="rId3"/>
                  <a:srcRect/>
                  <a:tile tx="6350" ty="-127000" sx="65000" sy="64000" flip="none" algn="tl"/>
                </a:blipFill>
                <a:latin typeface="+mj-lt"/>
                <a:ea typeface="+mj-ea"/>
                <a:cs typeface="+mj-cs"/>
              </a:defRPr>
            </a:lvl1pPr>
          </a:lstStyle>
          <a:p>
            <a:r>
              <a:rPr lang="en-US" b="1" dirty="0"/>
              <a:t>Lecture # 01</a:t>
            </a:r>
            <a:endParaRPr lang="en-PK" dirty="0"/>
          </a:p>
        </p:txBody>
      </p:sp>
    </p:spTree>
    <p:extLst>
      <p:ext uri="{BB962C8B-B14F-4D97-AF65-F5344CB8AC3E}">
        <p14:creationId xmlns:p14="http://schemas.microsoft.com/office/powerpoint/2010/main" val="4167502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99051-A511-E488-D2FB-A87136C3EB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5E35DD-71B5-FEE8-3D8A-DAACA996896E}"/>
              </a:ext>
            </a:extLst>
          </p:cNvPr>
          <p:cNvSpPr txBox="1">
            <a:spLocks/>
          </p:cNvSpPr>
          <p:nvPr/>
        </p:nvSpPr>
        <p:spPr>
          <a:xfrm>
            <a:off x="1016000" y="637032"/>
            <a:ext cx="9702800" cy="978408"/>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800" b="1" dirty="0">
                <a:latin typeface="Times New Roman" panose="02020603050405020304" pitchFamily="18" charset="0"/>
                <a:cs typeface="Times New Roman" panose="02020603050405020304" pitchFamily="18" charset="0"/>
              </a:rPr>
              <a:t>Detecting and monitoring</a:t>
            </a:r>
            <a:endParaRPr lang="en-PK" sz="48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5A61040-4CE9-D7A6-193F-C38ECF337403}"/>
              </a:ext>
            </a:extLst>
          </p:cNvPr>
          <p:cNvSpPr txBox="1"/>
          <p:nvPr/>
        </p:nvSpPr>
        <p:spPr>
          <a:xfrm>
            <a:off x="670560" y="2243654"/>
            <a:ext cx="10850880" cy="4447500"/>
          </a:xfrm>
          <a:prstGeom prst="rect">
            <a:avLst/>
          </a:prstGeom>
          <a:noFill/>
        </p:spPr>
        <p:txBody>
          <a:bodyPr wrap="square">
            <a:spAutoFit/>
          </a:bodyPr>
          <a:lstStyle/>
          <a:p>
            <a:pPr algn="just"/>
            <a:r>
              <a:rPr lang="en-US" sz="2500" dirty="0">
                <a:latin typeface="Times New Roman" panose="02020603050405020304" pitchFamily="18" charset="0"/>
                <a:cs typeface="Times New Roman" panose="02020603050405020304" pitchFamily="18" charset="0"/>
              </a:rPr>
              <a:t>Even with strong preventive defenses, </a:t>
            </a:r>
            <a:r>
              <a:rPr lang="en-US" sz="2500" b="1" dirty="0">
                <a:latin typeface="Times New Roman" panose="02020603050405020304" pitchFamily="18" charset="0"/>
                <a:cs typeface="Times New Roman" panose="02020603050405020304" pitchFamily="18" charset="0"/>
              </a:rPr>
              <a:t>cyber threats can still slip through</a:t>
            </a:r>
            <a:r>
              <a:rPr lang="en-US" sz="2500" dirty="0">
                <a:latin typeface="Times New Roman" panose="02020603050405020304" pitchFamily="18" charset="0"/>
                <a:cs typeface="Times New Roman" panose="02020603050405020304" pitchFamily="18" charset="0"/>
              </a:rPr>
              <a:t>. That’s why </a:t>
            </a:r>
            <a:r>
              <a:rPr lang="en-US" sz="2500" b="1" dirty="0">
                <a:latin typeface="Times New Roman" panose="02020603050405020304" pitchFamily="18" charset="0"/>
                <a:cs typeface="Times New Roman" panose="02020603050405020304" pitchFamily="18" charset="0"/>
              </a:rPr>
              <a:t>continuous monitoring</a:t>
            </a:r>
            <a:r>
              <a:rPr lang="en-US" sz="2500" dirty="0">
                <a:latin typeface="Times New Roman" panose="02020603050405020304" pitchFamily="18" charset="0"/>
                <a:cs typeface="Times New Roman" panose="02020603050405020304" pitchFamily="18" charset="0"/>
              </a:rPr>
              <a:t> is essential to </a:t>
            </a:r>
            <a:r>
              <a:rPr lang="en-US" sz="2500" b="1" dirty="0">
                <a:latin typeface="Times New Roman" panose="02020603050405020304" pitchFamily="18" charset="0"/>
                <a:cs typeface="Times New Roman" panose="02020603050405020304" pitchFamily="18" charset="0"/>
              </a:rPr>
              <a:t>detect suspicious activity early</a:t>
            </a:r>
            <a:r>
              <a:rPr lang="en-US" sz="2500" dirty="0">
                <a:latin typeface="Times New Roman" panose="02020603050405020304" pitchFamily="18" charset="0"/>
                <a:cs typeface="Times New Roman" panose="02020603050405020304" pitchFamily="18" charset="0"/>
              </a:rPr>
              <a:t> and respond before major damage occurs. </a:t>
            </a:r>
            <a:r>
              <a:rPr lang="en-US" sz="2500" b="1" dirty="0">
                <a:latin typeface="Times New Roman" panose="02020603050405020304" pitchFamily="18" charset="0"/>
                <a:cs typeface="Times New Roman" panose="02020603050405020304" pitchFamily="18" charset="0"/>
              </a:rPr>
              <a:t>Key Components:</a:t>
            </a:r>
          </a:p>
          <a:p>
            <a:pPr algn="just"/>
            <a:endParaRPr lang="en-US" sz="2500" b="1" dirty="0">
              <a:latin typeface="Times New Roman" panose="02020603050405020304" pitchFamily="18" charset="0"/>
              <a:cs typeface="Times New Roman" panose="02020603050405020304" pitchFamily="18" charset="0"/>
            </a:endParaRPr>
          </a:p>
          <a:p>
            <a:pPr algn="just"/>
            <a:r>
              <a:rPr lang="en-US" sz="2500" b="1" dirty="0">
                <a:latin typeface="Times New Roman" panose="02020603050405020304" pitchFamily="18" charset="0"/>
                <a:cs typeface="Times New Roman" panose="02020603050405020304" pitchFamily="18" charset="0"/>
              </a:rPr>
              <a:t>Intrusion Detection Systems (IDS):</a:t>
            </a:r>
          </a:p>
          <a:p>
            <a:pPr marL="342900" indent="-34290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Monitors network or system activities for malicious behavior or policy violations</a:t>
            </a:r>
          </a:p>
          <a:p>
            <a:pPr marL="342900" indent="-34290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Alerts administrators when potential intrusions are detected.</a:t>
            </a:r>
          </a:p>
          <a:p>
            <a:pPr marL="342900" indent="-342900" algn="just">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Example</a:t>
            </a:r>
            <a:r>
              <a:rPr lang="en-US" sz="2500" dirty="0">
                <a:latin typeface="Times New Roman" panose="02020603050405020304" pitchFamily="18" charset="0"/>
                <a:cs typeface="Times New Roman" panose="02020603050405020304" pitchFamily="18" charset="0"/>
              </a:rPr>
              <a:t>: Detecting repeated failed login attempts or data exfiltration attempts.</a:t>
            </a:r>
          </a:p>
          <a:p>
            <a:pPr algn="just"/>
            <a:endParaRPr lang="en-US" sz="2500" b="1" dirty="0">
              <a:latin typeface="Times New Roman" panose="02020603050405020304" pitchFamily="18" charset="0"/>
              <a:cs typeface="Times New Roman" panose="02020603050405020304" pitchFamily="18" charset="0"/>
            </a:endParaRPr>
          </a:p>
          <a:p>
            <a:pPr algn="just">
              <a:lnSpc>
                <a:spcPct val="150000"/>
              </a:lnSpc>
            </a:pP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0665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90B81A-2B3D-3AE2-97F0-D7309A42B96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8A69B64-077A-8659-B821-40A550A83FCD}"/>
              </a:ext>
            </a:extLst>
          </p:cNvPr>
          <p:cNvSpPr txBox="1"/>
          <p:nvPr/>
        </p:nvSpPr>
        <p:spPr>
          <a:xfrm>
            <a:off x="1026160" y="881847"/>
            <a:ext cx="9763760" cy="5093702"/>
          </a:xfrm>
          <a:prstGeom prst="rect">
            <a:avLst/>
          </a:prstGeom>
          <a:noFill/>
        </p:spPr>
        <p:txBody>
          <a:bodyPr wrap="square">
            <a:spAutoFit/>
          </a:bodyPr>
          <a:lstStyle/>
          <a:p>
            <a:pPr algn="just"/>
            <a:r>
              <a:rPr lang="en-US" sz="2500" b="1" dirty="0">
                <a:latin typeface="Times New Roman" panose="02020603050405020304" pitchFamily="18" charset="0"/>
                <a:cs typeface="Times New Roman" panose="02020603050405020304" pitchFamily="18" charset="0"/>
              </a:rPr>
              <a:t>Security Information and Event Management (SIEM):</a:t>
            </a:r>
          </a:p>
          <a:p>
            <a:pPr marL="800100" lvl="1" indent="-34290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Collects and correlates logs and security alerts from multiple sources in real time.</a:t>
            </a:r>
          </a:p>
          <a:p>
            <a:pPr marL="800100" lvl="1" indent="-34290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Helps identify patterns or trends that could indicate a cyberattack.</a:t>
            </a:r>
          </a:p>
          <a:p>
            <a:pPr marL="800100" lvl="1" indent="-342900" algn="just">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Example tools: </a:t>
            </a:r>
            <a:r>
              <a:rPr lang="en-US" sz="2500" i="1" dirty="0">
                <a:latin typeface="Times New Roman" panose="02020603050405020304" pitchFamily="18" charset="0"/>
                <a:cs typeface="Times New Roman" panose="02020603050405020304" pitchFamily="18" charset="0"/>
              </a:rPr>
              <a:t>Splunk, IBM </a:t>
            </a:r>
            <a:r>
              <a:rPr lang="en-US" sz="2500" i="1" dirty="0" err="1">
                <a:latin typeface="Times New Roman" panose="02020603050405020304" pitchFamily="18" charset="0"/>
                <a:cs typeface="Times New Roman" panose="02020603050405020304" pitchFamily="18" charset="0"/>
              </a:rPr>
              <a:t>QRadar</a:t>
            </a:r>
            <a:r>
              <a:rPr lang="en-US" sz="2500" i="1" dirty="0">
                <a:latin typeface="Times New Roman" panose="02020603050405020304" pitchFamily="18" charset="0"/>
                <a:cs typeface="Times New Roman" panose="02020603050405020304" pitchFamily="18" charset="0"/>
              </a:rPr>
              <a:t>, ArcSight.</a:t>
            </a:r>
            <a:endParaRPr lang="en-US" sz="2500" dirty="0">
              <a:latin typeface="Times New Roman" panose="02020603050405020304" pitchFamily="18" charset="0"/>
              <a:cs typeface="Times New Roman" panose="02020603050405020304" pitchFamily="18" charset="0"/>
            </a:endParaRPr>
          </a:p>
          <a:p>
            <a:pPr algn="just"/>
            <a:endParaRPr lang="en-US" sz="2500" b="1" dirty="0">
              <a:latin typeface="Times New Roman" panose="02020603050405020304" pitchFamily="18" charset="0"/>
              <a:cs typeface="Times New Roman" panose="02020603050405020304" pitchFamily="18" charset="0"/>
            </a:endParaRPr>
          </a:p>
          <a:p>
            <a:pPr algn="just"/>
            <a:r>
              <a:rPr lang="en-US" sz="2500" b="1" dirty="0">
                <a:latin typeface="Times New Roman" panose="02020603050405020304" pitchFamily="18" charset="0"/>
                <a:cs typeface="Times New Roman" panose="02020603050405020304" pitchFamily="18" charset="0"/>
              </a:rPr>
              <a:t>Behavioral Analytics:</a:t>
            </a:r>
          </a:p>
          <a:p>
            <a:pPr marL="800100" lvl="1" indent="-34290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Uses machine learning and AI to identify abnormal behavior patterns.</a:t>
            </a:r>
          </a:p>
          <a:p>
            <a:pPr marL="800100" lvl="1" indent="-34290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Detects insider threats, compromised accounts, or unusual user activity.</a:t>
            </a:r>
          </a:p>
          <a:p>
            <a:pPr marL="800100" lvl="1" indent="-342900" algn="just">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Example: </a:t>
            </a:r>
            <a:r>
              <a:rPr lang="en-US" sz="2500" dirty="0">
                <a:latin typeface="Times New Roman" panose="02020603050405020304" pitchFamily="18" charset="0"/>
                <a:cs typeface="Times New Roman" panose="02020603050405020304" pitchFamily="18" charset="0"/>
              </a:rPr>
              <a:t>A user accessing large volumes of confidential data outside business hours.</a:t>
            </a:r>
          </a:p>
        </p:txBody>
      </p:sp>
    </p:spTree>
    <p:extLst>
      <p:ext uri="{BB962C8B-B14F-4D97-AF65-F5344CB8AC3E}">
        <p14:creationId xmlns:p14="http://schemas.microsoft.com/office/powerpoint/2010/main" val="1979103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7B8AA-3B59-F9F1-2774-BAE0069031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8A804B-C517-DC8A-FA07-C732AE86A3B7}"/>
              </a:ext>
            </a:extLst>
          </p:cNvPr>
          <p:cNvSpPr txBox="1">
            <a:spLocks/>
          </p:cNvSpPr>
          <p:nvPr/>
        </p:nvSpPr>
        <p:spPr>
          <a:xfrm>
            <a:off x="1595120" y="372872"/>
            <a:ext cx="9499600" cy="978408"/>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Response &amp; mitigation</a:t>
            </a:r>
            <a:endParaRPr lang="en-PK"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AD00934-4823-FA10-C83A-0F68EE3C7F32}"/>
              </a:ext>
            </a:extLst>
          </p:cNvPr>
          <p:cNvSpPr txBox="1"/>
          <p:nvPr/>
        </p:nvSpPr>
        <p:spPr>
          <a:xfrm>
            <a:off x="523240" y="1351280"/>
            <a:ext cx="10982960" cy="4832092"/>
          </a:xfrm>
          <a:prstGeom prst="rect">
            <a:avLst/>
          </a:prstGeom>
          <a:noFill/>
        </p:spPr>
        <p:txBody>
          <a:bodyPr wrap="square">
            <a:spAutoFit/>
          </a:bodyPr>
          <a:lstStyle/>
          <a:p>
            <a:pPr algn="just">
              <a:buNone/>
            </a:pPr>
            <a:r>
              <a:rPr lang="en-US" sz="2400" dirty="0">
                <a:latin typeface="Times New Roman" panose="02020603050405020304" pitchFamily="18" charset="0"/>
                <a:cs typeface="Times New Roman" panose="02020603050405020304" pitchFamily="18" charset="0"/>
              </a:rPr>
              <a:t>Once a </a:t>
            </a:r>
            <a:r>
              <a:rPr lang="en-US" sz="2400" b="1" dirty="0">
                <a:latin typeface="Times New Roman" panose="02020603050405020304" pitchFamily="18" charset="0"/>
                <a:cs typeface="Times New Roman" panose="02020603050405020304" pitchFamily="18" charset="0"/>
              </a:rPr>
              <a:t>cybersecurity threat is detected</a:t>
            </a:r>
            <a:r>
              <a:rPr lang="en-US" sz="2400" dirty="0">
                <a:latin typeface="Times New Roman" panose="02020603050405020304" pitchFamily="18" charset="0"/>
                <a:cs typeface="Times New Roman" panose="02020603050405020304" pitchFamily="18" charset="0"/>
              </a:rPr>
              <a:t>, a </a:t>
            </a:r>
            <a:r>
              <a:rPr lang="en-US" sz="2400" b="1" dirty="0">
                <a:latin typeface="Times New Roman" panose="02020603050405020304" pitchFamily="18" charset="0"/>
                <a:cs typeface="Times New Roman" panose="02020603050405020304" pitchFamily="18" charset="0"/>
              </a:rPr>
              <a:t>quick and coordinated response</a:t>
            </a:r>
            <a:r>
              <a:rPr lang="en-US" sz="2400" dirty="0">
                <a:latin typeface="Times New Roman" panose="02020603050405020304" pitchFamily="18" charset="0"/>
                <a:cs typeface="Times New Roman" panose="02020603050405020304" pitchFamily="18" charset="0"/>
              </a:rPr>
              <a:t> is essential to contain the attack, minimize damage, and restore normal operations. This stage focuses on </a:t>
            </a:r>
            <a:r>
              <a:rPr lang="en-US" sz="2400" b="1" dirty="0">
                <a:latin typeface="Times New Roman" panose="02020603050405020304" pitchFamily="18" charset="0"/>
                <a:cs typeface="Times New Roman" panose="02020603050405020304" pitchFamily="18" charset="0"/>
              </a:rPr>
              <a:t>limiting impact</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preventing recurrence</a:t>
            </a:r>
            <a:r>
              <a:rPr lang="en-US" sz="2400" dirty="0">
                <a:latin typeface="Times New Roman" panose="02020603050405020304" pitchFamily="18" charset="0"/>
                <a:cs typeface="Times New Roman" panose="02020603050405020304" pitchFamily="18" charset="0"/>
              </a:rPr>
              <a:t> of similar incidents.</a:t>
            </a:r>
          </a:p>
          <a:p>
            <a:pPr algn="just"/>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Key Components:</a:t>
            </a:r>
          </a:p>
          <a:p>
            <a:pPr algn="just"/>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 Incident Response Plan (IRP):</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predefined set of steps for identifying, containing, eradicating, and recovering from a cyber incident.</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Involves clear communication channels and assigned responsibilities.</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Example: Isolating an infected system to stop malware spread and notifying the security team</a:t>
            </a:r>
            <a:r>
              <a:rPr lang="en-US" sz="2000" dirty="0">
                <a:latin typeface="Times New Roman" panose="02020603050405020304" pitchFamily="18" charset="0"/>
                <a:cs typeface="Times New Roman" panose="02020603050405020304" pitchFamily="18" charset="0"/>
              </a:rPr>
              <a:t>.</a:t>
            </a:r>
          </a:p>
          <a:p>
            <a:pPr algn="just">
              <a:buNone/>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5283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E1FBE-C95A-80D1-45B4-F7C08E012EF2}"/>
            </a:ext>
          </a:extLst>
        </p:cNvPr>
        <p:cNvGrpSpPr/>
        <p:nvPr/>
      </p:nvGrpSpPr>
      <p:grpSpPr>
        <a:xfrm>
          <a:off x="0" y="0"/>
          <a:ext cx="0" cy="0"/>
          <a:chOff x="0" y="0"/>
          <a:chExt cx="0" cy="0"/>
        </a:xfrm>
      </p:grpSpPr>
      <p:sp>
        <p:nvSpPr>
          <p:cNvPr id="6" name="Rectangle 2">
            <a:extLst>
              <a:ext uri="{FF2B5EF4-FFF2-40B4-BE49-F238E27FC236}">
                <a16:creationId xmlns:a16="http://schemas.microsoft.com/office/drawing/2014/main" id="{28242C63-2C63-2DFB-36F7-E8B29FC76A94}"/>
              </a:ext>
            </a:extLst>
          </p:cNvPr>
          <p:cNvSpPr>
            <a:spLocks noChangeArrowheads="1"/>
          </p:cNvSpPr>
          <p:nvPr/>
        </p:nvSpPr>
        <p:spPr bwMode="auto">
          <a:xfrm>
            <a:off x="558800" y="620217"/>
            <a:ext cx="10359497"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lgn="just"/>
            <a:r>
              <a:rPr lang="en-US" sz="2400" b="1" dirty="0">
                <a:latin typeface="Times New Roman" panose="02020603050405020304" pitchFamily="18" charset="0"/>
                <a:cs typeface="Times New Roman" panose="02020603050405020304" pitchFamily="18" charset="0"/>
              </a:rPr>
              <a:t>Patch Management:</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process of regularly updating software and systems to fix vulnerabilities that attackers could exploit.</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Ensures operating systems, applications, and firmware remain secure</a:t>
            </a:r>
          </a:p>
          <a:p>
            <a:pPr marL="800100" lvl="1"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Installing the latest Windows or Linux security updates after a reported vulnerability.</a:t>
            </a:r>
          </a:p>
          <a:p>
            <a:pPr algn="just"/>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      Backups and Recovery:</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Maintaining secure, up-to-date copies of important data helps restore systems after an attack.</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Protects against ransomware, data corruption, or accidental loss.</a:t>
            </a:r>
          </a:p>
          <a:p>
            <a:pPr marL="800100" lvl="1"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Restoring company data from an offline or cloud-based backup after a ransomware incident.</a:t>
            </a:r>
          </a:p>
        </p:txBody>
      </p:sp>
    </p:spTree>
    <p:extLst>
      <p:ext uri="{BB962C8B-B14F-4D97-AF65-F5344CB8AC3E}">
        <p14:creationId xmlns:p14="http://schemas.microsoft.com/office/powerpoint/2010/main" val="4113363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9DC0C-B0BA-8616-6B2F-EA78431107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9EACE2-91B2-AB6A-380C-8CEB30993762}"/>
              </a:ext>
            </a:extLst>
          </p:cNvPr>
          <p:cNvSpPr txBox="1">
            <a:spLocks/>
          </p:cNvSpPr>
          <p:nvPr/>
        </p:nvSpPr>
        <p:spPr>
          <a:xfrm>
            <a:off x="985520" y="220472"/>
            <a:ext cx="10383520" cy="683768"/>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400" b="1" dirty="0">
                <a:latin typeface="Times New Roman" panose="02020603050405020304" pitchFamily="18" charset="0"/>
                <a:cs typeface="Times New Roman" panose="02020603050405020304" pitchFamily="18" charset="0"/>
              </a:rPr>
              <a:t>Ongoing education and awareness</a:t>
            </a:r>
            <a:endParaRPr lang="en-PK" sz="4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784DC8D-6618-193B-1BA8-576BC60CF34A}"/>
              </a:ext>
            </a:extLst>
          </p:cNvPr>
          <p:cNvSpPr txBox="1"/>
          <p:nvPr/>
        </p:nvSpPr>
        <p:spPr>
          <a:xfrm>
            <a:off x="812800" y="1490415"/>
            <a:ext cx="10556240" cy="452431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Key Practices:</a:t>
            </a:r>
          </a:p>
          <a:p>
            <a:pPr algn="just"/>
            <a:r>
              <a:rPr lang="en-US" sz="2400" b="1" dirty="0">
                <a:latin typeface="Times New Roman" panose="02020603050405020304" pitchFamily="18" charset="0"/>
                <a:cs typeface="Times New Roman" panose="02020603050405020304" pitchFamily="18" charset="0"/>
              </a:rPr>
              <a:t>- Security Awareness Training:</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Regular training sessions help employees and users understand the latest threats, safe online behavior, and the importance of following security protocols.</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Topics include password safety, recognizing scams, and secure data handling.</a:t>
            </a:r>
          </a:p>
          <a:p>
            <a:pPr marL="800100" lvl="1"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Training staff not to open attachments from unknown senders.</a:t>
            </a:r>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 Phishing Simulations:</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Organizations often conduct mock phishing attacks to test and train employees.</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Helps identify who might fall for scams and where extra training is needed.</a:t>
            </a:r>
          </a:p>
          <a:p>
            <a:pPr marL="800100" lvl="1"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Sending a fake phishing email to staff to observe responses.</a:t>
            </a:r>
          </a:p>
        </p:txBody>
      </p:sp>
    </p:spTree>
    <p:extLst>
      <p:ext uri="{BB962C8B-B14F-4D97-AF65-F5344CB8AC3E}">
        <p14:creationId xmlns:p14="http://schemas.microsoft.com/office/powerpoint/2010/main" val="228774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24840-87B7-5C2F-E6CB-CE9BD61D278B}"/>
              </a:ext>
            </a:extLst>
          </p:cNvPr>
          <p:cNvSpPr>
            <a:spLocks noGrp="1"/>
          </p:cNvSpPr>
          <p:nvPr>
            <p:ph type="title"/>
          </p:nvPr>
        </p:nvSpPr>
        <p:spPr>
          <a:xfrm>
            <a:off x="3487928" y="1588500"/>
            <a:ext cx="6194552" cy="2807208"/>
          </a:xfrm>
        </p:spPr>
        <p:txBody>
          <a:bodyPr>
            <a:normAutofit/>
          </a:bodyPr>
          <a:lstStyle/>
          <a:p>
            <a:r>
              <a:rPr lang="en-US" sz="8000" dirty="0"/>
              <a:t>Thank you!</a:t>
            </a:r>
            <a:endParaRPr lang="en-PK" sz="8000" dirty="0"/>
          </a:p>
        </p:txBody>
      </p:sp>
      <p:sp>
        <p:nvSpPr>
          <p:cNvPr id="4" name="TextBox 3">
            <a:extLst>
              <a:ext uri="{FF2B5EF4-FFF2-40B4-BE49-F238E27FC236}">
                <a16:creationId xmlns:a16="http://schemas.microsoft.com/office/drawing/2014/main" id="{7119812F-AABC-0688-A538-8A303FE5DAE1}"/>
              </a:ext>
            </a:extLst>
          </p:cNvPr>
          <p:cNvSpPr txBox="1"/>
          <p:nvPr/>
        </p:nvSpPr>
        <p:spPr>
          <a:xfrm>
            <a:off x="1300480" y="3382510"/>
            <a:ext cx="10535920" cy="646331"/>
          </a:xfrm>
          <a:prstGeom prst="rect">
            <a:avLst/>
          </a:prstGeom>
          <a:noFill/>
        </p:spPr>
        <p:txBody>
          <a:bodyPr wrap="square">
            <a:spAutoFit/>
          </a:bodyPr>
          <a:lstStyle/>
          <a:p>
            <a:pPr algn="ctr"/>
            <a:r>
              <a:rPr lang="en-US" dirty="0"/>
              <a:t>Think of cyber security as a fortress — each type guards a different gate: network, data, users, apps, and devices.</a:t>
            </a:r>
            <a:endParaRPr lang="en-PK" dirty="0"/>
          </a:p>
        </p:txBody>
      </p:sp>
    </p:spTree>
    <p:extLst>
      <p:ext uri="{BB962C8B-B14F-4D97-AF65-F5344CB8AC3E}">
        <p14:creationId xmlns:p14="http://schemas.microsoft.com/office/powerpoint/2010/main" val="1195868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B506D-D8CE-6C1D-091D-252ED65791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E51294-A245-19C5-6231-4502DD714494}"/>
              </a:ext>
            </a:extLst>
          </p:cNvPr>
          <p:cNvSpPr>
            <a:spLocks noGrp="1"/>
          </p:cNvSpPr>
          <p:nvPr>
            <p:ph type="title"/>
          </p:nvPr>
        </p:nvSpPr>
        <p:spPr>
          <a:xfrm>
            <a:off x="1080008" y="850392"/>
            <a:ext cx="8053832" cy="1273048"/>
          </a:xfrm>
        </p:spPr>
        <p:txBody>
          <a:bodyPr>
            <a:normAutofit/>
          </a:bodyPr>
          <a:lstStyle/>
          <a:p>
            <a:r>
              <a:rPr lang="en-US" b="1" dirty="0">
                <a:latin typeface="Times New Roman" panose="02020603050405020304" pitchFamily="18" charset="0"/>
                <a:cs typeface="Times New Roman" panose="02020603050405020304" pitchFamily="18" charset="0"/>
              </a:rPr>
              <a:t>Lecture Overview</a:t>
            </a:r>
            <a:endParaRPr lang="en-PK"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A32F36A-3A53-922C-C868-BF2D2A9357FE}"/>
              </a:ext>
            </a:extLst>
          </p:cNvPr>
          <p:cNvSpPr txBox="1"/>
          <p:nvPr/>
        </p:nvSpPr>
        <p:spPr>
          <a:xfrm>
            <a:off x="907288" y="2414399"/>
            <a:ext cx="9872472" cy="2308324"/>
          </a:xfrm>
          <a:prstGeom prst="rect">
            <a:avLst/>
          </a:prstGeom>
          <a:noFill/>
        </p:spPr>
        <p:txBody>
          <a:bodyPr wrap="square">
            <a:spAutoFit/>
          </a:bodyPr>
          <a:lstStyle/>
          <a:p>
            <a:pPr marL="1028700" lvl="1" indent="-571500">
              <a:buFont typeface="Wingdings" panose="05000000000000000000" pitchFamily="2" charset="2"/>
              <a:buChar char="Ø"/>
            </a:pPr>
            <a:r>
              <a:rPr lang="en-US" sz="3600" dirty="0"/>
              <a:t>Why this subject is important!</a:t>
            </a:r>
          </a:p>
          <a:p>
            <a:pPr marL="1028700" lvl="1" indent="-571500">
              <a:buFont typeface="Wingdings" panose="05000000000000000000" pitchFamily="2" charset="2"/>
              <a:buChar char="Ø"/>
            </a:pPr>
            <a:r>
              <a:rPr lang="en-US" sz="3600" dirty="0"/>
              <a:t>Overview of Cyber Security</a:t>
            </a:r>
          </a:p>
          <a:p>
            <a:pPr marL="1028700" lvl="1" indent="-571500">
              <a:buFont typeface="Wingdings" panose="05000000000000000000" pitchFamily="2" charset="2"/>
              <a:buChar char="Ø"/>
            </a:pPr>
            <a:r>
              <a:rPr lang="en-US" sz="3600" dirty="0"/>
              <a:t>Key Components of Cyber Security</a:t>
            </a:r>
          </a:p>
          <a:p>
            <a:pPr marL="1028700" lvl="1" indent="-571500">
              <a:buFont typeface="Wingdings" panose="05000000000000000000" pitchFamily="2" charset="2"/>
              <a:buChar char="Ø"/>
            </a:pPr>
            <a:r>
              <a:rPr lang="en-US" sz="3600" dirty="0"/>
              <a:t>How does it </a:t>
            </a:r>
            <a:r>
              <a:rPr lang="en-US" sz="3600"/>
              <a:t>work?</a:t>
            </a:r>
            <a:endParaRPr lang="en-US" sz="3600" dirty="0"/>
          </a:p>
        </p:txBody>
      </p:sp>
    </p:spTree>
    <p:extLst>
      <p:ext uri="{BB962C8B-B14F-4D97-AF65-F5344CB8AC3E}">
        <p14:creationId xmlns:p14="http://schemas.microsoft.com/office/powerpoint/2010/main" val="3442067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21CC8-4B4E-8070-1ABA-5C79AE0215D7}"/>
              </a:ext>
            </a:extLst>
          </p:cNvPr>
          <p:cNvSpPr>
            <a:spLocks noGrp="1"/>
          </p:cNvSpPr>
          <p:nvPr>
            <p:ph type="title"/>
          </p:nvPr>
        </p:nvSpPr>
        <p:spPr>
          <a:xfrm>
            <a:off x="568960" y="234135"/>
            <a:ext cx="6661912" cy="1273048"/>
          </a:xfrm>
        </p:spPr>
        <p:txBody>
          <a:bodyPr>
            <a:normAutofit fontScale="90000"/>
          </a:bodyPr>
          <a:lstStyle/>
          <a:p>
            <a:r>
              <a:rPr lang="en-US" b="1" dirty="0">
                <a:latin typeface="Times New Roman" panose="02020603050405020304" pitchFamily="18" charset="0"/>
                <a:cs typeface="Times New Roman" panose="02020603050405020304" pitchFamily="18" charset="0"/>
              </a:rPr>
              <a:t>Cyber security??</a:t>
            </a:r>
            <a:endParaRPr lang="en-PK"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A03BFAE-6EEC-377D-6D9A-ECB1E90D5AD2}"/>
              </a:ext>
            </a:extLst>
          </p:cNvPr>
          <p:cNvSpPr txBox="1"/>
          <p:nvPr/>
        </p:nvSpPr>
        <p:spPr>
          <a:xfrm>
            <a:off x="568960" y="1676400"/>
            <a:ext cx="10688320" cy="3539430"/>
          </a:xfrm>
          <a:prstGeom prst="rect">
            <a:avLst/>
          </a:prstGeom>
          <a:noFill/>
        </p:spPr>
        <p:txBody>
          <a:bodyPr wrap="square">
            <a:spAutoFit/>
          </a:bodyPr>
          <a:lstStyle/>
          <a:p>
            <a:pPr algn="just"/>
            <a:r>
              <a:rPr lang="en-US" sz="3200" dirty="0">
                <a:latin typeface="Times New Roman" panose="02020603050405020304" pitchFamily="18" charset="0"/>
                <a:cs typeface="Times New Roman" panose="02020603050405020304" pitchFamily="18" charset="0"/>
              </a:rPr>
              <a:t>Cyber</a:t>
            </a:r>
            <a:r>
              <a:rPr lang="en-US" sz="3200" dirty="0">
                <a:solidFill>
                  <a:srgbClr val="51565E"/>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security is a critical field focused on defending devices, networks, and services from various threats, including attacks from hackers, spammers, and cybercriminals. While some aspects of cyber security are proactive, designed to strike first, most professionals are primarily focused on protecting assets from malicious attacks, whether they are computers, smartphones, networks, or databases.</a:t>
            </a:r>
            <a:endParaRPr lang="en-PK"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9970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6FA165A-BCBE-DAD0-1E68-A21B35AF2F59}"/>
              </a:ext>
            </a:extLst>
          </p:cNvPr>
          <p:cNvSpPr txBox="1"/>
          <p:nvPr/>
        </p:nvSpPr>
        <p:spPr>
          <a:xfrm>
            <a:off x="2113280" y="1393112"/>
            <a:ext cx="9550400" cy="2795958"/>
          </a:xfrm>
          <a:prstGeom prst="rect">
            <a:avLst/>
          </a:prstGeom>
          <a:noFill/>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Cisco Systems, a leading tech company in networking, cloud computing, and security, defines cyber security as "the practice of protecting systems, networks, and programs from digital attacks. These cyber-attacks typically aim to access, alter, or destroy sensitive information, extort money from users, or disrupt normal business activities</a:t>
            </a:r>
            <a:endParaRPr lang="en-PK" sz="2400"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098A5800-CC98-E691-01A8-BCDA7540D7FE}"/>
              </a:ext>
            </a:extLst>
          </p:cNvPr>
          <p:cNvSpPr>
            <a:spLocks noGrp="1"/>
          </p:cNvSpPr>
          <p:nvPr>
            <p:ph type="title"/>
          </p:nvPr>
        </p:nvSpPr>
        <p:spPr>
          <a:xfrm>
            <a:off x="2021840" y="489172"/>
            <a:ext cx="6410960" cy="636524"/>
          </a:xfrm>
        </p:spPr>
        <p:txBody>
          <a:bodyPr>
            <a:noAutofit/>
          </a:bodyPr>
          <a:lstStyle/>
          <a:p>
            <a:r>
              <a:rPr lang="en-US" sz="5400" b="1" dirty="0">
                <a:latin typeface="Times New Roman" panose="02020603050405020304" pitchFamily="18" charset="0"/>
                <a:cs typeface="Times New Roman" panose="02020603050405020304" pitchFamily="18" charset="0"/>
              </a:rPr>
              <a:t>Cisco defines!</a:t>
            </a:r>
            <a:endParaRPr lang="en-PK"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4194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693EB-AB38-1C1F-3FDB-D77986FDE8F9}"/>
              </a:ext>
            </a:extLst>
          </p:cNvPr>
          <p:cNvSpPr>
            <a:spLocks noGrp="1"/>
          </p:cNvSpPr>
          <p:nvPr>
            <p:ph type="title"/>
          </p:nvPr>
        </p:nvSpPr>
        <p:spPr>
          <a:xfrm>
            <a:off x="941377" y="254413"/>
            <a:ext cx="10688320" cy="1293368"/>
          </a:xfrm>
        </p:spPr>
        <p:txBody>
          <a:bodyPr>
            <a:noAutofit/>
          </a:bodyPr>
          <a:lstStyle/>
          <a:p>
            <a:r>
              <a:rPr lang="en-US" sz="4000" b="1" dirty="0">
                <a:latin typeface="Times New Roman" panose="02020603050405020304" pitchFamily="18" charset="0"/>
                <a:cs typeface="Times New Roman" panose="02020603050405020304" pitchFamily="18" charset="0"/>
              </a:rPr>
              <a:t>Key components of cyber security </a:t>
            </a:r>
            <a:endParaRPr lang="en-PK" sz="4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0B06ABF-7526-EA15-5D07-F922E823CE38}"/>
              </a:ext>
            </a:extLst>
          </p:cNvPr>
          <p:cNvSpPr txBox="1"/>
          <p:nvPr/>
        </p:nvSpPr>
        <p:spPr>
          <a:xfrm>
            <a:off x="863600" y="1537271"/>
            <a:ext cx="10688320" cy="4154984"/>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Keeping personal, financial, and confidential data safe from unauthorized access or theft.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Defending the systems connected to the internet. like routers, firewalls, and servers from malicious attacks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Ensuring software and applications are secure from threats that can exploit weaknesses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Safeguarding devices like laptops, smartphones, and tablets that connect to networks prevents them from being compromised</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Ensuring only authorized individuals can access specific data or systems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Establishing processes in place to respond to and recover from cyber security attacks</a:t>
            </a:r>
          </a:p>
        </p:txBody>
      </p:sp>
    </p:spTree>
    <p:extLst>
      <p:ext uri="{BB962C8B-B14F-4D97-AF65-F5344CB8AC3E}">
        <p14:creationId xmlns:p14="http://schemas.microsoft.com/office/powerpoint/2010/main" val="3026933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4C9A7-1DBE-655C-E095-EB9076DE2DBD}"/>
              </a:ext>
            </a:extLst>
          </p:cNvPr>
          <p:cNvSpPr>
            <a:spLocks noGrp="1"/>
          </p:cNvSpPr>
          <p:nvPr>
            <p:ph type="title"/>
          </p:nvPr>
        </p:nvSpPr>
        <p:spPr>
          <a:xfrm>
            <a:off x="907288" y="423672"/>
            <a:ext cx="8409432" cy="876808"/>
          </a:xfrm>
        </p:spPr>
        <p:txBody>
          <a:bodyPr>
            <a:normAutofit/>
          </a:bodyPr>
          <a:lstStyle/>
          <a:p>
            <a:r>
              <a:rPr lang="en-US" b="1" dirty="0">
                <a:latin typeface="Times New Roman" panose="02020603050405020304" pitchFamily="18" charset="0"/>
                <a:cs typeface="Times New Roman" panose="02020603050405020304" pitchFamily="18" charset="0"/>
              </a:rPr>
              <a:t>Why it is important!</a:t>
            </a:r>
            <a:endParaRPr lang="en-PK"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B30F4EE-08CE-D76A-2CB7-00E5B1137DF6}"/>
              </a:ext>
            </a:extLst>
          </p:cNvPr>
          <p:cNvSpPr txBox="1"/>
          <p:nvPr/>
        </p:nvSpPr>
        <p:spPr>
          <a:xfrm>
            <a:off x="812800" y="1499444"/>
            <a:ext cx="10424160" cy="4154984"/>
          </a:xfrm>
          <a:prstGeom prst="rect">
            <a:avLst/>
          </a:prstGeom>
          <a:noFill/>
        </p:spPr>
        <p:txBody>
          <a:bodyPr wrap="square">
            <a:spAutoFit/>
          </a:bodyPr>
          <a:lstStyle/>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Protection of Sensitive Information: </a:t>
            </a:r>
            <a:r>
              <a:rPr lang="en-US" sz="2400" dirty="0">
                <a:latin typeface="Times New Roman" panose="02020603050405020304" pitchFamily="18" charset="0"/>
                <a:cs typeface="Times New Roman" panose="02020603050405020304" pitchFamily="18" charset="0"/>
              </a:rPr>
              <a:t>Without cyber security, personal information, financial data, and corporate secrets are vulnerable to theft or misuse.</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Prevention of Financial Losses: </a:t>
            </a:r>
            <a:r>
              <a:rPr lang="en-US" sz="2400" dirty="0">
                <a:latin typeface="Times New Roman" panose="02020603050405020304" pitchFamily="18" charset="0"/>
                <a:cs typeface="Times New Roman" panose="02020603050405020304" pitchFamily="18" charset="0"/>
              </a:rPr>
              <a:t>Cyberattacks, such as fraud or ransomware, can cost individuals and companies millions.</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Maintaining Trust: </a:t>
            </a:r>
            <a:r>
              <a:rPr lang="en-US" sz="2400" dirty="0">
                <a:latin typeface="Times New Roman" panose="02020603050405020304" pitchFamily="18" charset="0"/>
                <a:cs typeface="Times New Roman" panose="02020603050405020304" pitchFamily="18" charset="0"/>
              </a:rPr>
              <a:t>Businesses must assure customers and clients that their data is secure. A data breach can damage a company’s reputation and cause customers to lose trust.</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National Security: </a:t>
            </a:r>
            <a:r>
              <a:rPr lang="en-US" sz="2400" dirty="0">
                <a:latin typeface="Times New Roman" panose="02020603050405020304" pitchFamily="18" charset="0"/>
                <a:cs typeface="Times New Roman" panose="02020603050405020304" pitchFamily="18" charset="0"/>
              </a:rPr>
              <a:t>Governments rely on secure systems to protect the country’s infrastructure, military operations, and other sensitive areas. A cyberattack on these systems could have severe consequences.</a:t>
            </a:r>
          </a:p>
        </p:txBody>
      </p:sp>
      <p:sp>
        <p:nvSpPr>
          <p:cNvPr id="5" name="AutoShape 2" descr="What is Cyber Security? A Complete Beginner’s Guide">
            <a:extLst>
              <a:ext uri="{FF2B5EF4-FFF2-40B4-BE49-F238E27FC236}">
                <a16:creationId xmlns:a16="http://schemas.microsoft.com/office/drawing/2014/main" id="{84753A15-1F92-04D5-59BE-B01C70EC9004}"/>
              </a:ext>
            </a:extLst>
          </p:cNvPr>
          <p:cNvSpPr>
            <a:spLocks noChangeAspect="1" noChangeArrowheads="1"/>
          </p:cNvSpPr>
          <p:nvPr/>
        </p:nvSpPr>
        <p:spPr bwMode="auto">
          <a:xfrm>
            <a:off x="-2147888" y="-822325"/>
            <a:ext cx="4343401" cy="2447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2407333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BE6B9-A774-471F-C987-19BB6E54510A}"/>
              </a:ext>
            </a:extLst>
          </p:cNvPr>
          <p:cNvSpPr>
            <a:spLocks noGrp="1"/>
          </p:cNvSpPr>
          <p:nvPr>
            <p:ph type="title"/>
          </p:nvPr>
        </p:nvSpPr>
        <p:spPr>
          <a:xfrm>
            <a:off x="706120" y="850392"/>
            <a:ext cx="10779760" cy="978408"/>
          </a:xfrm>
        </p:spPr>
        <p:txBody>
          <a:bodyPr>
            <a:noAutofit/>
          </a:bodyPr>
          <a:lstStyle/>
          <a:p>
            <a:r>
              <a:rPr lang="en-US" sz="4400" b="1" dirty="0">
                <a:latin typeface="Times New Roman" panose="02020603050405020304" pitchFamily="18" charset="0"/>
                <a:cs typeface="Times New Roman" panose="02020603050405020304" pitchFamily="18" charset="0"/>
              </a:rPr>
              <a:t>How Does Cyber Security Work?</a:t>
            </a:r>
          </a:p>
        </p:txBody>
      </p:sp>
      <p:sp>
        <p:nvSpPr>
          <p:cNvPr id="4" name="TextBox 3">
            <a:extLst>
              <a:ext uri="{FF2B5EF4-FFF2-40B4-BE49-F238E27FC236}">
                <a16:creationId xmlns:a16="http://schemas.microsoft.com/office/drawing/2014/main" id="{700D0E61-8B57-026C-D569-3945C61FCBBE}"/>
              </a:ext>
            </a:extLst>
          </p:cNvPr>
          <p:cNvSpPr txBox="1"/>
          <p:nvPr/>
        </p:nvSpPr>
        <p:spPr>
          <a:xfrm>
            <a:off x="701040" y="2346960"/>
            <a:ext cx="10546080" cy="2308324"/>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Cyber security works by implementing a combination of </a:t>
            </a:r>
            <a:r>
              <a:rPr lang="en-US" sz="2400" b="1" dirty="0">
                <a:latin typeface="Times New Roman" panose="02020603050405020304" pitchFamily="18" charset="0"/>
                <a:cs typeface="Times New Roman" panose="02020603050405020304" pitchFamily="18" charset="0"/>
              </a:rPr>
              <a:t>technologies, processes, and best practices</a:t>
            </a:r>
            <a:r>
              <a:rPr lang="en-US" sz="2400" dirty="0">
                <a:latin typeface="Times New Roman" panose="02020603050405020304" pitchFamily="18" charset="0"/>
                <a:cs typeface="Times New Roman" panose="02020603050405020304" pitchFamily="18" charset="0"/>
              </a:rPr>
              <a:t> to protect digital systems, networks, and data from unauthorized access or attacks.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built around the </a:t>
            </a:r>
            <a:r>
              <a:rPr lang="en-US" sz="2400" b="1" dirty="0">
                <a:latin typeface="Times New Roman" panose="02020603050405020304" pitchFamily="18" charset="0"/>
                <a:cs typeface="Times New Roman" panose="02020603050405020304" pitchFamily="18" charset="0"/>
              </a:rPr>
              <a:t>CIA Triad</a:t>
            </a:r>
            <a:r>
              <a:rPr lang="en-US" sz="2400" dirty="0">
                <a:latin typeface="Times New Roman" panose="02020603050405020304" pitchFamily="18" charset="0"/>
                <a:cs typeface="Times New Roman" panose="02020603050405020304" pitchFamily="18" charset="0"/>
              </a:rPr>
              <a:t> — </a:t>
            </a:r>
            <a:r>
              <a:rPr lang="en-US" sz="2400" b="1" dirty="0">
                <a:latin typeface="Times New Roman" panose="02020603050405020304" pitchFamily="18" charset="0"/>
                <a:cs typeface="Times New Roman" panose="02020603050405020304" pitchFamily="18" charset="0"/>
              </a:rPr>
              <a:t>Confidentiality, Integrity, and Availability, </a:t>
            </a:r>
            <a:r>
              <a:rPr lang="en-US" sz="2400" dirty="0">
                <a:latin typeface="Times New Roman" panose="02020603050405020304" pitchFamily="18" charset="0"/>
                <a:cs typeface="Times New Roman" panose="02020603050405020304" pitchFamily="18" charset="0"/>
              </a:rPr>
              <a:t>which ensures that information remains secure, accurate, and accessible only to authorized users.</a:t>
            </a:r>
          </a:p>
        </p:txBody>
      </p:sp>
    </p:spTree>
    <p:extLst>
      <p:ext uri="{BB962C8B-B14F-4D97-AF65-F5344CB8AC3E}">
        <p14:creationId xmlns:p14="http://schemas.microsoft.com/office/powerpoint/2010/main" val="842169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3BE72B-E739-730C-0E6B-111026F4A1E0}"/>
              </a:ext>
            </a:extLst>
          </p:cNvPr>
          <p:cNvSpPr txBox="1"/>
          <p:nvPr/>
        </p:nvSpPr>
        <p:spPr>
          <a:xfrm>
            <a:off x="716280" y="2133600"/>
            <a:ext cx="10759440" cy="3539430"/>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first step in cyber security is preventing unauthorized access to systems and data. These key prevention mechanisms include:</a:t>
            </a:r>
          </a:p>
          <a:p>
            <a:endParaRPr lang="en-US" sz="28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Firewalls: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Firewalls act as security gatekeepers between trusted internal networks and untrusted external networks (like the Internet). They monitor and control incoming and outgoing network traffic based on predefined security rules.</a:t>
            </a:r>
          </a:p>
        </p:txBody>
      </p:sp>
      <p:sp>
        <p:nvSpPr>
          <p:cNvPr id="8" name="Title 1">
            <a:extLst>
              <a:ext uri="{FF2B5EF4-FFF2-40B4-BE49-F238E27FC236}">
                <a16:creationId xmlns:a16="http://schemas.microsoft.com/office/drawing/2014/main" id="{5027DA87-4D95-8401-D290-C1BC4E0F970C}"/>
              </a:ext>
            </a:extLst>
          </p:cNvPr>
          <p:cNvSpPr txBox="1">
            <a:spLocks/>
          </p:cNvSpPr>
          <p:nvPr/>
        </p:nvSpPr>
        <p:spPr>
          <a:xfrm>
            <a:off x="1265110" y="953933"/>
            <a:ext cx="9326499" cy="978408"/>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400" b="1" dirty="0">
                <a:latin typeface="Times New Roman" panose="02020603050405020304" pitchFamily="18" charset="0"/>
                <a:cs typeface="Times New Roman" panose="02020603050405020304" pitchFamily="18" charset="0"/>
              </a:rPr>
              <a:t>Prevention and Protection</a:t>
            </a:r>
          </a:p>
        </p:txBody>
      </p:sp>
    </p:spTree>
    <p:extLst>
      <p:ext uri="{BB962C8B-B14F-4D97-AF65-F5344CB8AC3E}">
        <p14:creationId xmlns:p14="http://schemas.microsoft.com/office/powerpoint/2010/main" val="3930248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2FE07-E2CA-5DEA-AE9B-6EA17C10C50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DD0B0B9-3612-7D8E-5A38-807930708BA4}"/>
              </a:ext>
            </a:extLst>
          </p:cNvPr>
          <p:cNvSpPr txBox="1"/>
          <p:nvPr/>
        </p:nvSpPr>
        <p:spPr>
          <a:xfrm>
            <a:off x="589279" y="1513840"/>
            <a:ext cx="10759440" cy="4524315"/>
          </a:xfrm>
          <a:prstGeom prst="rect">
            <a:avLst/>
          </a:prstGeom>
          <a:noFill/>
        </p:spPr>
        <p:txBody>
          <a:bodyPr wrap="square">
            <a:spAutoFit/>
          </a:bodyPr>
          <a:lstStyle/>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Antivirus and Antimalware Software: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These tools detect, block, and remove malicious software such as viruses, trojans, ransomware, and spyware before they can cause harm.</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Encryption: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Encryption converts sensitive information into unreadable code, ensuring that even if data is intercepted, it remains inaccessible without the proper decryption key.</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Access Control and Authentication: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Only authorized users should access certain systems or data.</a:t>
            </a:r>
          </a:p>
          <a:p>
            <a:pPr marL="1200150" lvl="2" indent="-28575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Access control</a:t>
            </a:r>
            <a:r>
              <a:rPr lang="en-US" sz="2400" dirty="0">
                <a:latin typeface="Times New Roman" panose="02020603050405020304" pitchFamily="18" charset="0"/>
                <a:cs typeface="Times New Roman" panose="02020603050405020304" pitchFamily="18" charset="0"/>
              </a:rPr>
              <a:t> defines who can access what.</a:t>
            </a:r>
          </a:p>
          <a:p>
            <a:pPr marL="1200150" lvl="2" indent="-28575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Authentication</a:t>
            </a:r>
            <a:r>
              <a:rPr lang="en-US" sz="2400" dirty="0">
                <a:latin typeface="Times New Roman" panose="02020603050405020304" pitchFamily="18" charset="0"/>
                <a:cs typeface="Times New Roman" panose="02020603050405020304" pitchFamily="18" charset="0"/>
              </a:rPr>
              <a:t> (like passwords, biometrics, or multi-factor authentication) verifies user identities to prevent unauthorized access.</a:t>
            </a:r>
          </a:p>
        </p:txBody>
      </p:sp>
      <p:sp>
        <p:nvSpPr>
          <p:cNvPr id="8" name="Title 1">
            <a:extLst>
              <a:ext uri="{FF2B5EF4-FFF2-40B4-BE49-F238E27FC236}">
                <a16:creationId xmlns:a16="http://schemas.microsoft.com/office/drawing/2014/main" id="{9424FF86-755D-8D88-45A8-4AFFE920C3C6}"/>
              </a:ext>
            </a:extLst>
          </p:cNvPr>
          <p:cNvSpPr txBox="1">
            <a:spLocks/>
          </p:cNvSpPr>
          <p:nvPr/>
        </p:nvSpPr>
        <p:spPr>
          <a:xfrm>
            <a:off x="1204150" y="426025"/>
            <a:ext cx="9326499" cy="978408"/>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400" b="1" dirty="0">
                <a:latin typeface="Times New Roman" panose="02020603050405020304" pitchFamily="18" charset="0"/>
                <a:cs typeface="Times New Roman" panose="02020603050405020304" pitchFamily="18" charset="0"/>
              </a:rPr>
              <a:t>Prevention and Protection</a:t>
            </a:r>
          </a:p>
        </p:txBody>
      </p:sp>
    </p:spTree>
    <p:extLst>
      <p:ext uri="{BB962C8B-B14F-4D97-AF65-F5344CB8AC3E}">
        <p14:creationId xmlns:p14="http://schemas.microsoft.com/office/powerpoint/2010/main" val="2602614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{45F63935-1AF4-4F8C-991F-4D25D3E9C223}TF2ec419c9-97c3-4958-b02a-0886397d33afcfe10e4b-d68909c4b1b0</Template>
  <TotalTime>674</TotalTime>
  <Words>1073</Words>
  <Application>Microsoft Office PowerPoint</Application>
  <PresentationFormat>Widescreen</PresentationFormat>
  <Paragraphs>83</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Rockwell</vt:lpstr>
      <vt:lpstr>Rockwell Condensed</vt:lpstr>
      <vt:lpstr>Times New Roman</vt:lpstr>
      <vt:lpstr>Wingdings</vt:lpstr>
      <vt:lpstr>Wood Type</vt:lpstr>
      <vt:lpstr>Cyber Security</vt:lpstr>
      <vt:lpstr>Lecture Overview</vt:lpstr>
      <vt:lpstr>Cyber security??</vt:lpstr>
      <vt:lpstr>Cisco defines!</vt:lpstr>
      <vt:lpstr>Key components of cyber security </vt:lpstr>
      <vt:lpstr>Why it is important!</vt:lpstr>
      <vt:lpstr>How Does Cyber Security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Dell</cp:lastModifiedBy>
  <cp:revision>363</cp:revision>
  <dcterms:created xsi:type="dcterms:W3CDTF">2025-10-15T06:15:30Z</dcterms:created>
  <dcterms:modified xsi:type="dcterms:W3CDTF">2025-10-23T15:19:50Z</dcterms:modified>
</cp:coreProperties>
</file>