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1" r:id="rId3"/>
    <p:sldId id="282" r:id="rId4"/>
    <p:sldId id="283" r:id="rId5"/>
    <p:sldId id="284" r:id="rId6"/>
    <p:sldId id="285" r:id="rId7"/>
    <p:sldId id="286" r:id="rId8"/>
    <p:sldId id="287" r:id="rId9"/>
    <p:sldId id="288" r:id="rId10"/>
    <p:sldId id="289" r:id="rId11"/>
    <p:sldId id="29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E7D3E-4D6D-4A9E-AA24-8E11DFA8298B}" type="datetimeFigureOut">
              <a:rPr lang="en-PK" smtClean="0"/>
              <a:t>23/10/2025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406AE-9E8D-4B19-A8A6-37C9AB1FA076}" type="slidenum">
              <a:rPr lang="en-PK" smtClean="0"/>
              <a:t>‹#›</a:t>
            </a:fld>
            <a:endParaRPr lang="en-PK"/>
          </a:p>
        </p:txBody>
      </p:sp>
    </p:spTree>
    <p:extLst>
      <p:ext uri="{BB962C8B-B14F-4D97-AF65-F5344CB8AC3E}">
        <p14:creationId xmlns:p14="http://schemas.microsoft.com/office/powerpoint/2010/main" val="243808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9A406AE-9E8D-4B19-A8A6-37C9AB1FA076}" type="slidenum">
              <a:rPr lang="en-PK" smtClean="0"/>
              <a:t>1</a:t>
            </a:fld>
            <a:endParaRPr lang="en-PK"/>
          </a:p>
        </p:txBody>
      </p:sp>
    </p:spTree>
    <p:extLst>
      <p:ext uri="{BB962C8B-B14F-4D97-AF65-F5344CB8AC3E}">
        <p14:creationId xmlns:p14="http://schemas.microsoft.com/office/powerpoint/2010/main" val="31412846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mplilearn.com/tutorials/cyber-security-tutorial/how-to-become-an-ethical-hacke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CB6B-98B0-7DD3-973D-99D900F05140}"/>
              </a:ext>
            </a:extLst>
          </p:cNvPr>
          <p:cNvSpPr>
            <a:spLocks noGrp="1"/>
          </p:cNvSpPr>
          <p:nvPr>
            <p:ph type="ctrTitle"/>
          </p:nvPr>
        </p:nvSpPr>
        <p:spPr/>
        <p:txBody>
          <a:bodyPr/>
          <a:lstStyle/>
          <a:p>
            <a:pPr algn="ctr"/>
            <a:r>
              <a:rPr lang="en-US" dirty="0"/>
              <a:t>Cyber Security</a:t>
            </a:r>
            <a:endParaRPr lang="en-PK" dirty="0"/>
          </a:p>
        </p:txBody>
      </p:sp>
      <p:sp>
        <p:nvSpPr>
          <p:cNvPr id="11" name="Title 1">
            <a:extLst>
              <a:ext uri="{FF2B5EF4-FFF2-40B4-BE49-F238E27FC236}">
                <a16:creationId xmlns:a16="http://schemas.microsoft.com/office/drawing/2014/main" id="{A4B46766-25E3-5BCC-FCFC-68333EE8C7DA}"/>
              </a:ext>
            </a:extLst>
          </p:cNvPr>
          <p:cNvSpPr txBox="1">
            <a:spLocks/>
          </p:cNvSpPr>
          <p:nvPr/>
        </p:nvSpPr>
        <p:spPr>
          <a:xfrm>
            <a:off x="2241804" y="4789253"/>
            <a:ext cx="8053832" cy="12730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b="1" dirty="0"/>
              <a:t>Lecture # 02</a:t>
            </a:r>
            <a:endParaRPr lang="en-PK" dirty="0"/>
          </a:p>
        </p:txBody>
      </p:sp>
    </p:spTree>
    <p:extLst>
      <p:ext uri="{BB962C8B-B14F-4D97-AF65-F5344CB8AC3E}">
        <p14:creationId xmlns:p14="http://schemas.microsoft.com/office/powerpoint/2010/main" val="416750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B387D-3D19-3292-0612-8EA72C115E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25923D5-9658-1C1C-8530-C42A9707153F}"/>
              </a:ext>
            </a:extLst>
          </p:cNvPr>
          <p:cNvSpPr txBox="1"/>
          <p:nvPr/>
        </p:nvSpPr>
        <p:spPr>
          <a:xfrm>
            <a:off x="746760" y="354142"/>
            <a:ext cx="10312400" cy="600164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8. Penetration Testing &amp; Vulnerability Management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Pen Testing and vulnerability management are proactive cyber security measures that simulate attacks to find weaknesses before malicious hackers do. Pen testing involves </a:t>
            </a:r>
            <a:r>
              <a:rPr lang="en-US" sz="2400" dirty="0">
                <a:latin typeface="Times New Roman" panose="02020603050405020304" pitchFamily="18" charset="0"/>
                <a:cs typeface="Times New Roman" panose="02020603050405020304" pitchFamily="18" charset="0"/>
                <a:hlinkClick r:id="rId2" tooltip="ethical hackers">
                  <a:extLst>
                    <a:ext uri="{A12FA001-AC4F-418D-AE19-62706E023703}">
                      <ahyp:hlinkClr xmlns:ahyp="http://schemas.microsoft.com/office/drawing/2018/hyperlinkcolor" val="tx"/>
                    </a:ext>
                  </a:extLst>
                </a:hlinkClick>
              </a:rPr>
              <a:t>ethical hackers</a:t>
            </a:r>
            <a:r>
              <a:rPr lang="en-US" sz="2400" dirty="0">
                <a:latin typeface="Times New Roman" panose="02020603050405020304" pitchFamily="18" charset="0"/>
                <a:cs typeface="Times New Roman" panose="02020603050405020304" pitchFamily="18" charset="0"/>
              </a:rPr>
              <a:t> attempting to exploit system vulnerabilities, while vulnerability management involves identifying, assessing, and fixing those weaknesses.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Key Steps:</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Vulnerability Scanning: </a:t>
            </a:r>
            <a:r>
              <a:rPr lang="en-US" sz="2400" dirty="0">
                <a:latin typeface="Times New Roman" panose="02020603050405020304" pitchFamily="18" charset="0"/>
                <a:cs typeface="Times New Roman" panose="02020603050405020304" pitchFamily="18" charset="0"/>
              </a:rPr>
              <a:t>Automatically searching for known security flaws in systems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Ethical Hacking Tests:  </a:t>
            </a:r>
            <a:r>
              <a:rPr lang="en-US" sz="2400" dirty="0">
                <a:latin typeface="Times New Roman" panose="02020603050405020304" pitchFamily="18" charset="0"/>
                <a:cs typeface="Times New Roman" panose="02020603050405020304" pitchFamily="18" charset="0"/>
              </a:rPr>
              <a:t>Penetration testers attempt to gain unauthorized access to systems to find and fix weaknesses before real attackers can exploit them</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Patch Deployment: </a:t>
            </a:r>
            <a:r>
              <a:rPr lang="en-US" sz="2400" dirty="0">
                <a:latin typeface="Times New Roman" panose="02020603050405020304" pitchFamily="18" charset="0"/>
                <a:cs typeface="Times New Roman" panose="02020603050405020304" pitchFamily="18" charset="0"/>
              </a:rPr>
              <a:t>Keeping systems updated to mitigate vulnerabilities found during testing</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 company hires ethical hackers to test website security</a:t>
            </a:r>
          </a:p>
        </p:txBody>
      </p:sp>
    </p:spTree>
    <p:extLst>
      <p:ext uri="{BB962C8B-B14F-4D97-AF65-F5344CB8AC3E}">
        <p14:creationId xmlns:p14="http://schemas.microsoft.com/office/powerpoint/2010/main" val="179144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FC2A-85D8-0992-C600-E29FC96DDA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92F9F0-7CC9-F5BF-20AD-2F0BF3EAF31C}"/>
              </a:ext>
            </a:extLst>
          </p:cNvPr>
          <p:cNvSpPr txBox="1"/>
          <p:nvPr/>
        </p:nvSpPr>
        <p:spPr>
          <a:xfrm>
            <a:off x="787400" y="465902"/>
            <a:ext cx="10312400"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9. Security Operations (SecOps)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SecOps is an integrated approach to managing cyber security and IT operations. It focuses on continuous monitoring, threat detection, and incident response. SecOps teams ensure the organization is always prepared for potential threats and that cyber security practices are effectively integrated into everyday operations.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Continuous defense through monitoring and response.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Practices: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Real-time threat monitoring</a:t>
            </a: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Threat intelligence</a:t>
            </a: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Automated response tools</a:t>
            </a:r>
          </a:p>
          <a:p>
            <a:pPr marL="800100" lvl="1" indent="-342900" algn="just">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SOC (Security Operations Center) monitors and reacts to threats 24/7</a:t>
            </a:r>
          </a:p>
        </p:txBody>
      </p:sp>
    </p:spTree>
    <p:extLst>
      <p:ext uri="{BB962C8B-B14F-4D97-AF65-F5344CB8AC3E}">
        <p14:creationId xmlns:p14="http://schemas.microsoft.com/office/powerpoint/2010/main" val="377801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4840-87B7-5C2F-E6CB-CE9BD61D278B}"/>
              </a:ext>
            </a:extLst>
          </p:cNvPr>
          <p:cNvSpPr>
            <a:spLocks noGrp="1"/>
          </p:cNvSpPr>
          <p:nvPr>
            <p:ph type="title"/>
          </p:nvPr>
        </p:nvSpPr>
        <p:spPr>
          <a:xfrm>
            <a:off x="3487928" y="1588500"/>
            <a:ext cx="6194552" cy="2807208"/>
          </a:xfrm>
        </p:spPr>
        <p:txBody>
          <a:bodyPr>
            <a:normAutofit/>
          </a:bodyPr>
          <a:lstStyle/>
          <a:p>
            <a:r>
              <a:rPr lang="en-US" sz="8000" dirty="0"/>
              <a:t>Thank you!</a:t>
            </a:r>
            <a:endParaRPr lang="en-PK" sz="8000" dirty="0"/>
          </a:p>
        </p:txBody>
      </p:sp>
      <p:sp>
        <p:nvSpPr>
          <p:cNvPr id="4" name="TextBox 3">
            <a:extLst>
              <a:ext uri="{FF2B5EF4-FFF2-40B4-BE49-F238E27FC236}">
                <a16:creationId xmlns:a16="http://schemas.microsoft.com/office/drawing/2014/main" id="{7119812F-AABC-0688-A538-8A303FE5DAE1}"/>
              </a:ext>
            </a:extLst>
          </p:cNvPr>
          <p:cNvSpPr txBox="1"/>
          <p:nvPr/>
        </p:nvSpPr>
        <p:spPr>
          <a:xfrm>
            <a:off x="1300480" y="3382510"/>
            <a:ext cx="10535920" cy="646331"/>
          </a:xfrm>
          <a:prstGeom prst="rect">
            <a:avLst/>
          </a:prstGeom>
          <a:noFill/>
        </p:spPr>
        <p:txBody>
          <a:bodyPr wrap="square">
            <a:spAutoFit/>
          </a:bodyPr>
          <a:lstStyle/>
          <a:p>
            <a:pPr algn="ctr"/>
            <a:r>
              <a:rPr lang="en-US" dirty="0"/>
              <a:t>Think of cyber security as a fortress — each type guards a different gate: network, data, users, apps, and devices.</a:t>
            </a:r>
            <a:endParaRPr lang="en-PK" dirty="0"/>
          </a:p>
        </p:txBody>
      </p:sp>
    </p:spTree>
    <p:extLst>
      <p:ext uri="{BB962C8B-B14F-4D97-AF65-F5344CB8AC3E}">
        <p14:creationId xmlns:p14="http://schemas.microsoft.com/office/powerpoint/2010/main" val="119586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506D-D8CE-6C1D-091D-252ED6579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51294-A245-19C5-6231-4502DD714494}"/>
              </a:ext>
            </a:extLst>
          </p:cNvPr>
          <p:cNvSpPr>
            <a:spLocks noGrp="1"/>
          </p:cNvSpPr>
          <p:nvPr>
            <p:ph type="title"/>
          </p:nvPr>
        </p:nvSpPr>
        <p:spPr>
          <a:xfrm>
            <a:off x="1080008" y="850392"/>
            <a:ext cx="8053832" cy="1273048"/>
          </a:xfrm>
        </p:spPr>
        <p:txBody>
          <a:bodyPr>
            <a:normAutofit/>
          </a:bodyPr>
          <a:lstStyle/>
          <a:p>
            <a:r>
              <a:rPr lang="en-US" b="1" dirty="0">
                <a:latin typeface="Times New Roman" panose="02020603050405020304" pitchFamily="18" charset="0"/>
                <a:cs typeface="Times New Roman" panose="02020603050405020304" pitchFamily="18" charset="0"/>
              </a:rPr>
              <a:t>Lecture Overview</a:t>
            </a:r>
            <a:endParaRPr lang="en-PK"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2F36A-3A53-922C-C868-BF2D2A9357FE}"/>
              </a:ext>
            </a:extLst>
          </p:cNvPr>
          <p:cNvSpPr txBox="1"/>
          <p:nvPr/>
        </p:nvSpPr>
        <p:spPr>
          <a:xfrm>
            <a:off x="907288" y="2414399"/>
            <a:ext cx="9872472" cy="646331"/>
          </a:xfrm>
          <a:prstGeom prst="rect">
            <a:avLst/>
          </a:prstGeom>
          <a:noFill/>
        </p:spPr>
        <p:txBody>
          <a:bodyPr wrap="square">
            <a:spAutoFit/>
          </a:bodyPr>
          <a:lstStyle/>
          <a:p>
            <a:pPr marL="1028700" lvl="1" indent="-571500">
              <a:buFont typeface="Wingdings" panose="05000000000000000000" pitchFamily="2" charset="2"/>
              <a:buChar char="Ø"/>
            </a:pPr>
            <a:r>
              <a:rPr lang="en-US" sz="3600"/>
              <a:t>Types </a:t>
            </a:r>
            <a:r>
              <a:rPr lang="en-US" sz="3600" dirty="0"/>
              <a:t>of Cyber Security</a:t>
            </a:r>
          </a:p>
        </p:txBody>
      </p:sp>
    </p:spTree>
    <p:extLst>
      <p:ext uri="{BB962C8B-B14F-4D97-AF65-F5344CB8AC3E}">
        <p14:creationId xmlns:p14="http://schemas.microsoft.com/office/powerpoint/2010/main" val="344206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5248A-A6FF-B571-9FE7-4895E8A4A108}"/>
              </a:ext>
            </a:extLst>
          </p:cNvPr>
          <p:cNvSpPr txBox="1"/>
          <p:nvPr/>
        </p:nvSpPr>
        <p:spPr>
          <a:xfrm>
            <a:off x="863600" y="1225689"/>
            <a:ext cx="10210800" cy="563231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 security includes multiple specialized areas designed to protect systems, data, and networks.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type focuses on defending against specific threats or protecting certain parts of the digital ecosystem.</a:t>
            </a:r>
          </a:p>
          <a:p>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latin typeface="Times New Roman" panose="02020603050405020304" pitchFamily="18" charset="0"/>
                <a:cs typeface="Times New Roman" panose="02020603050405020304" pitchFamily="18" charset="0"/>
              </a:rPr>
              <a:t>Network Security</a:t>
            </a:r>
          </a:p>
          <a:p>
            <a:r>
              <a:rPr lang="en-US" sz="2400" dirty="0">
                <a:latin typeface="Times New Roman" panose="02020603050405020304" pitchFamily="18" charset="0"/>
                <a:cs typeface="Times New Roman" panose="02020603050405020304" pitchFamily="18" charset="0"/>
              </a:rPr>
              <a:t>Protects the organization’s network from unauthorized access and misuse.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Key Tools &amp; Practices:</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Firewalls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Block unwanted traffic</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IDS/IPS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Detect and prevent malicious activity</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VPNs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Secure remote connections</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Network Segmentation</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Limits breach impact</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Preventing hackers from accessing a company’s internal network.</a:t>
            </a:r>
          </a:p>
          <a:p>
            <a:pPr>
              <a:buNone/>
            </a:pP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527C828-315C-C4CB-6FE4-46A041449ABA}"/>
              </a:ext>
            </a:extLst>
          </p:cNvPr>
          <p:cNvSpPr txBox="1">
            <a:spLocks/>
          </p:cNvSpPr>
          <p:nvPr/>
        </p:nvSpPr>
        <p:spPr>
          <a:xfrm>
            <a:off x="985520" y="220472"/>
            <a:ext cx="10383520" cy="68376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400" b="1" dirty="0">
                <a:latin typeface="Times New Roman" panose="02020603050405020304" pitchFamily="18" charset="0"/>
                <a:cs typeface="Times New Roman" panose="02020603050405020304" pitchFamily="18" charset="0"/>
              </a:rPr>
              <a:t>Types of cyber security</a:t>
            </a:r>
            <a:endParaRPr lang="en-PK"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7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4952A-02F8-9466-8EA4-D7FD9D08DBEF}"/>
              </a:ext>
            </a:extLst>
          </p:cNvPr>
          <p:cNvSpPr txBox="1"/>
          <p:nvPr/>
        </p:nvSpPr>
        <p:spPr>
          <a:xfrm>
            <a:off x="706120" y="449779"/>
            <a:ext cx="10271760" cy="5693866"/>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2. Information Security (InfoSec)</a:t>
            </a:r>
          </a:p>
          <a:p>
            <a:pPr>
              <a:buNone/>
            </a:pPr>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Information security focuses on protecting sensitive data from unauthorized access, modification, or destruction. This includes data stored in databases, files, or transmitted over networks.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Ensures data privacy, accuracy, and availability, whether in storage or during transmission.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Core Concepts:</a:t>
            </a:r>
            <a:endParaRPr lang="en-US"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Encryption</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Converts data into unreadable code</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Access Control</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Only authorized users access data</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Data Masking</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Hides sensitive details</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Example: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Protecting customer financial records in a banking system.</a:t>
            </a:r>
          </a:p>
        </p:txBody>
      </p:sp>
    </p:spTree>
    <p:extLst>
      <p:ext uri="{BB962C8B-B14F-4D97-AF65-F5344CB8AC3E}">
        <p14:creationId xmlns:p14="http://schemas.microsoft.com/office/powerpoint/2010/main" val="25178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AB355-D62D-0371-500E-3B6465912651}"/>
              </a:ext>
            </a:extLst>
          </p:cNvPr>
          <p:cNvSpPr txBox="1"/>
          <p:nvPr/>
        </p:nvSpPr>
        <p:spPr>
          <a:xfrm>
            <a:off x="1036320" y="598438"/>
            <a:ext cx="9916160" cy="5262979"/>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3. Application Security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focuses on protecting software applications from vulnerabilities that attackers could exploit. It ensures that applications are secure from development through deployment and maintenance.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Secures software and apps from being exploited by attackers.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  Practices Include:</a:t>
            </a:r>
            <a:endParaRPr lang="en-US"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Secure coding standards</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Regular patching &amp; updates</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Web Application Firewalls (WAFs)</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Example: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Preventing SQL injection on a website</a:t>
            </a:r>
          </a:p>
        </p:txBody>
      </p:sp>
    </p:spTree>
    <p:extLst>
      <p:ext uri="{BB962C8B-B14F-4D97-AF65-F5344CB8AC3E}">
        <p14:creationId xmlns:p14="http://schemas.microsoft.com/office/powerpoint/2010/main" val="170645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425DE-DC46-3FF5-5119-B485B2B1F8A3}"/>
              </a:ext>
            </a:extLst>
          </p:cNvPr>
          <p:cNvSpPr txBox="1"/>
          <p:nvPr/>
        </p:nvSpPr>
        <p:spPr>
          <a:xfrm>
            <a:off x="1141253" y="663139"/>
            <a:ext cx="9909493" cy="5093702"/>
          </a:xfrm>
          <a:prstGeom prst="rect">
            <a:avLst/>
          </a:prstGeom>
          <a:noFill/>
        </p:spPr>
        <p:txBody>
          <a:bodyPr wrap="square">
            <a:spAutoFit/>
          </a:bodyPr>
          <a:lstStyle/>
          <a:p>
            <a:pPr algn="just">
              <a:buNone/>
            </a:pPr>
            <a:r>
              <a:rPr lang="en-US" sz="2500" b="1" dirty="0">
                <a:latin typeface="Times New Roman" panose="02020603050405020304" pitchFamily="18" charset="0"/>
                <a:cs typeface="Times New Roman" panose="02020603050405020304" pitchFamily="18" charset="0"/>
              </a:rPr>
              <a:t>4. Endpoint Security</a:t>
            </a:r>
          </a:p>
          <a:p>
            <a:pPr algn="just">
              <a:buNone/>
            </a:pPr>
            <a:endParaRPr 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Endpoint security protects devices that connect to a network, such as computers, smartphones, and tablets. Cybercriminals often target these endpoints because they serve as entry points to the wider network.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Protects individual devices (PCs, smartphones, IoT) that connect to networks.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Key Practices:</a:t>
            </a:r>
            <a:endParaRPr lang="en-US" sz="25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Antivirus &amp; Anti-malware</a:t>
            </a: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Mobile Device Management (MDM)</a:t>
            </a: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Patch management for devices</a:t>
            </a:r>
          </a:p>
          <a:p>
            <a:pPr marL="800100" lvl="1" indent="-342900" algn="just">
              <a:buFont typeface="Wingdings" panose="05000000000000000000" pitchFamily="2" charset="2"/>
              <a:buChar char="ü"/>
            </a:pPr>
            <a:r>
              <a:rPr lang="en-US" sz="2500" b="1" i="1" dirty="0">
                <a:latin typeface="Times New Roman" panose="02020603050405020304" pitchFamily="18" charset="0"/>
                <a:cs typeface="Times New Roman" panose="02020603050405020304" pitchFamily="18" charset="0"/>
              </a:rPr>
              <a:t>Example:</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Detecting ransomware on an employee’s laptop.</a:t>
            </a:r>
          </a:p>
        </p:txBody>
      </p:sp>
      <p:sp>
        <p:nvSpPr>
          <p:cNvPr id="6" name="AutoShape 2" descr="What is Cyber Security? A Complete Beginner’s Guide">
            <a:extLst>
              <a:ext uri="{FF2B5EF4-FFF2-40B4-BE49-F238E27FC236}">
                <a16:creationId xmlns:a16="http://schemas.microsoft.com/office/drawing/2014/main" id="{8DA13F39-FB77-8D2D-9007-C1EAEAD01325}"/>
              </a:ext>
            </a:extLst>
          </p:cNvPr>
          <p:cNvSpPr>
            <a:spLocks noChangeAspect="1" noChangeArrowheads="1"/>
          </p:cNvSpPr>
          <p:nvPr/>
        </p:nvSpPr>
        <p:spPr bwMode="auto">
          <a:xfrm>
            <a:off x="-2171701" y="356235"/>
            <a:ext cx="4343401"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6770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AEE25D-FFA5-6828-2D09-55B76676617B}"/>
              </a:ext>
            </a:extLst>
          </p:cNvPr>
          <p:cNvSpPr txBox="1"/>
          <p:nvPr/>
        </p:nvSpPr>
        <p:spPr>
          <a:xfrm>
            <a:off x="787400" y="465902"/>
            <a:ext cx="10312400" cy="6335837"/>
          </a:xfrm>
          <a:prstGeom prst="rect">
            <a:avLst/>
          </a:prstGeom>
          <a:noFill/>
        </p:spPr>
        <p:txBody>
          <a:bodyPr wrap="square">
            <a:spAutoFit/>
          </a:bodyPr>
          <a:lstStyle/>
          <a:p>
            <a:pPr algn="just">
              <a:lnSpc>
                <a:spcPts val="1950"/>
              </a:lnSpc>
              <a:spcBef>
                <a:spcPts val="2400"/>
              </a:spcBef>
              <a:spcAft>
                <a:spcPts val="1800"/>
              </a:spcAft>
              <a:buNone/>
            </a:pPr>
            <a:r>
              <a:rPr lang="en-US" sz="2500" b="1" i="0" dirty="0">
                <a:solidFill>
                  <a:srgbClr val="272C37"/>
                </a:solidFill>
                <a:effectLst/>
                <a:latin typeface="Times New Roman" panose="02020603050405020304" pitchFamily="18" charset="0"/>
                <a:cs typeface="Times New Roman" panose="02020603050405020304" pitchFamily="18" charset="0"/>
              </a:rPr>
              <a:t>5. </a:t>
            </a:r>
            <a:r>
              <a:rPr lang="en-US" sz="2500" b="1" dirty="0">
                <a:latin typeface="Times New Roman" panose="02020603050405020304" pitchFamily="18" charset="0"/>
                <a:cs typeface="Times New Roman" panose="02020603050405020304" pitchFamily="18" charset="0"/>
              </a:rPr>
              <a:t>Cloud Security</a:t>
            </a:r>
          </a:p>
          <a:p>
            <a:pPr indent="-342900" algn="just">
              <a:spcBef>
                <a:spcPts val="2400"/>
              </a:spcBef>
              <a:spcAft>
                <a:spcPts val="1800"/>
              </a:spcAf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focuses on safeguarding data, applications, and services hosted on cloud platforms. As more businesses move to cloud environments, securing these platforms becomes essential to protect against data breaches, unauthorized access, and loss of control. </a:t>
            </a:r>
          </a:p>
          <a:p>
            <a:pPr algn="just">
              <a:lnSpc>
                <a:spcPts val="1950"/>
              </a:lnSpc>
              <a:spcBef>
                <a:spcPts val="2400"/>
              </a:spcBef>
              <a:spcAft>
                <a:spcPts val="1800"/>
              </a:spcAft>
            </a:pPr>
            <a:r>
              <a:rPr lang="en-US" sz="2500" b="1" dirty="0">
                <a:latin typeface="Times New Roman" panose="02020603050405020304" pitchFamily="18" charset="0"/>
                <a:cs typeface="Times New Roman" panose="02020603050405020304" pitchFamily="18" charset="0"/>
              </a:rPr>
              <a:t>Key aspects include:</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CASBs (Cloud Access Security Brokers): </a:t>
            </a:r>
            <a:r>
              <a:rPr lang="en-US" sz="2500" dirty="0">
                <a:latin typeface="Times New Roman" panose="02020603050405020304" pitchFamily="18" charset="0"/>
                <a:cs typeface="Times New Roman" panose="02020603050405020304" pitchFamily="18" charset="0"/>
              </a:rPr>
              <a:t>Provide visibility and control over cloud services to enforce security policies</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Data Encryption </a:t>
            </a:r>
            <a:r>
              <a:rPr lang="en-US" sz="2500" dirty="0">
                <a:latin typeface="Times New Roman" panose="02020603050405020304" pitchFamily="18" charset="0"/>
                <a:cs typeface="Times New Roman" panose="02020603050405020304" pitchFamily="18" charset="0"/>
              </a:rPr>
              <a:t>in transit &amp; at rest</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IAM (Identity &amp; Access Management): </a:t>
            </a:r>
            <a:r>
              <a:rPr lang="en-US" sz="2500" dirty="0">
                <a:latin typeface="Times New Roman" panose="02020603050405020304" pitchFamily="18" charset="0"/>
                <a:cs typeface="Times New Roman" panose="02020603050405020304" pitchFamily="18" charset="0"/>
              </a:rPr>
              <a:t>Controlling access to cloud resources by managing user identities and enforcing security policies</a:t>
            </a:r>
          </a:p>
          <a:p>
            <a:pPr marL="800100" lvl="1" indent="-342900">
              <a:buFont typeface="Wingdings" panose="05000000000000000000" pitchFamily="2" charset="2"/>
              <a:buChar char="ü"/>
            </a:pPr>
            <a:r>
              <a:rPr lang="en-US" sz="2500" b="1" i="1" dirty="0">
                <a:latin typeface="Times New Roman" panose="02020603050405020304" pitchFamily="18" charset="0"/>
                <a:cs typeface="Times New Roman" panose="02020603050405020304" pitchFamily="18" charset="0"/>
              </a:rPr>
              <a:t>Example:</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Securing data on Google Drive or AWS.</a:t>
            </a:r>
          </a:p>
          <a:p>
            <a:pPr algn="just">
              <a:lnSpc>
                <a:spcPts val="1950"/>
              </a:lnSpc>
              <a:spcBef>
                <a:spcPts val="2400"/>
              </a:spcBef>
              <a:spcAft>
                <a:spcPts val="1800"/>
              </a:spcAft>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48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91422-FBCA-00B6-E3CF-2F69B5C3F9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7AC0891-7D26-0EAE-51E4-6228A3B7A357}"/>
              </a:ext>
            </a:extLst>
          </p:cNvPr>
          <p:cNvSpPr txBox="1"/>
          <p:nvPr/>
        </p:nvSpPr>
        <p:spPr>
          <a:xfrm>
            <a:off x="787400" y="486222"/>
            <a:ext cx="10312400" cy="62045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6. Identity and Access Management (IAM)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critical component of cyber security that ensures only authorized users can access specific systems or data. It includes practices and technologies that manage users' identification, authentication, and authorization.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Controls who can access systems and what they can do.</a:t>
            </a:r>
          </a:p>
          <a:p>
            <a:pPr algn="just"/>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Techniques:</a:t>
            </a:r>
          </a:p>
          <a:p>
            <a:pPr algn="just"/>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Multi-factor Authentication (MFA): </a:t>
            </a:r>
            <a:r>
              <a:rPr lang="en-US" sz="2400" dirty="0">
                <a:latin typeface="Times New Roman" panose="02020603050405020304" pitchFamily="18" charset="0"/>
                <a:cs typeface="Times New Roman" panose="02020603050405020304" pitchFamily="18" charset="0"/>
              </a:rPr>
              <a:t>Requiring multiple verification forms (e.g., password, biometric scan, security token) before granting access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Single Sign-On (SSO): </a:t>
            </a:r>
            <a:r>
              <a:rPr lang="en-US" sz="2400" dirty="0">
                <a:latin typeface="Times New Roman" panose="02020603050405020304" pitchFamily="18" charset="0"/>
                <a:cs typeface="Times New Roman" panose="02020603050405020304" pitchFamily="18" charset="0"/>
              </a:rPr>
              <a:t>Allowing users to access multiple applications with one set of credentials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Role-Based Access Control (RBAC): </a:t>
            </a:r>
            <a:r>
              <a:rPr lang="en-US" sz="2400" dirty="0">
                <a:latin typeface="Times New Roman" panose="02020603050405020304" pitchFamily="18" charset="0"/>
                <a:cs typeface="Times New Roman" panose="02020603050405020304" pitchFamily="18" charset="0"/>
              </a:rPr>
              <a:t>Assigning access rights based on user roles within an organization</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Requiring a fingerprint or OTP to log into a secure system.</a:t>
            </a:r>
          </a:p>
          <a:p>
            <a:pPr algn="just">
              <a:lnSpc>
                <a:spcPts val="1950"/>
              </a:lnSpc>
              <a:spcBef>
                <a:spcPts val="2400"/>
              </a:spcBef>
              <a:spcAft>
                <a:spcPts val="1800"/>
              </a:spcAft>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9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BB92-95F0-BA54-59C2-0C5B18D7EB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E99F1E-ECDF-FBB1-529A-ABADD314134E}"/>
              </a:ext>
            </a:extLst>
          </p:cNvPr>
          <p:cNvSpPr txBox="1"/>
          <p:nvPr/>
        </p:nvSpPr>
        <p:spPr>
          <a:xfrm>
            <a:off x="787400" y="465902"/>
            <a:ext cx="10312400"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7. Disaster Recovery &amp; Business Continuity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type of cyber security ensures that organizations can continue operations and recover quickly during a cyberattack or natural disaster. It involves preparing systems, processes, and personnel to handle disruptions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systems and data can recover after a cyberattack or failure.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Includes: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Regular Data Backups: </a:t>
            </a:r>
            <a:r>
              <a:rPr lang="en-US" sz="2400" dirty="0">
                <a:latin typeface="Times New Roman" panose="02020603050405020304" pitchFamily="18" charset="0"/>
                <a:cs typeface="Times New Roman" panose="02020603050405020304" pitchFamily="18" charset="0"/>
              </a:rPr>
              <a:t>Regularly backing up critical data to ensure it can be restored in case of loss.</a:t>
            </a: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Business Continuity Plans: </a:t>
            </a:r>
            <a:r>
              <a:rPr lang="en-US" sz="2400" dirty="0">
                <a:latin typeface="Times New Roman" panose="02020603050405020304" pitchFamily="18" charset="0"/>
                <a:cs typeface="Times New Roman" panose="02020603050405020304" pitchFamily="18" charset="0"/>
              </a:rPr>
              <a:t>Develop plans for maintaining essential operations during and after an attack</a:t>
            </a: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Incident Response Procedures: </a:t>
            </a:r>
            <a:r>
              <a:rPr lang="en-US" sz="2400" dirty="0">
                <a:latin typeface="Times New Roman" panose="02020603050405020304" pitchFamily="18" charset="0"/>
                <a:cs typeface="Times New Roman" panose="02020603050405020304" pitchFamily="18" charset="0"/>
              </a:rPr>
              <a:t>Defining processes for responding to cyber security incidents, from detection to recovery</a:t>
            </a:r>
          </a:p>
          <a:p>
            <a:pPr marL="800100" lvl="1" indent="-342900" algn="just">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Restoring operations after a ransomware attack.</a:t>
            </a:r>
          </a:p>
        </p:txBody>
      </p:sp>
    </p:spTree>
    <p:extLst>
      <p:ext uri="{BB962C8B-B14F-4D97-AF65-F5344CB8AC3E}">
        <p14:creationId xmlns:p14="http://schemas.microsoft.com/office/powerpoint/2010/main" val="3146335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{45F63935-1AF4-4F8C-991F-4D25D3E9C223}TF2ec419c9-97c3-4958-b02a-0886397d33afcfe10e4b-d68909c4b1b0</Template>
  <TotalTime>674</TotalTime>
  <Words>920</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Rockwell Condensed</vt:lpstr>
      <vt:lpstr>Times New Roman</vt:lpstr>
      <vt:lpstr>Wingdings</vt:lpstr>
      <vt:lpstr>Wood Type</vt:lpstr>
      <vt:lpstr>Cyber Security</vt:lpstr>
      <vt:lpstr>Lecture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363</cp:revision>
  <dcterms:created xsi:type="dcterms:W3CDTF">2025-10-15T06:15:30Z</dcterms:created>
  <dcterms:modified xsi:type="dcterms:W3CDTF">2025-10-23T15:20:06Z</dcterms:modified>
</cp:coreProperties>
</file>