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61" r:id="rId3"/>
    <p:sldId id="260" r:id="rId4"/>
    <p:sldId id="262" r:id="rId5"/>
    <p:sldId id="263" r:id="rId6"/>
    <p:sldId id="264" r:id="rId7"/>
    <p:sldId id="269" r:id="rId8"/>
    <p:sldId id="281" r:id="rId9"/>
    <p:sldId id="270" r:id="rId10"/>
    <p:sldId id="319" r:id="rId11"/>
    <p:sldId id="271" r:id="rId12"/>
    <p:sldId id="299" r:id="rId13"/>
    <p:sldId id="300" r:id="rId14"/>
    <p:sldId id="301" r:id="rId15"/>
    <p:sldId id="320" r:id="rId16"/>
    <p:sldId id="30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01/11/2025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en-PK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04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F696E-C3D2-1BDC-7928-39E4B53A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45" y="508000"/>
            <a:ext cx="10678510" cy="547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39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966B4-BC50-EADC-E784-AA6ABF199DA8}"/>
              </a:ext>
            </a:extLst>
          </p:cNvPr>
          <p:cNvSpPr txBox="1"/>
          <p:nvPr/>
        </p:nvSpPr>
        <p:spPr>
          <a:xfrm>
            <a:off x="767080" y="1250732"/>
            <a:ext cx="10114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network communications for different purposes are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control network and Internet communication.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Protocol has specific purpose and normally operates on certain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Engineering Task Force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(IETF) controls these rules.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42621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565C7-B209-7B35-FBCB-AFED39F1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598819"/>
            <a:ext cx="5049520" cy="3186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F6931-CCD8-08C3-144E-C0EB72F846EB}"/>
              </a:ext>
            </a:extLst>
          </p:cNvPr>
          <p:cNvSpPr txBox="1"/>
          <p:nvPr/>
        </p:nvSpPr>
        <p:spPr>
          <a:xfrm>
            <a:off x="162560" y="5626507"/>
            <a:ext cx="721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Quick Read!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Transmission Control Protocol </a:t>
            </a:r>
            <a:r>
              <a:rPr lang="en-US" dirty="0"/>
              <a:t>(TCP) is connection-oriented.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Internet Protocol </a:t>
            </a:r>
            <a:r>
              <a:rPr lang="en-US" dirty="0"/>
              <a:t>(IP) is connectionless.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6615-D050-2ED4-7C15-C320EDFED316}"/>
              </a:ext>
            </a:extLst>
          </p:cNvPr>
          <p:cNvSpPr txBox="1"/>
          <p:nvPr/>
        </p:nvSpPr>
        <p:spPr>
          <a:xfrm>
            <a:off x="553720" y="1221304"/>
            <a:ext cx="107289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foundation of how data is transferred and communicated over the internet.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(File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transfer files between computers.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FTPS (File Transfer Protocol Secure)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more secure version that uses encryption to protect data.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(Simple Mail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the sending of emails.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 (Internet Message Access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receive and manage emails on a mail server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BDFF08-B92D-163C-FFE2-613DD757482C}"/>
              </a:ext>
            </a:extLst>
          </p:cNvPr>
          <p:cNvSpPr txBox="1">
            <a:spLocks/>
          </p:cNvSpPr>
          <p:nvPr/>
        </p:nvSpPr>
        <p:spPr>
          <a:xfrm>
            <a:off x="553720" y="278735"/>
            <a:ext cx="673100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1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DD85C-13E9-8337-49AE-7A69C3F86A03}"/>
              </a:ext>
            </a:extLst>
          </p:cNvPr>
          <p:cNvSpPr txBox="1"/>
          <p:nvPr/>
        </p:nvSpPr>
        <p:spPr>
          <a:xfrm>
            <a:off x="772160" y="270639"/>
            <a:ext cx="106984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(Domain Name System)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domain names like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IP addresses that computers understand.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(Hypertext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transfer web pages, and its secure version.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(Hypertext Transfer Protocol Secure)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encrypts data for safe browsing.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reliable and ordered data delivery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speed and efficiency without guaranteeing delivery. Together, these protocols make network communication and internet usage possible.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DCA7C4-7529-0EF9-B6B8-6CFF1B6605A3}"/>
              </a:ext>
            </a:extLst>
          </p:cNvPr>
          <p:cNvSpPr txBox="1">
            <a:spLocks/>
          </p:cNvSpPr>
          <p:nvPr/>
        </p:nvSpPr>
        <p:spPr>
          <a:xfrm>
            <a:off x="1203960" y="542895"/>
            <a:ext cx="260604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28391-BFDC-524F-CA64-C97ED8AF9E39}"/>
              </a:ext>
            </a:extLst>
          </p:cNvPr>
          <p:cNvSpPr txBox="1"/>
          <p:nvPr/>
        </p:nvSpPr>
        <p:spPr>
          <a:xfrm>
            <a:off x="1097280" y="1337995"/>
            <a:ext cx="10637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connection point.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a numeric designation for a particular path of communications.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65535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network communications ports on computer regardless of type of computer and OS.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physical ports on a computer.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IP Address + Port number is referred to as a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Used by protocols to communicate</a:t>
            </a:r>
            <a:endParaRPr lang="en-PK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A87F1-DBC6-711F-9F4D-452ECE01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81" y="762000"/>
            <a:ext cx="10685869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3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72F87-8F46-59D9-6F74-936CDE88228A}"/>
              </a:ext>
            </a:extLst>
          </p:cNvPr>
          <p:cNvSpPr txBox="1"/>
          <p:nvPr/>
        </p:nvSpPr>
        <p:spPr>
          <a:xfrm>
            <a:off x="640080" y="1030516"/>
            <a:ext cx="105460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Simply, One machine connected to each other via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perhaps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hubs, switches, or routers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networks transmit binary information 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packets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certain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and ports.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89244-2CBA-087C-0B8F-6D2D6130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027" y="2718767"/>
            <a:ext cx="7310798" cy="39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“Knowledge is the best program ever written”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288" y="51511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1151128" y="1981200"/>
            <a:ext cx="106141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Protocols</a:t>
            </a:r>
          </a:p>
          <a:p>
            <a:pPr marL="1485900" lvl="2" indent="-571500">
              <a:buFont typeface="Wingdings" panose="05000000000000000000" pitchFamily="2" charset="2"/>
              <a:buChar char="ü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305255"/>
            <a:ext cx="6116320" cy="9425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3BFAE-6EEC-377D-6D9A-ECB1E90D5AD2}"/>
              </a:ext>
            </a:extLst>
          </p:cNvPr>
          <p:cNvSpPr txBox="1"/>
          <p:nvPr/>
        </p:nvSpPr>
        <p:spPr>
          <a:xfrm>
            <a:off x="599440" y="1578303"/>
            <a:ext cx="10688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two or more connected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usually requires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Card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(NIC) in both wire (cable) or wireless connection.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NIC uses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 45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 45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host to connect to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B9BE-9903-49AF-166B-01A04161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27" y="4622165"/>
            <a:ext cx="3171573" cy="2235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96EE2-88E1-A0FF-6143-FB6F5577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055" y="3313922"/>
            <a:ext cx="2607945" cy="1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A6E413-D589-B6DD-011F-955FE78B18F4}"/>
              </a:ext>
            </a:extLst>
          </p:cNvPr>
          <p:cNvSpPr txBox="1">
            <a:spLocks/>
          </p:cNvSpPr>
          <p:nvPr/>
        </p:nvSpPr>
        <p:spPr>
          <a:xfrm>
            <a:off x="904240" y="305255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A82E-1231-C891-832E-D9E08626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450" y="5108203"/>
            <a:ext cx="4111550" cy="163295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8C8897-EC0B-DB70-E61F-E94370F526D5}"/>
              </a:ext>
            </a:extLst>
          </p:cNvPr>
          <p:cNvSpPr txBox="1">
            <a:spLocks/>
          </p:cNvSpPr>
          <p:nvPr/>
        </p:nvSpPr>
        <p:spPr>
          <a:xfrm>
            <a:off x="235948" y="5391281"/>
            <a:ext cx="9052560" cy="1066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Quick Question?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I need to connect </a:t>
            </a:r>
            <a:r>
              <a:rPr lang="en-US" b="1" dirty="0"/>
              <a:t>more than 100 computers</a:t>
            </a:r>
            <a:r>
              <a:rPr lang="en-US" dirty="0"/>
              <a:t>, how can I do that?</a:t>
            </a:r>
          </a:p>
          <a:p>
            <a:pPr marL="342900" indent="-342900">
              <a:buFontTx/>
              <a:buChar char="-"/>
            </a:pPr>
            <a:r>
              <a:rPr lang="en-US" dirty="0"/>
              <a:t>Using devices like a </a:t>
            </a:r>
            <a:r>
              <a:rPr lang="en-US" b="1" dirty="0"/>
              <a:t>Hub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en-US" dirty="0"/>
              <a:t>, or </a:t>
            </a:r>
            <a:r>
              <a:rPr lang="en-US" b="1" dirty="0"/>
              <a:t>Router</a:t>
            </a:r>
            <a:r>
              <a:rPr lang="en-US" dirty="0"/>
              <a:t> with </a:t>
            </a:r>
            <a:r>
              <a:rPr lang="en-US" b="1" dirty="0"/>
              <a:t>RJ45 cables</a:t>
            </a:r>
            <a:r>
              <a:rPr lang="en-US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E6D58-8852-9D4B-C6D1-0171F9184FBA}"/>
              </a:ext>
            </a:extLst>
          </p:cNvPr>
          <p:cNvSpPr txBox="1"/>
          <p:nvPr/>
        </p:nvSpPr>
        <p:spPr>
          <a:xfrm>
            <a:off x="680720" y="1247824"/>
            <a:ext cx="1046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simplest connection device, creates a simple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have 4 or more (commonly up to 24) RJ-45 jacks called 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can connect as many computers as it has ports. 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traffic out all ports (no routing or switching) 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1 device.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0269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0F4EE-08CE-D76A-2CB7-00E5B1137DF6}"/>
              </a:ext>
            </a:extLst>
          </p:cNvPr>
          <p:cNvSpPr txBox="1"/>
          <p:nvPr/>
        </p:nvSpPr>
        <p:spPr>
          <a:xfrm>
            <a:off x="812800" y="1499444"/>
            <a:ext cx="10424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smarter version of hub.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packets only to the intended host.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rely 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(Media Access Control) address, found in the ethernet header of the packet.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layer 2 device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What is Cyber Security? A Complete Beginner’s Guide">
            <a:extLst>
              <a:ext uri="{FF2B5EF4-FFF2-40B4-BE49-F238E27FC236}">
                <a16:creationId xmlns:a16="http://schemas.microsoft.com/office/drawing/2014/main" id="{84753A15-1F92-04D5-59BE-B01C70EC9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47888" y="-822325"/>
            <a:ext cx="434340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C80D8A-FAE6-0A88-3CF5-257BA5BDE4F1}"/>
              </a:ext>
            </a:extLst>
          </p:cNvPr>
          <p:cNvSpPr txBox="1">
            <a:spLocks/>
          </p:cNvSpPr>
          <p:nvPr/>
        </p:nvSpPr>
        <p:spPr>
          <a:xfrm>
            <a:off x="904240" y="305255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1B205-7A70-F2FF-5209-6E45C8E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9" y="4057728"/>
            <a:ext cx="7328535" cy="2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D0E61-8B57-026C-D569-3945C61FCBBE}"/>
              </a:ext>
            </a:extLst>
          </p:cNvPr>
          <p:cNvSpPr txBox="1"/>
          <p:nvPr/>
        </p:nvSpPr>
        <p:spPr>
          <a:xfrm>
            <a:off x="528320" y="1137920"/>
            <a:ext cx="105460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device connected to the switch has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MAC 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keeps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a contact list), it learns which MAC address belongs to which port.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packet arrives, the switch checks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MAC 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Ethernet header.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packet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port linked to that MAC address.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11E67-419A-9BAD-AF86-4D089A5569F5}"/>
              </a:ext>
            </a:extLst>
          </p:cNvPr>
          <p:cNvSpPr txBox="1">
            <a:spLocks/>
          </p:cNvSpPr>
          <p:nvPr/>
        </p:nvSpPr>
        <p:spPr>
          <a:xfrm>
            <a:off x="904240" y="232037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BE72B-E739-730C-0E6B-111026F4A1E0}"/>
              </a:ext>
            </a:extLst>
          </p:cNvPr>
          <p:cNvSpPr txBox="1"/>
          <p:nvPr/>
        </p:nvSpPr>
        <p:spPr>
          <a:xfrm>
            <a:off x="426402" y="1997839"/>
            <a:ext cx="10150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sophisticated.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connects different networks (like your home network to the internet).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where to send data using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layer 3 device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509FD-668F-583E-8800-0D865F9A996E}"/>
              </a:ext>
            </a:extLst>
          </p:cNvPr>
          <p:cNvSpPr txBox="1">
            <a:spLocks/>
          </p:cNvSpPr>
          <p:nvPr/>
        </p:nvSpPr>
        <p:spPr>
          <a:xfrm>
            <a:off x="858520" y="867870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8F527-01D5-9B0A-0801-3A6BD464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23" y="0"/>
            <a:ext cx="3642678" cy="267831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42589F-049E-400A-C837-E478E4DC4875}"/>
              </a:ext>
            </a:extLst>
          </p:cNvPr>
          <p:cNvSpPr txBox="1">
            <a:spLocks/>
          </p:cNvSpPr>
          <p:nvPr/>
        </p:nvSpPr>
        <p:spPr>
          <a:xfrm>
            <a:off x="426402" y="5289681"/>
            <a:ext cx="905256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Quick Question?</a:t>
            </a:r>
          </a:p>
          <a:p>
            <a:pPr marL="342900" indent="-342900">
              <a:buFontTx/>
              <a:buChar char="-"/>
            </a:pPr>
            <a:r>
              <a:rPr lang="en-US" dirty="0"/>
              <a:t>Difference btw Hub, Switch and Router?</a:t>
            </a:r>
          </a:p>
        </p:txBody>
      </p:sp>
    </p:spTree>
    <p:extLst>
      <p:ext uri="{BB962C8B-B14F-4D97-AF65-F5344CB8AC3E}">
        <p14:creationId xmlns:p14="http://schemas.microsoft.com/office/powerpoint/2010/main" val="39302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FE07-E2CA-5DEA-AE9B-6EA17C10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0B0B9-3612-7D8E-5A38-807930708BA4}"/>
              </a:ext>
            </a:extLst>
          </p:cNvPr>
          <p:cNvSpPr txBox="1"/>
          <p:nvPr/>
        </p:nvSpPr>
        <p:spPr>
          <a:xfrm>
            <a:off x="579119" y="1352332"/>
            <a:ext cx="10759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data actually transmitted?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 data ,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purpose is to transmit data from one machine to another.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matter,  the packet is a document, image, audio, video or any signal from the computer.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always stored as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 and 0s,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is divided into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and body.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59AFE-A1D1-F459-CFB6-16A6D8D64A51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70662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9051-A511-E488-D2FB-A87136C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A61040-4CE9-D7A6-193F-C38ECF337403}"/>
              </a:ext>
            </a:extLst>
          </p:cNvPr>
          <p:cNvSpPr txBox="1"/>
          <p:nvPr/>
        </p:nvSpPr>
        <p:spPr>
          <a:xfrm>
            <a:off x="1087120" y="975360"/>
            <a:ext cx="9743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headers tell where the packet is going.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(Switches/Routers) read the headers to determine where the packet should be sent.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1939E-2D5F-9CCA-7B7C-DE5896D4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60" y="3037414"/>
            <a:ext cx="5115560" cy="33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1622</TotalTime>
  <Words>777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Cyber Security</vt:lpstr>
      <vt:lpstr>Lecture Overview</vt:lpstr>
      <vt:lpstr>Network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825</cp:revision>
  <dcterms:created xsi:type="dcterms:W3CDTF">2025-10-15T06:15:30Z</dcterms:created>
  <dcterms:modified xsi:type="dcterms:W3CDTF">2025-11-01T17:18:21Z</dcterms:modified>
</cp:coreProperties>
</file>