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61" r:id="rId3"/>
    <p:sldId id="303" r:id="rId4"/>
    <p:sldId id="31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21" r:id="rId14"/>
    <p:sldId id="312" r:id="rId15"/>
    <p:sldId id="313" r:id="rId16"/>
    <p:sldId id="322" r:id="rId17"/>
    <p:sldId id="315" r:id="rId18"/>
    <p:sldId id="323" r:id="rId19"/>
    <p:sldId id="326" r:id="rId20"/>
    <p:sldId id="324" r:id="rId21"/>
    <p:sldId id="327" r:id="rId22"/>
    <p:sldId id="316" r:id="rId23"/>
    <p:sldId id="329" r:id="rId24"/>
    <p:sldId id="32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01/11/2025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  <a:endParaRPr lang="en-PK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2241804" y="478925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04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1082A9-5C05-5522-5BDA-0ADFE9DD3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56708"/>
              </p:ext>
            </p:extLst>
          </p:nvPr>
        </p:nvGraphicFramePr>
        <p:xfrm>
          <a:off x="503372" y="460728"/>
          <a:ext cx="10825027" cy="59365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03395">
                  <a:extLst>
                    <a:ext uri="{9D8B030D-6E8A-4147-A177-3AD203B41FA5}">
                      <a16:colId xmlns:a16="http://schemas.microsoft.com/office/drawing/2014/main" val="3705287461"/>
                    </a:ext>
                  </a:extLst>
                </a:gridCol>
                <a:gridCol w="3144994">
                  <a:extLst>
                    <a:ext uri="{9D8B030D-6E8A-4147-A177-3AD203B41FA5}">
                      <a16:colId xmlns:a16="http://schemas.microsoft.com/office/drawing/2014/main" val="1996879334"/>
                    </a:ext>
                  </a:extLst>
                </a:gridCol>
                <a:gridCol w="5876638">
                  <a:extLst>
                    <a:ext uri="{9D8B030D-6E8A-4147-A177-3AD203B41FA5}">
                      <a16:colId xmlns:a16="http://schemas.microsoft.com/office/drawing/2014/main" val="922965343"/>
                    </a:ext>
                  </a:extLst>
                </a:gridCol>
              </a:tblGrid>
              <a:tr h="30009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Class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IP Range (First Byte)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Use / Description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1972360510"/>
                  </a:ext>
                </a:extLst>
              </a:tr>
              <a:tr h="75024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 dirty="0"/>
                        <a:t>0 – 126</a:t>
                      </a:r>
                      <a:endParaRPr lang="en-P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/>
                        <a:t>Extremely large networks. No Class A network IP addresses are left; all have been used.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2314456076"/>
                  </a:ext>
                </a:extLst>
              </a:tr>
              <a:tr h="97531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 dirty="0"/>
                        <a:t>128 – 191</a:t>
                      </a:r>
                      <a:endParaRPr lang="en-P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/>
                        <a:t>Large corporate and government networks. All Class B IP addresses have been used.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2645496413"/>
                  </a:ext>
                </a:extLst>
              </a:tr>
              <a:tr h="75024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C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 dirty="0"/>
                        <a:t>192 – 223</a:t>
                      </a:r>
                      <a:endParaRPr lang="en-P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/>
                        <a:t>The most common group of IP addresses. Your ISP probably has a Class C address.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3228410067"/>
                  </a:ext>
                </a:extLst>
              </a:tr>
              <a:tr h="75024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D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/>
                        <a:t>224 – 247</a:t>
                      </a: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/>
                        <a:t>Reserved for multicasting (transmitting different data on the same channel).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1895984293"/>
                  </a:ext>
                </a:extLst>
              </a:tr>
              <a:tr h="52516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E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/>
                        <a:t>248 – 255</a:t>
                      </a: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/>
                        <a:t>Reserved for experimental or research purposes.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105085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6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BB-E3F7-B7AB-9435-3A7623535B42}"/>
              </a:ext>
            </a:extLst>
          </p:cNvPr>
          <p:cNvSpPr txBox="1">
            <a:spLocks/>
          </p:cNvSpPr>
          <p:nvPr/>
        </p:nvSpPr>
        <p:spPr>
          <a:xfrm>
            <a:off x="563880" y="1579215"/>
            <a:ext cx="10368280" cy="3378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simply chopping up a network into smaller portions.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have a network using the IP address 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192.168.1.X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(where x is the address of a specific computer) then you have allocated 255 possible IP addresses.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(Classless Interdomain Routing) is another approach than define a subnet mask, you have the IP address followed by a slash and a number.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192.168.1.10/24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(basically a Class C IP address)</a:t>
            </a:r>
            <a:endParaRPr lang="en-PK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4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E04-5758-19CF-7A98-41D966DD53B3}"/>
              </a:ext>
            </a:extLst>
          </p:cNvPr>
          <p:cNvSpPr txBox="1">
            <a:spLocks/>
          </p:cNvSpPr>
          <p:nvPr/>
        </p:nvSpPr>
        <p:spPr>
          <a:xfrm>
            <a:off x="1275080" y="410815"/>
            <a:ext cx="947420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8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v6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version 6)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B8F8B-255F-CC14-63AD-A267AF4FE35B}"/>
              </a:ext>
            </a:extLst>
          </p:cNvPr>
          <p:cNvSpPr txBox="1"/>
          <p:nvPr/>
        </p:nvSpPr>
        <p:spPr>
          <a:xfrm>
            <a:off x="772160" y="1476494"/>
            <a:ext cx="11064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IPv6, as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IPv4.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utilizes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128-bit address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a 32-bit address),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also utilizes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numbering method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avoid long addresses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IPv4: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132.64.34.26.64.156.143.57.1.3.7.44.122.111.201.5.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IPv6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address is 3FFE:B00:800:2::C.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involves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subnetting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does use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DHCP, ( Dynamic Host Configuration Protocol),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dynamically assign IP addresses within a network.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3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EEE4AF-90ED-8B25-2A96-A231E4BE0135}"/>
                  </a:ext>
                </a:extLst>
              </p:cNvPr>
              <p:cNvSpPr txBox="1"/>
              <p:nvPr/>
            </p:nvSpPr>
            <p:spPr>
              <a:xfrm>
                <a:off x="591820" y="1350210"/>
                <a:ext cx="10840720" cy="5015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Size:</a:t>
                </a:r>
                <a:r>
                  <a:rPr lang="en-US" sz="32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128 bits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Structure:</a:t>
                </a:r>
                <a:r>
                  <a:rPr lang="en-US" sz="32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Divided into </a:t>
                </a:r>
                <a:r>
                  <a:rPr lang="en-US" sz="32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8 groups of 16 bits each</a:t>
                </a:r>
                <a:r>
                  <a:rPr lang="en-US" sz="32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(written in hexadecimal)</a:t>
                </a:r>
                <a:br>
                  <a:rPr lang="en-US" sz="32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→ 16 × 8 = 128 bits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3200" b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32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2001:0db8:85a3:0000:0000:8a2e:0370:7334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Total possible addresses:</a:t>
                </a:r>
                <a:endParaRPr lang="en-US" sz="3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3200" i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ar-AE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340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282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366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920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938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463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463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374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607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431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768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211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sz="3200" i="0">
                        <a:latin typeface="Cambria Math" panose="02040503050406030204" pitchFamily="18" charset="0"/>
                      </a:rPr>
                      <m:t>456</m:t>
                    </m:r>
                  </m:oMath>
                </a14:m>
                <a:endParaRPr lang="ar-AE" sz="3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That’s </a:t>
                </a:r>
                <a:r>
                  <a:rPr lang="en-US" sz="32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340 undecillion</a:t>
                </a:r>
                <a:r>
                  <a:rPr lang="en-US" sz="32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possible IP addresses — enough for every grain of sand on Earth.</a:t>
                </a:r>
                <a:endParaRPr lang="en-PK" sz="3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EEE4AF-90ED-8B25-2A96-A231E4BE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1350210"/>
                <a:ext cx="10840720" cy="5015347"/>
              </a:xfrm>
              <a:prstGeom prst="rect">
                <a:avLst/>
              </a:prstGeom>
              <a:blipFill>
                <a:blip r:embed="rId2"/>
                <a:stretch>
                  <a:fillRect l="-1294" t="-1701" b="-291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D39A72-8F96-9A2E-F7D2-08B19484C5A5}"/>
              </a:ext>
            </a:extLst>
          </p:cNvPr>
          <p:cNvSpPr txBox="1">
            <a:spLocks/>
          </p:cNvSpPr>
          <p:nvPr/>
        </p:nvSpPr>
        <p:spPr>
          <a:xfrm>
            <a:off x="1275080" y="410815"/>
            <a:ext cx="947420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8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v6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version 6)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266699-D3EA-9383-3584-E43CE7A07639}"/>
              </a:ext>
            </a:extLst>
          </p:cNvPr>
          <p:cNvSpPr txBox="1"/>
          <p:nvPr/>
        </p:nvSpPr>
        <p:spPr>
          <a:xfrm>
            <a:off x="924560" y="1487716"/>
            <a:ext cx="107391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Locator (URL)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address used to access resources on the Internet — such as a webpage, image, or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easy way to remember a Website.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write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 translated into IP Address by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Server (DNS)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messages can be sent by the web server.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B82CE-E2A9-C899-2A5A-F2CDFF31C908}"/>
              </a:ext>
            </a:extLst>
          </p:cNvPr>
          <p:cNvSpPr txBox="1">
            <a:spLocks/>
          </p:cNvSpPr>
          <p:nvPr/>
        </p:nvSpPr>
        <p:spPr>
          <a:xfrm>
            <a:off x="701040" y="329535"/>
            <a:ext cx="1096264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Uniform Resource Locators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6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33FCC-1E78-4348-3EF3-CC78C1C3043B}"/>
              </a:ext>
            </a:extLst>
          </p:cNvPr>
          <p:cNvSpPr txBox="1"/>
          <p:nvPr/>
        </p:nvSpPr>
        <p:spPr>
          <a:xfrm>
            <a:off x="904240" y="1518196"/>
            <a:ext cx="99161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 messages are informational.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seen because they indicate success.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redirects.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client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server errors.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CF685-CEC3-2167-A1AD-18E61225A604}"/>
              </a:ext>
            </a:extLst>
          </p:cNvPr>
          <p:cNvSpPr txBox="1">
            <a:spLocks/>
          </p:cNvSpPr>
          <p:nvPr/>
        </p:nvSpPr>
        <p:spPr>
          <a:xfrm>
            <a:off x="701040" y="329535"/>
            <a:ext cx="609600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MESSAGES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98696-478D-949D-5DC3-8090E11C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241" y="185618"/>
            <a:ext cx="3011759" cy="211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9D95B-0578-69FA-E228-6D39DBC1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245" y="2666276"/>
            <a:ext cx="257175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73E97-667F-648E-D4AA-CC2D68F38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239" y="3718039"/>
            <a:ext cx="4098925" cy="27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956C6F-AAF3-25A6-594F-82E3E6E5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97621"/>
              </p:ext>
            </p:extLst>
          </p:nvPr>
        </p:nvGraphicFramePr>
        <p:xfrm>
          <a:off x="665480" y="668020"/>
          <a:ext cx="10861039" cy="5331314"/>
        </p:xfrm>
        <a:graphic>
          <a:graphicData uri="http://schemas.openxmlformats.org/drawingml/2006/table">
            <a:tbl>
              <a:tblPr/>
              <a:tblGrid>
                <a:gridCol w="10861039">
                  <a:extLst>
                    <a:ext uri="{9D8B030D-6E8A-4147-A177-3AD203B41FA5}">
                      <a16:colId xmlns:a16="http://schemas.microsoft.com/office/drawing/2014/main" val="557313919"/>
                    </a:ext>
                  </a:extLst>
                </a:gridCol>
              </a:tblGrid>
              <a:tr h="18535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479" marR="26479" marT="13240" marB="13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58310"/>
                  </a:ext>
                </a:extLst>
              </a:tr>
              <a:tr h="503103"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 No Content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successful, but no data to send.</a:t>
                      </a:r>
                    </a:p>
                  </a:txBody>
                  <a:tcPr marL="26479" marR="26479" marT="13240" marB="13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194054"/>
                  </a:ext>
                </a:extLst>
              </a:tr>
              <a:tr h="661977"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 Found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temporarily redirected.</a:t>
                      </a:r>
                    </a:p>
                  </a:txBody>
                  <a:tcPr marL="26479" marR="26479" marT="13240" marB="13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537567"/>
                  </a:ext>
                </a:extLst>
              </a:tr>
              <a:tr h="661977"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 Not Modified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cached version can be used.</a:t>
                      </a:r>
                    </a:p>
                  </a:txBody>
                  <a:tcPr marL="26479" marR="26479" marT="13240" marB="13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94232"/>
                  </a:ext>
                </a:extLst>
              </a:tr>
              <a:tr h="820852"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 Unauthorized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authentication required.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 Forbidden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access denied.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 Not Found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page doesn’t exist.</a:t>
                      </a:r>
                    </a:p>
                  </a:txBody>
                  <a:tcPr marL="26479" marR="26479" marT="13240" marB="13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51443"/>
                  </a:ext>
                </a:extLst>
              </a:tr>
              <a:tr h="1218038"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 Service Unavailable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server temporarily overloaded or under maintenance.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 Gateway Timeout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no response from upstream server.</a:t>
                      </a:r>
                    </a:p>
                  </a:txBody>
                  <a:tcPr marL="26479" marR="26479" marT="13240" marB="13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5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0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E073-84AD-A9C2-E00F-E0D10F88055C}"/>
              </a:ext>
            </a:extLst>
          </p:cNvPr>
          <p:cNvSpPr txBox="1">
            <a:spLocks/>
          </p:cNvSpPr>
          <p:nvPr/>
        </p:nvSpPr>
        <p:spPr>
          <a:xfrm>
            <a:off x="1549400" y="254937"/>
            <a:ext cx="950976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 UTILITIES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2091E-EFFC-EE8A-EE63-E1544D7F79BE}"/>
              </a:ext>
            </a:extLst>
          </p:cNvPr>
          <p:cNvSpPr txBox="1"/>
          <p:nvPr/>
        </p:nvSpPr>
        <p:spPr>
          <a:xfrm>
            <a:off x="965200" y="1166842"/>
            <a:ext cx="10678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Ipconfig: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PK" altLang="en-PK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Your </a:t>
            </a:r>
            <a:r>
              <a:rPr lang="en-PK" altLang="en-PK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IP address</a:t>
            </a:r>
            <a:r>
              <a:rPr lang="en-PK" altLang="en-PK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(your computer’s “house number” on the network)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PK" altLang="en-PK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Subnet mask</a:t>
            </a:r>
            <a:r>
              <a:rPr lang="en-PK" altLang="en-PK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(helps define your local network range)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PK" altLang="en-PK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Default gateway</a:t>
            </a:r>
            <a:r>
              <a:rPr lang="en-PK" altLang="en-PK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(your router’s IP, the way to the internet)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060A-FDA9-E8A7-6A9B-0643E033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75" y="3665140"/>
            <a:ext cx="8468622" cy="896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6A501-E991-C503-AADE-FC8C0FF20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4" y="4697729"/>
            <a:ext cx="8468621" cy="1470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079B14-F2C7-736A-CF70-05FB1FEDB651}"/>
              </a:ext>
            </a:extLst>
          </p:cNvPr>
          <p:cNvSpPr txBox="1"/>
          <p:nvPr/>
        </p:nvSpPr>
        <p:spPr>
          <a:xfrm>
            <a:off x="965200" y="3937858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DDF3F-A61F-D01C-7C49-BC331DBC4E4D}"/>
              </a:ext>
            </a:extLst>
          </p:cNvPr>
          <p:cNvSpPr txBox="1"/>
          <p:nvPr/>
        </p:nvSpPr>
        <p:spPr>
          <a:xfrm>
            <a:off x="1026160" y="4828024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526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7A993-CE84-EF2B-4B08-451EB1B7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4" y="0"/>
            <a:ext cx="11897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821BB4-E8F6-2880-D8A7-C4E65C330E63}"/>
              </a:ext>
            </a:extLst>
          </p:cNvPr>
          <p:cNvSpPr txBox="1"/>
          <p:nvPr/>
        </p:nvSpPr>
        <p:spPr>
          <a:xfrm>
            <a:off x="995680" y="1375956"/>
            <a:ext cx="9631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tells if a system is connected to the network.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test packets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another computer or website to see if it’s reachable and how fast it responds.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650265-D328-560D-7064-9DF3659D7506}"/>
              </a:ext>
            </a:extLst>
          </p:cNvPr>
          <p:cNvSpPr txBox="1">
            <a:spLocks/>
          </p:cNvSpPr>
          <p:nvPr/>
        </p:nvSpPr>
        <p:spPr>
          <a:xfrm>
            <a:off x="1549400" y="254937"/>
            <a:ext cx="950976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 UTILITIES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EDFF6-4DC3-66A8-8601-38A8562F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92" y="3830877"/>
            <a:ext cx="9634672" cy="818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C6A2FD-F08F-344B-A8D5-F0B954195C2F}"/>
              </a:ext>
            </a:extLst>
          </p:cNvPr>
          <p:cNvSpPr txBox="1"/>
          <p:nvPr/>
        </p:nvSpPr>
        <p:spPr>
          <a:xfrm>
            <a:off x="883920" y="4046927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43ECC-7D70-819E-FCF7-2AB1F44BB453}"/>
              </a:ext>
            </a:extLst>
          </p:cNvPr>
          <p:cNvSpPr txBox="1"/>
          <p:nvPr/>
        </p:nvSpPr>
        <p:spPr>
          <a:xfrm>
            <a:off x="883920" y="4787384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D1E9D0-D80C-73FE-5D7D-D20040AF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692" y="4865471"/>
            <a:ext cx="9634672" cy="12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288" y="51511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1151128" y="1981200"/>
            <a:ext cx="10614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– IPV4 &amp; IPV6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Locator (URL)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 Utilities</a:t>
            </a: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9971A-95B5-1CC4-B493-0BC089BF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91" y="34533"/>
            <a:ext cx="9816769" cy="68234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D8E543-77B3-0D0E-45DB-F7D1FC3C7909}"/>
              </a:ext>
            </a:extLst>
          </p:cNvPr>
          <p:cNvSpPr txBox="1">
            <a:spLocks/>
          </p:cNvSpPr>
          <p:nvPr/>
        </p:nvSpPr>
        <p:spPr>
          <a:xfrm rot="16200000">
            <a:off x="833119" y="3019727"/>
            <a:ext cx="208280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9A3458-6675-EE21-6425-4704FED0165D}"/>
              </a:ext>
            </a:extLst>
          </p:cNvPr>
          <p:cNvSpPr txBox="1"/>
          <p:nvPr/>
        </p:nvSpPr>
        <p:spPr>
          <a:xfrm>
            <a:off x="904240" y="1524615"/>
            <a:ext cx="99466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Tracert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every “hop” between host and destination address.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the route to a destination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step (“hop”)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data takes from your computer to the destination.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hop represents a router your data passes through.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B0981C-8163-CFEA-7C96-BA84B55B71AA}"/>
              </a:ext>
            </a:extLst>
          </p:cNvPr>
          <p:cNvSpPr txBox="1">
            <a:spLocks/>
          </p:cNvSpPr>
          <p:nvPr/>
        </p:nvSpPr>
        <p:spPr>
          <a:xfrm>
            <a:off x="1549400" y="254937"/>
            <a:ext cx="950976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 UTILITIES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6AEE7-454C-F685-8698-F0DDA509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35" y="4305741"/>
            <a:ext cx="9082486" cy="81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2E72C-D6C2-E03F-B9A7-E3ECDC6F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35" y="5227756"/>
            <a:ext cx="9082486" cy="1491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5DB56-33EC-8BB3-3371-DE7FAEFFCFF8}"/>
              </a:ext>
            </a:extLst>
          </p:cNvPr>
          <p:cNvSpPr txBox="1"/>
          <p:nvPr/>
        </p:nvSpPr>
        <p:spPr>
          <a:xfrm>
            <a:off x="962579" y="4345681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04B45-03D0-CD19-3D8C-84B193D58D2D}"/>
              </a:ext>
            </a:extLst>
          </p:cNvPr>
          <p:cNvSpPr txBox="1"/>
          <p:nvPr/>
        </p:nvSpPr>
        <p:spPr>
          <a:xfrm>
            <a:off x="904240" y="5564083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59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5AF51-81E3-AE46-989F-B586AA40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" y="0"/>
            <a:ext cx="12148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E7C22-F7D7-D0DF-1DB1-F1BB1B8E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177DC-DC0A-4AB6-ADC8-EB20771C5772}"/>
              </a:ext>
            </a:extLst>
          </p:cNvPr>
          <p:cNvSpPr txBox="1"/>
          <p:nvPr/>
        </p:nvSpPr>
        <p:spPr>
          <a:xfrm>
            <a:off x="904240" y="1524615"/>
            <a:ext cx="99466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status shows active connection.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active network connections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ports in use, and which programs are using them.</a:t>
            </a:r>
          </a:p>
          <a:p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B812DA-4A03-A708-D90F-D5BB399EA6C3}"/>
              </a:ext>
            </a:extLst>
          </p:cNvPr>
          <p:cNvSpPr txBox="1">
            <a:spLocks/>
          </p:cNvSpPr>
          <p:nvPr/>
        </p:nvSpPr>
        <p:spPr>
          <a:xfrm>
            <a:off x="1549400" y="254937"/>
            <a:ext cx="950976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 UTILITIES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D40F3-5A33-3BA9-4EA2-879D5E3C8C40}"/>
              </a:ext>
            </a:extLst>
          </p:cNvPr>
          <p:cNvSpPr txBox="1"/>
          <p:nvPr/>
        </p:nvSpPr>
        <p:spPr>
          <a:xfrm>
            <a:off x="1028618" y="3895174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3B8A3-E069-63E2-F462-A680BAE1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18" y="3588087"/>
            <a:ext cx="8481141" cy="983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F7331-0CDB-1BC1-1043-1EFF8B3EB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680" y="4878680"/>
            <a:ext cx="8696917" cy="1175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5EC5FB-8E26-3CAC-54CC-F667E7EDCDA7}"/>
              </a:ext>
            </a:extLst>
          </p:cNvPr>
          <p:cNvSpPr txBox="1"/>
          <p:nvPr/>
        </p:nvSpPr>
        <p:spPr>
          <a:xfrm>
            <a:off x="1028618" y="5185767"/>
            <a:ext cx="16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8865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4F455-0505-C76D-0E07-868756FD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" y="10160"/>
            <a:ext cx="12136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3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“Knowledge is the best program ever written”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E1E-8090-2C01-2630-996AAF7F9312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442468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DBA4A-E7FD-857F-6BBC-3630FE11AB8E}"/>
              </a:ext>
            </a:extLst>
          </p:cNvPr>
          <p:cNvSpPr txBox="1"/>
          <p:nvPr/>
        </p:nvSpPr>
        <p:spPr>
          <a:xfrm>
            <a:off x="706120" y="1488222"/>
            <a:ext cx="10541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networks that are connected to each other.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various networks are simply connected to main transmission lines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where the backbones connect to each other are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points (NAPs).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the internet, log on to 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 provider (ISP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ISP connects either to another ISP or backbone provider.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backbone provider connects to another at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Point (NAP).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0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22EC5-91D5-08B5-EB12-E6A46D0E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" y="120737"/>
            <a:ext cx="11650663" cy="66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D15B0-1918-B2C5-657F-31C9ACB9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04862"/>
            <a:ext cx="8991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3353F-4C86-6BDE-C0B5-B7647FC666EE}"/>
              </a:ext>
            </a:extLst>
          </p:cNvPr>
          <p:cNvSpPr txBox="1"/>
          <p:nvPr/>
        </p:nvSpPr>
        <p:spPr>
          <a:xfrm>
            <a:off x="853440" y="1457236"/>
            <a:ext cx="10200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(Internet Protocol) Addresses.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to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Internet.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Social Security number.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in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form.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octets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decimals.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example would be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107.22.98.198.)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three-digit numbers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between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255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0833-B2A4-D625-120D-DBF53AA5C845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442468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B2490E-ABB7-D015-18C2-BF330D358DAD}"/>
              </a:ext>
            </a:extLst>
          </p:cNvPr>
          <p:cNvSpPr txBox="1"/>
          <p:nvPr/>
        </p:nvSpPr>
        <p:spPr>
          <a:xfrm>
            <a:off x="360680" y="1178560"/>
            <a:ext cx="550164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addresses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routable on the Internet.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leased from an ISP.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IP can be the same.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numeric code that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unique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used again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IP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get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begins with 39</a:t>
            </a:r>
            <a:r>
              <a:rPr 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.102.230.17.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073333-C4DD-A72D-010D-C93FD349AE7C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931164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VS PRIVATE  ADDRESS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0F2C7-5EDF-AA17-515B-6D88B31A1086}"/>
              </a:ext>
            </a:extLst>
          </p:cNvPr>
          <p:cNvSpPr txBox="1"/>
          <p:nvPr/>
        </p:nvSpPr>
        <p:spPr>
          <a:xfrm>
            <a:off x="6207760" y="1178560"/>
            <a:ext cx="50698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addresses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routable on the Internet.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leased from an ISP.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numeric code that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unique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used again.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only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begins with 10</a:t>
            </a:r>
            <a:r>
              <a:rPr 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.102.230.17</a:t>
            </a:r>
          </a:p>
        </p:txBody>
      </p:sp>
    </p:spTree>
    <p:extLst>
      <p:ext uri="{BB962C8B-B14F-4D97-AF65-F5344CB8AC3E}">
        <p14:creationId xmlns:p14="http://schemas.microsoft.com/office/powerpoint/2010/main" val="145393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0F37D2-FF30-4403-4C4C-353073247629}"/>
              </a:ext>
            </a:extLst>
          </p:cNvPr>
          <p:cNvSpPr txBox="1">
            <a:spLocks/>
          </p:cNvSpPr>
          <p:nvPr/>
        </p:nvSpPr>
        <p:spPr>
          <a:xfrm>
            <a:off x="909320" y="225971"/>
            <a:ext cx="945388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8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version 4)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0607-8C23-A43B-A23F-F0C8025CB8A0}"/>
              </a:ext>
            </a:extLst>
          </p:cNvPr>
          <p:cNvSpPr txBox="1"/>
          <p:nvPr/>
        </p:nvSpPr>
        <p:spPr>
          <a:xfrm>
            <a:off x="817880" y="1127760"/>
            <a:ext cx="10998200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IP addresses are not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is 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four values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separated by periods.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addresses are actually four binary numbers; 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K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en-US" sz="25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group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byte).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octets × 8 bits = 32 bits total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2^32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4,294,967,296 (≈ 4.3 billion addresses)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octet can range from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to 255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(because 8 bits can represent 256 values).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IPv4 address = 4 numbers (octets), each 0–255, separated by dots.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breakdown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 → 11000000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 → 10101000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→ 00000001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→ 00001010</a:t>
            </a:r>
            <a:r>
              <a:rPr lang="en-US" sz="2800" dirty="0"/>
              <a:t>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6160F-AF56-1147-41E2-47C396E82630}"/>
              </a:ext>
            </a:extLst>
          </p:cNvPr>
          <p:cNvSpPr txBox="1"/>
          <p:nvPr/>
        </p:nvSpPr>
        <p:spPr>
          <a:xfrm>
            <a:off x="1137920" y="1349554"/>
            <a:ext cx="91643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IPv4 addresses (decimal → binary)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00001010.00000000.00000000.00000001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(loopback)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01111111.00000000.00000000.00000001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(common private LAN)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11000000.10101000.00000001.00000001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172.16.0.1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(private range start)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10101100.00010000.00000000.00000001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8.8.8.8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(public DNS)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00001000.00001000.00001000.00001000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FC6525-05AA-D9F4-625B-5D85DF4DAC90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1036828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binary numbers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23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1622</TotalTime>
  <Words>1117</Words>
  <Application>Microsoft Office PowerPoint</Application>
  <PresentationFormat>Widescreen</PresentationFormat>
  <Paragraphs>146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Cyber Security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824</cp:revision>
  <dcterms:created xsi:type="dcterms:W3CDTF">2025-10-15T06:15:30Z</dcterms:created>
  <dcterms:modified xsi:type="dcterms:W3CDTF">2025-11-01T17:16:45Z</dcterms:modified>
</cp:coreProperties>
</file>