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9"/>
  </p:notesMasterIdLst>
  <p:sldIdLst>
    <p:sldId id="256" r:id="rId2"/>
    <p:sldId id="261" r:id="rId3"/>
    <p:sldId id="318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36" r:id="rId15"/>
    <p:sldId id="338" r:id="rId16"/>
    <p:sldId id="337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842" autoAdjust="0"/>
  </p:normalViewPr>
  <p:slideViewPr>
    <p:cSldViewPr snapToGrid="0">
      <p:cViewPr varScale="1">
        <p:scale>
          <a:sx n="63" d="100"/>
          <a:sy n="63" d="100"/>
        </p:scale>
        <p:origin x="80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BE7D3E-4D6D-4A9E-AA24-8E11DFA8298B}" type="datetimeFigureOut">
              <a:rPr lang="en-PK" smtClean="0"/>
              <a:t>01/11/2025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A406AE-9E8D-4B19-A8A6-37C9AB1FA07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4380865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A406AE-9E8D-4B19-A8A6-37C9AB1FA076}" type="slidenum">
              <a:rPr lang="en-PK" smtClean="0"/>
              <a:t>1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141284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11/1/2025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11/1/2025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vinfo.gov/app/details/GOVPUB-C13-74cdc274b1109a7e1ead7185dfec2ada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flare.com/learning/email-security/what-is-smtp/" TargetMode="External"/><Relationship Id="rId2" Type="http://schemas.openxmlformats.org/officeDocument/2006/relationships/hyperlink" Target="https://www.cloudflare.com/learning/ddos/glossary/hypertext-transfer-protocol-http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hyperlink" Target="https://www.cloudflare.com/learning/email-security/what-is-email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flare.com/learning/ssl/what-is-encryption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flare.com/learning/ddos/glossary/tcp-ip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cloudflare.com/learning/ddos/glossary/user-datagram-protocol-udp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loudflare.com/learning/network-layer/what-is-the-network-layer/" TargetMode="External"/><Relationship Id="rId7" Type="http://schemas.openxmlformats.org/officeDocument/2006/relationships/hyperlink" Target="https://www.cloudflare.com/learning/network-layer/what-is-ipsec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cloudflare.com/learning/network-layer/what-is-igmp/" TargetMode="External"/><Relationship Id="rId5" Type="http://schemas.openxmlformats.org/officeDocument/2006/relationships/hyperlink" Target="https://www.cloudflare.com/learning/ddos/glossary/internet-control-message-protocol-icmp/" TargetMode="External"/><Relationship Id="rId4" Type="http://schemas.openxmlformats.org/officeDocument/2006/relationships/hyperlink" Target="https://www.cloudflare.com/learning/network-layer/what-is-a-packet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CB6B-98B0-7DD3-973D-99D900F051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sz="8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Cyber Security</a:t>
            </a:r>
            <a:endParaRPr lang="en-PK" sz="8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4B46766-25E3-5BCC-FCFC-68333EE8C7DA}"/>
              </a:ext>
            </a:extLst>
          </p:cNvPr>
          <p:cNvSpPr txBox="1">
            <a:spLocks/>
          </p:cNvSpPr>
          <p:nvPr/>
        </p:nvSpPr>
        <p:spPr>
          <a:xfrm>
            <a:off x="2241804" y="4789253"/>
            <a:ext cx="8053832" cy="1273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9600" kern="1200" cap="all" baseline="0">
                <a:blipFill dpi="0" rotWithShape="1">
                  <a:blip r:embed="rId3"/>
                  <a:srcRect/>
                  <a:tile tx="6350" ty="-127000" sx="65000" sy="64000" flip="none" algn="tl"/>
                </a:blip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</a:t>
            </a:r>
            <a:r>
              <a:rPr lang="en-US" sz="7200" b="1">
                <a:latin typeface="Times New Roman" panose="02020603050405020304" pitchFamily="18" charset="0"/>
                <a:cs typeface="Times New Roman" panose="02020603050405020304" pitchFamily="18" charset="0"/>
              </a:rPr>
              <a:t># 06</a:t>
            </a:r>
            <a:endParaRPr lang="en-PK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7502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3DFEE-338D-B773-DBD9-9121AC927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3ACFAE-8AE3-C6E1-01B0-D6AB0AF98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985" y="323215"/>
            <a:ext cx="8286750" cy="2838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4AB71D-2A28-46DF-C34F-BBBF029FDE0C}"/>
              </a:ext>
            </a:extLst>
          </p:cNvPr>
          <p:cNvSpPr txBox="1"/>
          <p:nvPr/>
        </p:nvSpPr>
        <p:spPr>
          <a:xfrm>
            <a:off x="1076960" y="3161665"/>
            <a:ext cx="968248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layer includes the </a:t>
            </a:r>
            <a:r>
              <a:rPr lang="en-US" sz="2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physical equipment 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involved in the data transfer, such as the </a:t>
            </a:r>
            <a:r>
              <a:rPr lang="en-US" sz="2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cables and 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switches.</a:t>
            </a:r>
            <a:endParaRPr lang="en-US" sz="28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also the layer where the data gets converted into a bit stream, which is a string of </a:t>
            </a:r>
            <a:r>
              <a:rPr lang="en-US" sz="2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1s and 0s.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physical layer of both devices must also agree on a signal convention so that the 1s can be distinguished from the 0s on both devices.</a:t>
            </a:r>
            <a:endParaRPr lang="en-P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8497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CE65EC-005F-7F46-1E28-C5D3E934F599}"/>
              </a:ext>
            </a:extLst>
          </p:cNvPr>
          <p:cNvSpPr txBox="1"/>
          <p:nvPr/>
        </p:nvSpPr>
        <p:spPr>
          <a:xfrm>
            <a:off x="812800" y="118656"/>
            <a:ext cx="8473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</a:t>
            </a:r>
            <a:endParaRPr lang="en-PK" sz="5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A76516-F19C-F947-3369-8CA3B7935529}"/>
              </a:ext>
            </a:extLst>
          </p:cNvPr>
          <p:cNvSpPr txBox="1"/>
          <p:nvPr/>
        </p:nvSpPr>
        <p:spPr>
          <a:xfrm>
            <a:off x="812800" y="1045478"/>
            <a:ext cx="10464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According to the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National Institute of Standards and Technology (NIST)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None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“Cloud computing is a model for enabling convenient, on-demand network access to a shared pool of configurable computing resources (e.g., networks, servers, storage, applications, and services) that can be rapidly provisioned and released with minimal management effort or service provider interaction.”</a:t>
            </a:r>
          </a:p>
          <a:p>
            <a:pPr algn="just">
              <a:buNone/>
            </a:pPr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computing means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the internet to access shared computer resources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servers, storage, and software 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whenever needed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without managing the physical hardware.</a:t>
            </a:r>
          </a:p>
          <a:p>
            <a:pPr algn="just"/>
            <a:endParaRPr lang="en-US"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8D11CC-E648-9CC3-4C98-216E8EFB6356}"/>
              </a:ext>
            </a:extLst>
          </p:cNvPr>
          <p:cNvSpPr txBox="1"/>
          <p:nvPr/>
        </p:nvSpPr>
        <p:spPr>
          <a:xfrm>
            <a:off x="2672080" y="6345525"/>
            <a:ext cx="9733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The NIST Definition of Cloud Computing - Content Details -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37311290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A0040DF-68C7-4B53-0764-A20C361469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226" y="207640"/>
            <a:ext cx="7811453" cy="644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6108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08043FF-60D7-A4C1-15F5-196E67B16430}"/>
              </a:ext>
            </a:extLst>
          </p:cNvPr>
          <p:cNvSpPr txBox="1"/>
          <p:nvPr/>
        </p:nvSpPr>
        <p:spPr>
          <a:xfrm>
            <a:off x="782320" y="169456"/>
            <a:ext cx="9834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 of Cloud Deployment Models</a:t>
            </a:r>
            <a:endParaRPr lang="en-PK" sz="4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5AB010-120C-FABF-8A71-4A93F2C8A087}"/>
              </a:ext>
            </a:extLst>
          </p:cNvPr>
          <p:cNvSpPr txBox="1"/>
          <p:nvPr/>
        </p:nvSpPr>
        <p:spPr>
          <a:xfrm>
            <a:off x="934720" y="1283454"/>
            <a:ext cx="1007872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primary classifications of clouds: 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Public clouds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 their infrastructure or services to the general public or a large industry group. 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Example: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Amazon Web Services (AWS), Google Cloud Platform 	(GCP), Microsoft Azure</a:t>
            </a:r>
          </a:p>
          <a:p>
            <a:pPr marL="514350" indent="-514350" algn="just">
              <a:buFont typeface="+mj-lt"/>
              <a:buAutoNum type="arabicPeriod"/>
            </a:pPr>
            <a:endParaRPr lang="en-US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Private clouds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clouds used specifically by a single   	organization without offering the services to an outside party. </a:t>
            </a:r>
          </a:p>
          <a:p>
            <a:pPr lvl="1"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hosting its own private servers for security reasons </a:t>
            </a:r>
          </a:p>
          <a:p>
            <a:pPr marL="457200" indent="-457200" algn="just">
              <a:buFont typeface="+mj-lt"/>
              <a:buAutoNum type="arabicPeriod"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2766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8FD7180-51C4-6AAE-CAE0-D91014DF9A37}"/>
              </a:ext>
            </a:extLst>
          </p:cNvPr>
          <p:cNvSpPr txBox="1"/>
          <p:nvPr/>
        </p:nvSpPr>
        <p:spPr>
          <a:xfrm>
            <a:off x="853440" y="712321"/>
            <a:ext cx="998728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 Hybrid clouds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which combine the elements of 	private and  	public clouds. Hybrid clouds are essentially private 	clouds that 	have some limited public access.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Netflix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uses AWS (public) for streaming and its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own 	private 	cloud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sensitive data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Community clouds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are midway between private and public 	clouds. They are systems wherein several organizations share a 	cloud for specific community needs. </a:t>
            </a:r>
          </a:p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organizations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sharing a 	cloud for patient 	data, or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universities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collaborating on research</a:t>
            </a:r>
            <a:endParaRPr lang="en-P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1513EF7-3E23-44B1-B762-3BA5944C65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9481" y="6016675"/>
            <a:ext cx="7983917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Hybrid = one organization using two types of clouds (private + public).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PK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Community = multiple organizations sharing one cloud for a common purpose</a:t>
            </a:r>
            <a:r>
              <a:rPr kumimoji="0" lang="en-US" altLang="en-PK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kumimoji="0" lang="en-PK" altLang="en-PK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9938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4EFEB0-97E7-DF72-A79C-CFA447F467EA}"/>
              </a:ext>
            </a:extLst>
          </p:cNvPr>
          <p:cNvSpPr txBox="1"/>
          <p:nvPr/>
        </p:nvSpPr>
        <p:spPr>
          <a:xfrm>
            <a:off x="782320" y="321856"/>
            <a:ext cx="98348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Cloud Model Services</a:t>
            </a:r>
            <a:endParaRPr lang="en-PK" sz="4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869C8D-194E-2419-8625-2FE0A0E93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480" y="1135791"/>
            <a:ext cx="10830559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9144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kumimoji="0" lang="en-PK" altLang="en-PK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 as a Service (IaaS)</a:t>
            </a:r>
            <a:r>
              <a:rPr kumimoji="0" lang="en-PK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kumimoji="0" lang="en-US" altLang="en-PK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virtual servers, storage, and networking resources.</a:t>
            </a:r>
            <a:endParaRPr kumimoji="0" lang="en-US" altLang="en-PK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PK" altLang="en-P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as a Service (PaaS)</a:t>
            </a:r>
            <a:r>
              <a:rPr lang="en-PK" altLang="en-P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tools and environments to build, test, and deploy applications.</a:t>
            </a:r>
          </a:p>
          <a:p>
            <a:pPr marL="9144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PK" altLang="en-P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as a Service (SaaS)</a:t>
            </a:r>
            <a:r>
              <a:rPr lang="en-PK" altLang="en-P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software online without installing it on your computer.</a:t>
            </a:r>
            <a:endParaRPr lang="en-PK" altLang="en-P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P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PK" altLang="en-P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Other Specialized Services</a:t>
            </a:r>
            <a:r>
              <a:rPr lang="en-PK" altLang="en-P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</a:p>
          <a:p>
            <a:pPr marL="1371600" lvl="2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PK" altLang="en-P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DaaS:</a:t>
            </a:r>
            <a:r>
              <a:rPr lang="en-PK" altLang="en-P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Desktop as a Service</a:t>
            </a:r>
          </a:p>
          <a:p>
            <a:pPr marL="1371600" lvl="2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PK" altLang="en-PK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ITMaaS</a:t>
            </a:r>
            <a:r>
              <a:rPr lang="en-PK" altLang="en-P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PK" altLang="en-P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 Management as a Service</a:t>
            </a:r>
          </a:p>
          <a:p>
            <a:pPr marL="1371600" lvl="2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PK" altLang="en-PK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MBaaS</a:t>
            </a:r>
            <a:r>
              <a:rPr lang="en-PK" altLang="en-P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PK" altLang="en-P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Mobile Backend as a Service</a:t>
            </a:r>
          </a:p>
          <a:p>
            <a:pPr marL="1371600" lvl="2" indent="-457200" defTabSz="9144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lang="en-PK" altLang="en-PK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SECaaS</a:t>
            </a:r>
            <a:r>
              <a:rPr lang="en-PK" altLang="en-PK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PK" altLang="en-PK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Security as a Service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PK" altLang="en-PK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PK" altLang="en-PK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4D872E7-6FFB-D8C4-F157-9D4AED1D811E}"/>
              </a:ext>
            </a:extLst>
          </p:cNvPr>
          <p:cNvGraphicFramePr>
            <a:graphicFrameLocks noGrp="1"/>
          </p:cNvGraphicFramePr>
          <p:nvPr/>
        </p:nvGraphicFramePr>
        <p:xfrm>
          <a:off x="1069975" y="3963670"/>
          <a:ext cx="10058400" cy="365760"/>
        </p:xfrm>
        <a:graphic>
          <a:graphicData uri="http://schemas.openxmlformats.org/drawingml/2006/table">
            <a:tbl>
              <a:tblPr/>
              <a:tblGrid>
                <a:gridCol w="10058400">
                  <a:extLst>
                    <a:ext uri="{9D8B030D-6E8A-4147-A177-3AD203B41FA5}">
                      <a16:colId xmlns:a16="http://schemas.microsoft.com/office/drawing/2014/main" val="18506957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P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564259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9F560E4F-6EA7-FA9B-28E8-A0FBA5553040}"/>
              </a:ext>
            </a:extLst>
          </p:cNvPr>
          <p:cNvGraphicFramePr>
            <a:graphicFrameLocks noGrp="1"/>
          </p:cNvGraphicFramePr>
          <p:nvPr/>
        </p:nvGraphicFramePr>
        <p:xfrm>
          <a:off x="1069975" y="3963670"/>
          <a:ext cx="10058400" cy="365760"/>
        </p:xfrm>
        <a:graphic>
          <a:graphicData uri="http://schemas.openxmlformats.org/drawingml/2006/table">
            <a:tbl>
              <a:tblPr/>
              <a:tblGrid>
                <a:gridCol w="10058400">
                  <a:extLst>
                    <a:ext uri="{9D8B030D-6E8A-4147-A177-3AD203B41FA5}">
                      <a16:colId xmlns:a16="http://schemas.microsoft.com/office/drawing/2014/main" val="2352618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PK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69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4954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208469-EE52-8252-2971-A9FDCE808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527" y="123815"/>
            <a:ext cx="10608945" cy="6383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88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4840-87B7-5C2F-E6CB-CE9BD61D2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7928" y="1588500"/>
            <a:ext cx="6194552" cy="2807208"/>
          </a:xfrm>
        </p:spPr>
        <p:txBody>
          <a:bodyPr>
            <a:normAutofit/>
          </a:bodyPr>
          <a:lstStyle/>
          <a:p>
            <a:r>
              <a:rPr lang="en-US" sz="8000" dirty="0"/>
              <a:t>Thank you!</a:t>
            </a:r>
            <a:endParaRPr lang="en-PK" sz="8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19812F-AABC-0688-A538-8A303FE5DAE1}"/>
              </a:ext>
            </a:extLst>
          </p:cNvPr>
          <p:cNvSpPr txBox="1"/>
          <p:nvPr/>
        </p:nvSpPr>
        <p:spPr>
          <a:xfrm>
            <a:off x="640080" y="3429000"/>
            <a:ext cx="105359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“Security is not a product, but a process”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1195868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B506D-D8CE-6C1D-091D-252ED6579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1294-A245-19C5-6231-4502DD71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4328" y="159512"/>
            <a:ext cx="8053832" cy="1273048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Overview</a:t>
            </a:r>
            <a:endParaRPr lang="en-PK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32F36A-3A53-922C-C868-BF2D2A9357FE}"/>
              </a:ext>
            </a:extLst>
          </p:cNvPr>
          <p:cNvSpPr txBox="1"/>
          <p:nvPr/>
        </p:nvSpPr>
        <p:spPr>
          <a:xfrm>
            <a:off x="1181608" y="1524000"/>
            <a:ext cx="1061415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OSI Seven layers Model</a:t>
            </a:r>
          </a:p>
          <a:p>
            <a:pPr marL="1657350" lvl="2" indent="-742950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</a:t>
            </a:r>
          </a:p>
          <a:p>
            <a:pPr marL="1657350" lvl="2" indent="-742950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Presentation Layer</a:t>
            </a:r>
          </a:p>
          <a:p>
            <a:pPr marL="1657350" lvl="2" indent="-742950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Layer</a:t>
            </a:r>
          </a:p>
          <a:p>
            <a:pPr marL="1657350" lvl="2" indent="-742950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</a:t>
            </a:r>
          </a:p>
          <a:p>
            <a:pPr marL="1657350" lvl="2" indent="-742950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Layer</a:t>
            </a:r>
          </a:p>
          <a:p>
            <a:pPr marL="1657350" lvl="2" indent="-742950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Link Layer</a:t>
            </a:r>
          </a:p>
          <a:p>
            <a:pPr marL="1657350" lvl="2" indent="-742950">
              <a:buFont typeface="+mj-lt"/>
              <a:buAutoNum type="arabicPeriod"/>
            </a:pP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Layer</a:t>
            </a:r>
          </a:p>
          <a:p>
            <a:pPr marL="1200150" lvl="1" indent="-742950">
              <a:buFont typeface="+mj-lt"/>
              <a:buAutoNum type="arabicPeriod"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742950">
              <a:buFont typeface="+mj-lt"/>
              <a:buAutoNum type="arabicPeriod"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742950">
              <a:buFont typeface="+mj-lt"/>
              <a:buAutoNum type="arabicPeriod"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0150" lvl="1" indent="-742950">
              <a:buFont typeface="+mj-lt"/>
              <a:buAutoNum type="arabicPeriod"/>
            </a:pP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2067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AF811B0-F964-0D00-A05B-82E0CFA25408}"/>
              </a:ext>
            </a:extLst>
          </p:cNvPr>
          <p:cNvSpPr txBox="1"/>
          <p:nvPr/>
        </p:nvSpPr>
        <p:spPr>
          <a:xfrm>
            <a:off x="1097280" y="242597"/>
            <a:ext cx="10596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</a:t>
            </a:r>
            <a:r>
              <a:rPr lang="en-US" sz="3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pen </a:t>
            </a:r>
            <a:r>
              <a:rPr lang="en-US" sz="3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S</a:t>
            </a:r>
            <a:r>
              <a:rPr lang="en-US" sz="3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ystems </a:t>
            </a:r>
            <a:r>
              <a:rPr lang="en-US" sz="3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sz="36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nterconnection Model (</a:t>
            </a:r>
            <a:r>
              <a:rPr lang="en-US" sz="36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OSI) MODEL </a:t>
            </a:r>
            <a:endParaRPr lang="en-PK" sz="3600" b="1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8F8C38-82E5-67B4-C3E3-4FB06A7AD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377" y="888928"/>
            <a:ext cx="8936673" cy="587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989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9510E3-846E-E2A7-77E3-9F7E73E9E1E6}"/>
              </a:ext>
            </a:extLst>
          </p:cNvPr>
          <p:cNvSpPr txBox="1"/>
          <p:nvPr/>
        </p:nvSpPr>
        <p:spPr>
          <a:xfrm>
            <a:off x="822960" y="2755389"/>
            <a:ext cx="103936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b="0" i="0" dirty="0">
              <a:solidFill>
                <a:srgbClr val="222222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>
              <a:solidFill>
                <a:srgbClr val="22222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the only layer that directly interacts with data from the user.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layer protocols include </a:t>
            </a:r>
            <a:r>
              <a:rPr lang="en-US" sz="3200" b="1" i="0" u="none" strike="noStrike" dirty="0">
                <a:effectLst/>
                <a:highlight>
                  <a:srgbClr val="FBCDA5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as well as </a:t>
            </a:r>
            <a:r>
              <a:rPr lang="en-US" sz="3200" b="1" dirty="0">
                <a:highlight>
                  <a:srgbClr val="FBCDA5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SMTP</a:t>
            </a:r>
            <a:r>
              <a:rPr lang="en-US" sz="3200" b="1" dirty="0">
                <a:highlight>
                  <a:srgbClr val="FBCDA5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(Simple Mail Transfer Protocol is one of the protocols that enables </a:t>
            </a:r>
            <a:r>
              <a:rPr lang="en-US" sz="3200" b="1" dirty="0">
                <a:highlight>
                  <a:srgbClr val="FBCDA5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email</a:t>
            </a:r>
            <a:r>
              <a:rPr lang="en-US" sz="3200" b="1" dirty="0">
                <a:highlight>
                  <a:srgbClr val="FBCDA5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communications).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70A12-1CDA-9809-3A55-D53CEA4E5D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947" y="477520"/>
            <a:ext cx="10644105" cy="275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36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9BA715-A9F9-66D8-60D7-C63A38A6F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CEA35A-9131-148D-E9BB-0F68A4C3F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313647"/>
            <a:ext cx="8843963" cy="33344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5C2F5F6-1351-FAA9-75F6-41A08A109181}"/>
              </a:ext>
            </a:extLst>
          </p:cNvPr>
          <p:cNvSpPr txBox="1"/>
          <p:nvPr/>
        </p:nvSpPr>
        <p:spPr>
          <a:xfrm>
            <a:off x="807720" y="3429000"/>
            <a:ext cx="105765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presentation layer is responsible for translation, </a:t>
            </a:r>
            <a:r>
              <a:rPr lang="en-US" sz="2800" b="1" i="0" u="none" strike="noStrike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encryption</a:t>
            </a:r>
            <a:r>
              <a:rPr lang="en-US" sz="28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compression of data.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Layer 6 is responsible for translating incoming data into a syntax that the application layer of the receiving device can understand.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presentation layer is also responsible for compressing data it receives from the application layer before delivering it to layer 5.</a:t>
            </a:r>
            <a:endParaRPr lang="en-P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898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93CCC-175E-B1D8-ACB2-3A88B0DB9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7FC4E81-23B9-CA88-6B41-D09DFAFD4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8081" y="227634"/>
            <a:ext cx="7076122" cy="32013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11B3019-6EAB-E27B-370D-517019E3F33E}"/>
              </a:ext>
            </a:extLst>
          </p:cNvPr>
          <p:cNvSpPr txBox="1"/>
          <p:nvPr/>
        </p:nvSpPr>
        <p:spPr>
          <a:xfrm>
            <a:off x="738982" y="3530938"/>
            <a:ext cx="1043432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is the layer responsible for opening and closing communication between the two devices.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time between when the communication is opened and closed is known as the </a:t>
            </a:r>
            <a:r>
              <a:rPr lang="en-US" sz="2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session.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session layer ensures that the session stays open long enough to transfer all the data being exchanged, and then promptly closes the session in order to avoid wasting resources.</a:t>
            </a:r>
            <a:endParaRPr lang="en-P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2850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B234FE-A57C-5E5A-F942-E44697FB2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E11122-2B2B-28D2-6C77-7C3FAB11B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957" y="361950"/>
            <a:ext cx="7781925" cy="24765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70E309A-7B08-230C-20B2-BC85DF98DFDC}"/>
              </a:ext>
            </a:extLst>
          </p:cNvPr>
          <p:cNvSpPr txBox="1"/>
          <p:nvPr/>
        </p:nvSpPr>
        <p:spPr>
          <a:xfrm>
            <a:off x="1087120" y="2937917"/>
            <a:ext cx="978408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Layer 4 is responsible for end-to-end communication between the two devices.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includes taking data from the session layer and breaking it up into chunks called </a:t>
            </a:r>
            <a:r>
              <a:rPr lang="en-US" sz="24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segments</a:t>
            </a: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before sending it to layer 3.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transport layer on the receiving device is responsible for reassembling the segments into data the session layer can consume.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Transport layer protocols include the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Transmission Control Protocol (TCP)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the 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User Datagram Protocol (UDP)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PK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9570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7D838-C5DA-67C0-2455-6F829003FB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7F7F01B-5B77-E5C4-9630-0470021BA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095" y="368300"/>
            <a:ext cx="7562850" cy="2667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87243F-7D38-DF50-4846-35FA3DFC215C}"/>
              </a:ext>
            </a:extLst>
          </p:cNvPr>
          <p:cNvSpPr txBox="1"/>
          <p:nvPr/>
        </p:nvSpPr>
        <p:spPr>
          <a:xfrm>
            <a:off x="1071880" y="3035300"/>
            <a:ext cx="1004824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sz="2800" b="0" i="0" u="none" strike="noStrike" dirty="0">
                <a:solidFill>
                  <a:srgbClr val="993D1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network layer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responsible for facilitating data transfer between two different networks.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layer breaks up segments from the transport layer into smaller units, called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packets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Fragmentation occurs in it.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layer protocols include IP, the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Internet Control Message Protocol (ICMP)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Internet Group Message Protocol (IGMP)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 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IPsec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suite.</a:t>
            </a:r>
            <a:endParaRPr lang="en-P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70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D6E89-F584-A056-663A-9708FCEFE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AE7A56-C9D7-8768-0230-720D4237A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512" y="434340"/>
            <a:ext cx="8562975" cy="2514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7CA0EFC-6660-3BE8-BD3F-6543D6A15E82}"/>
              </a:ext>
            </a:extLst>
          </p:cNvPr>
          <p:cNvSpPr txBox="1"/>
          <p:nvPr/>
        </p:nvSpPr>
        <p:spPr>
          <a:xfrm>
            <a:off x="1107439" y="3069997"/>
            <a:ext cx="997712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data link layer takes packets from the network layer and breaks them into smaller pieces called </a:t>
            </a:r>
            <a:r>
              <a:rPr lang="en-US" sz="2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frames.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Like the network layer, the data link layer is also responsible for </a:t>
            </a:r>
            <a:r>
              <a:rPr lang="en-US" sz="2800" b="1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flow control and error control </a:t>
            </a:r>
            <a:r>
              <a:rPr lang="en-US" sz="2800" b="0" i="0" dirty="0">
                <a:solidFill>
                  <a:srgbClr val="22222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intra-network communication (The transport layer only does flow control and error control for inter-network communications).</a:t>
            </a:r>
            <a:endParaRPr lang="en-PK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9236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{45F63935-1AF4-4F8C-991F-4D25D3E9C223}TF2ec419c9-97c3-4958-b02a-0886397d33afcfe10e4b-d68909c4b1b0</Template>
  <TotalTime>1690</TotalTime>
  <Words>878</Words>
  <Application>Microsoft Office PowerPoint</Application>
  <PresentationFormat>Widescreen</PresentationFormat>
  <Paragraphs>71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Rockwell</vt:lpstr>
      <vt:lpstr>Rockwell Condensed</vt:lpstr>
      <vt:lpstr>Times New Roman</vt:lpstr>
      <vt:lpstr>Wingdings</vt:lpstr>
      <vt:lpstr>Wood Type</vt:lpstr>
      <vt:lpstr>Cyber Security</vt:lpstr>
      <vt:lpstr>Lecture Overview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Adil Ahmed</cp:lastModifiedBy>
  <cp:revision>862</cp:revision>
  <dcterms:created xsi:type="dcterms:W3CDTF">2025-10-15T06:15:30Z</dcterms:created>
  <dcterms:modified xsi:type="dcterms:W3CDTF">2025-11-01T17:16:54Z</dcterms:modified>
</cp:coreProperties>
</file>