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61" r:id="rId3"/>
    <p:sldId id="260" r:id="rId4"/>
    <p:sldId id="258" r:id="rId5"/>
    <p:sldId id="262" r:id="rId6"/>
    <p:sldId id="263" r:id="rId7"/>
    <p:sldId id="264" r:id="rId8"/>
    <p:sldId id="269" r:id="rId9"/>
    <p:sldId id="281" r:id="rId10"/>
    <p:sldId id="270" r:id="rId11"/>
    <p:sldId id="271" r:id="rId12"/>
    <p:sldId id="272" r:id="rId13"/>
    <p:sldId id="273" r:id="rId14"/>
    <p:sldId id="274" r:id="rId15"/>
    <p:sldId id="282" r:id="rId16"/>
    <p:sldId id="283" r:id="rId17"/>
    <p:sldId id="284" r:id="rId18"/>
    <p:sldId id="285" r:id="rId19"/>
    <p:sldId id="286" r:id="rId20"/>
    <p:sldId id="287" r:id="rId21"/>
    <p:sldId id="288" r:id="rId22"/>
    <p:sldId id="289" r:id="rId23"/>
    <p:sldId id="290"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E7D3E-4D6D-4A9E-AA24-8E11DFA8298B}" type="datetimeFigureOut">
              <a:rPr lang="en-PK" smtClean="0"/>
              <a:t>18/10/2025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406AE-9E8D-4B19-A8A6-37C9AB1FA076}" type="slidenum">
              <a:rPr lang="en-PK" smtClean="0"/>
              <a:t>‹#›</a:t>
            </a:fld>
            <a:endParaRPr lang="en-PK"/>
          </a:p>
        </p:txBody>
      </p:sp>
    </p:spTree>
    <p:extLst>
      <p:ext uri="{BB962C8B-B14F-4D97-AF65-F5344CB8AC3E}">
        <p14:creationId xmlns:p14="http://schemas.microsoft.com/office/powerpoint/2010/main" val="243808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9A406AE-9E8D-4B19-A8A6-37C9AB1FA076}" type="slidenum">
              <a:rPr lang="en-PK" smtClean="0"/>
              <a:t>1</a:t>
            </a:fld>
            <a:endParaRPr lang="en-PK"/>
          </a:p>
        </p:txBody>
      </p:sp>
    </p:spTree>
    <p:extLst>
      <p:ext uri="{BB962C8B-B14F-4D97-AF65-F5344CB8AC3E}">
        <p14:creationId xmlns:p14="http://schemas.microsoft.com/office/powerpoint/2010/main" val="31412846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10/18/2025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10/18/2025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10/18/2025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10/18/2025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simplilearn.com/tutorials/cyber-security-tutorial/how-to-become-an-ethical-hacker"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CB6B-98B0-7DD3-973D-99D900F05140}"/>
              </a:ext>
            </a:extLst>
          </p:cNvPr>
          <p:cNvSpPr>
            <a:spLocks noGrp="1"/>
          </p:cNvSpPr>
          <p:nvPr>
            <p:ph type="ctrTitle"/>
          </p:nvPr>
        </p:nvSpPr>
        <p:spPr/>
        <p:txBody>
          <a:bodyPr/>
          <a:lstStyle/>
          <a:p>
            <a:pPr algn="ctr"/>
            <a:r>
              <a:rPr lang="en-US" dirty="0"/>
              <a:t>Cyber Security</a:t>
            </a:r>
            <a:endParaRPr lang="en-PK" dirty="0"/>
          </a:p>
        </p:txBody>
      </p:sp>
      <p:sp>
        <p:nvSpPr>
          <p:cNvPr id="11" name="Title 1">
            <a:extLst>
              <a:ext uri="{FF2B5EF4-FFF2-40B4-BE49-F238E27FC236}">
                <a16:creationId xmlns:a16="http://schemas.microsoft.com/office/drawing/2014/main" id="{A4B46766-25E3-5BCC-FCFC-68333EE8C7DA}"/>
              </a:ext>
            </a:extLst>
          </p:cNvPr>
          <p:cNvSpPr txBox="1">
            <a:spLocks/>
          </p:cNvSpPr>
          <p:nvPr/>
        </p:nvSpPr>
        <p:spPr>
          <a:xfrm>
            <a:off x="2241804" y="4789253"/>
            <a:ext cx="8053832" cy="12730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b="1" dirty="0"/>
              <a:t>Lecture # 01</a:t>
            </a:r>
            <a:endParaRPr lang="en-PK" dirty="0"/>
          </a:p>
        </p:txBody>
      </p:sp>
    </p:spTree>
    <p:extLst>
      <p:ext uri="{BB962C8B-B14F-4D97-AF65-F5344CB8AC3E}">
        <p14:creationId xmlns:p14="http://schemas.microsoft.com/office/powerpoint/2010/main" val="416750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99051-A511-E488-D2FB-A87136C3E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E35DD-71B5-FEE8-3D8A-DAACA996896E}"/>
              </a:ext>
            </a:extLst>
          </p:cNvPr>
          <p:cNvSpPr txBox="1">
            <a:spLocks/>
          </p:cNvSpPr>
          <p:nvPr/>
        </p:nvSpPr>
        <p:spPr>
          <a:xfrm>
            <a:off x="1016000" y="637032"/>
            <a:ext cx="970280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800" b="1" dirty="0">
                <a:latin typeface="Times New Roman" panose="02020603050405020304" pitchFamily="18" charset="0"/>
                <a:cs typeface="Times New Roman" panose="02020603050405020304" pitchFamily="18" charset="0"/>
              </a:rPr>
              <a:t>Detecting and monitoring</a:t>
            </a:r>
            <a:endParaRPr lang="en-PK" sz="4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A61040-4CE9-D7A6-193F-C38ECF337403}"/>
              </a:ext>
            </a:extLst>
          </p:cNvPr>
          <p:cNvSpPr txBox="1"/>
          <p:nvPr/>
        </p:nvSpPr>
        <p:spPr>
          <a:xfrm>
            <a:off x="670560" y="2243654"/>
            <a:ext cx="10850880" cy="4447500"/>
          </a:xfrm>
          <a:prstGeom prst="rect">
            <a:avLst/>
          </a:prstGeom>
          <a:noFill/>
        </p:spPr>
        <p:txBody>
          <a:bodyPr wrap="square">
            <a:spAutoFit/>
          </a:bodyPr>
          <a:lstStyle/>
          <a:p>
            <a:pPr algn="just"/>
            <a:r>
              <a:rPr lang="en-US" sz="2500" dirty="0">
                <a:latin typeface="Times New Roman" panose="02020603050405020304" pitchFamily="18" charset="0"/>
                <a:cs typeface="Times New Roman" panose="02020603050405020304" pitchFamily="18" charset="0"/>
              </a:rPr>
              <a:t>Even with strong preventive defenses, </a:t>
            </a:r>
            <a:r>
              <a:rPr lang="en-US" sz="2500" b="1" dirty="0">
                <a:latin typeface="Times New Roman" panose="02020603050405020304" pitchFamily="18" charset="0"/>
                <a:cs typeface="Times New Roman" panose="02020603050405020304" pitchFamily="18" charset="0"/>
              </a:rPr>
              <a:t>cyber threats can still slip through</a:t>
            </a:r>
            <a:r>
              <a:rPr lang="en-US" sz="2500" dirty="0">
                <a:latin typeface="Times New Roman" panose="02020603050405020304" pitchFamily="18" charset="0"/>
                <a:cs typeface="Times New Roman" panose="02020603050405020304" pitchFamily="18" charset="0"/>
              </a:rPr>
              <a:t>. That’s why </a:t>
            </a:r>
            <a:r>
              <a:rPr lang="en-US" sz="2500" b="1" dirty="0">
                <a:latin typeface="Times New Roman" panose="02020603050405020304" pitchFamily="18" charset="0"/>
                <a:cs typeface="Times New Roman" panose="02020603050405020304" pitchFamily="18" charset="0"/>
              </a:rPr>
              <a:t>continuous monitoring</a:t>
            </a:r>
            <a:r>
              <a:rPr lang="en-US" sz="2500" dirty="0">
                <a:latin typeface="Times New Roman" panose="02020603050405020304" pitchFamily="18" charset="0"/>
                <a:cs typeface="Times New Roman" panose="02020603050405020304" pitchFamily="18" charset="0"/>
              </a:rPr>
              <a:t> is essential to </a:t>
            </a:r>
            <a:r>
              <a:rPr lang="en-US" sz="2500" b="1" dirty="0">
                <a:latin typeface="Times New Roman" panose="02020603050405020304" pitchFamily="18" charset="0"/>
                <a:cs typeface="Times New Roman" panose="02020603050405020304" pitchFamily="18" charset="0"/>
              </a:rPr>
              <a:t>detect suspicious activity early</a:t>
            </a:r>
            <a:r>
              <a:rPr lang="en-US" sz="2500" dirty="0">
                <a:latin typeface="Times New Roman" panose="02020603050405020304" pitchFamily="18" charset="0"/>
                <a:cs typeface="Times New Roman" panose="02020603050405020304" pitchFamily="18" charset="0"/>
              </a:rPr>
              <a:t> and respond before major damage occurs. </a:t>
            </a:r>
            <a:r>
              <a:rPr lang="en-US" sz="2500" b="1" dirty="0">
                <a:latin typeface="Times New Roman" panose="02020603050405020304" pitchFamily="18" charset="0"/>
                <a:cs typeface="Times New Roman" panose="02020603050405020304" pitchFamily="18" charset="0"/>
              </a:rPr>
              <a:t>Key Components:</a:t>
            </a:r>
          </a:p>
          <a:p>
            <a:pPr algn="just"/>
            <a:endParaRPr lang="en-US" sz="2500" b="1"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Intrusion Detection Systems (IDS):</a:t>
            </a: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Monitors network or system activities for malicious behavior or policy violations</a:t>
            </a: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Alerts administrators when potential intrusions are detected.</a:t>
            </a:r>
          </a:p>
          <a:p>
            <a:pPr marL="342900"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a:t>
            </a:r>
            <a:r>
              <a:rPr lang="en-US" sz="2500" dirty="0">
                <a:latin typeface="Times New Roman" panose="02020603050405020304" pitchFamily="18" charset="0"/>
                <a:cs typeface="Times New Roman" panose="02020603050405020304" pitchFamily="18" charset="0"/>
              </a:rPr>
              <a:t>: Detecting repeated failed login attempts or data exfiltration attempts.</a:t>
            </a:r>
          </a:p>
          <a:p>
            <a:pPr algn="just"/>
            <a:endParaRPr lang="en-US" sz="2500" b="1" dirty="0">
              <a:latin typeface="Times New Roman" panose="02020603050405020304" pitchFamily="18" charset="0"/>
              <a:cs typeface="Times New Roman" panose="02020603050405020304" pitchFamily="18" charset="0"/>
            </a:endParaRPr>
          </a:p>
          <a:p>
            <a:pPr algn="just">
              <a:lnSpc>
                <a:spcPct val="150000"/>
              </a:lnSpc>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66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0B81A-2B3D-3AE2-97F0-D7309A42B96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A69B64-077A-8659-B821-40A550A83FCD}"/>
              </a:ext>
            </a:extLst>
          </p:cNvPr>
          <p:cNvSpPr txBox="1"/>
          <p:nvPr/>
        </p:nvSpPr>
        <p:spPr>
          <a:xfrm>
            <a:off x="1026160" y="881847"/>
            <a:ext cx="9763760" cy="5093702"/>
          </a:xfrm>
          <a:prstGeom prst="rect">
            <a:avLst/>
          </a:prstGeom>
          <a:noFill/>
        </p:spPr>
        <p:txBody>
          <a:bodyPr wrap="square">
            <a:spAutoFit/>
          </a:bodyPr>
          <a:lstStyle/>
          <a:p>
            <a:pPr algn="just"/>
            <a:r>
              <a:rPr lang="en-US" sz="2500" b="1" dirty="0">
                <a:latin typeface="Times New Roman" panose="02020603050405020304" pitchFamily="18" charset="0"/>
                <a:cs typeface="Times New Roman" panose="02020603050405020304" pitchFamily="18" charset="0"/>
              </a:rPr>
              <a:t>Security Information and Event Management (SIEM):</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Collects and correlates logs and security alerts from multiple sources in real time.</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Helps identify patterns or trends that could indicate a cyberattack.</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 tools: </a:t>
            </a:r>
            <a:r>
              <a:rPr lang="en-US" sz="2500" i="1" dirty="0">
                <a:latin typeface="Times New Roman" panose="02020603050405020304" pitchFamily="18" charset="0"/>
                <a:cs typeface="Times New Roman" panose="02020603050405020304" pitchFamily="18" charset="0"/>
              </a:rPr>
              <a:t>Splunk, IBM </a:t>
            </a:r>
            <a:r>
              <a:rPr lang="en-US" sz="2500" i="1" dirty="0" err="1">
                <a:latin typeface="Times New Roman" panose="02020603050405020304" pitchFamily="18" charset="0"/>
                <a:cs typeface="Times New Roman" panose="02020603050405020304" pitchFamily="18" charset="0"/>
              </a:rPr>
              <a:t>QRadar</a:t>
            </a:r>
            <a:r>
              <a:rPr lang="en-US" sz="2500" i="1" dirty="0">
                <a:latin typeface="Times New Roman" panose="02020603050405020304" pitchFamily="18" charset="0"/>
                <a:cs typeface="Times New Roman" panose="02020603050405020304" pitchFamily="18" charset="0"/>
              </a:rPr>
              <a:t>, ArcSight.</a:t>
            </a:r>
            <a:endParaRPr lang="en-US" sz="2500" dirty="0">
              <a:latin typeface="Times New Roman" panose="02020603050405020304" pitchFamily="18" charset="0"/>
              <a:cs typeface="Times New Roman" panose="02020603050405020304" pitchFamily="18" charset="0"/>
            </a:endParaRPr>
          </a:p>
          <a:p>
            <a:pPr algn="just"/>
            <a:endParaRPr lang="en-US" sz="2500" b="1"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Behavioral Analytics:</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Uses machine learning and AI to identify abnormal behavior patterns.</a:t>
            </a:r>
          </a:p>
          <a:p>
            <a:pPr marL="800100" lvl="1"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Detects insider threats, compromised accounts, or unusual user activity.</a:t>
            </a:r>
          </a:p>
          <a:p>
            <a:pPr marL="800100" lvl="1" indent="-342900" algn="just">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Example: </a:t>
            </a:r>
            <a:r>
              <a:rPr lang="en-US" sz="2500" dirty="0">
                <a:latin typeface="Times New Roman" panose="02020603050405020304" pitchFamily="18" charset="0"/>
                <a:cs typeface="Times New Roman" panose="02020603050405020304" pitchFamily="18" charset="0"/>
              </a:rPr>
              <a:t>A user accessing large volumes of confidential data outside business hours.</a:t>
            </a:r>
          </a:p>
        </p:txBody>
      </p:sp>
    </p:spTree>
    <p:extLst>
      <p:ext uri="{BB962C8B-B14F-4D97-AF65-F5344CB8AC3E}">
        <p14:creationId xmlns:p14="http://schemas.microsoft.com/office/powerpoint/2010/main" val="197910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B8AA-3B59-F9F1-2774-BAE006903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804B-C517-DC8A-FA07-C732AE86A3B7}"/>
              </a:ext>
            </a:extLst>
          </p:cNvPr>
          <p:cNvSpPr txBox="1">
            <a:spLocks/>
          </p:cNvSpPr>
          <p:nvPr/>
        </p:nvSpPr>
        <p:spPr>
          <a:xfrm>
            <a:off x="1595120" y="372872"/>
            <a:ext cx="949960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Response &amp; mitigation</a:t>
            </a:r>
            <a:endParaRPr lang="en-PK"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AD00934-4823-FA10-C83A-0F68EE3C7F32}"/>
              </a:ext>
            </a:extLst>
          </p:cNvPr>
          <p:cNvSpPr txBox="1"/>
          <p:nvPr/>
        </p:nvSpPr>
        <p:spPr>
          <a:xfrm>
            <a:off x="523240" y="1351280"/>
            <a:ext cx="10982960" cy="4832092"/>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Once a </a:t>
            </a:r>
            <a:r>
              <a:rPr lang="en-US" sz="2400" b="1" dirty="0">
                <a:latin typeface="Times New Roman" panose="02020603050405020304" pitchFamily="18" charset="0"/>
                <a:cs typeface="Times New Roman" panose="02020603050405020304" pitchFamily="18" charset="0"/>
              </a:rPr>
              <a:t>cybersecurity threat is detected</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quick and coordinated response</a:t>
            </a:r>
            <a:r>
              <a:rPr lang="en-US" sz="2400" dirty="0">
                <a:latin typeface="Times New Roman" panose="02020603050405020304" pitchFamily="18" charset="0"/>
                <a:cs typeface="Times New Roman" panose="02020603050405020304" pitchFamily="18" charset="0"/>
              </a:rPr>
              <a:t> is essential to contain the attack, minimize damage, and restore normal operations. This stage focuses on </a:t>
            </a:r>
            <a:r>
              <a:rPr lang="en-US" sz="2400" b="1" dirty="0">
                <a:latin typeface="Times New Roman" panose="02020603050405020304" pitchFamily="18" charset="0"/>
                <a:cs typeface="Times New Roman" panose="02020603050405020304" pitchFamily="18" charset="0"/>
              </a:rPr>
              <a:t>limiting impact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preventing recurrence</a:t>
            </a:r>
            <a:r>
              <a:rPr lang="en-US" sz="2400" dirty="0">
                <a:latin typeface="Times New Roman" panose="02020603050405020304" pitchFamily="18" charset="0"/>
                <a:cs typeface="Times New Roman" panose="02020603050405020304" pitchFamily="18" charset="0"/>
              </a:rPr>
              <a:t> of similar incidents.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Key Components: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Incident Response Plan (IRP):</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predefined set of steps for identifying, containing, eradicating, and recovering from a cyber incident.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Involves clear communication channels and assigned responsibilities.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Example: Isolating an infected system to stop malware spread and notifying the security team</a:t>
            </a:r>
            <a:r>
              <a:rPr lang="en-US" sz="2000" dirty="0">
                <a:latin typeface="Times New Roman" panose="02020603050405020304" pitchFamily="18" charset="0"/>
                <a:cs typeface="Times New Roman" panose="02020603050405020304" pitchFamily="18" charset="0"/>
              </a:rPr>
              <a:t>.</a:t>
            </a:r>
          </a:p>
          <a:p>
            <a:pPr algn="just">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8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E1FBE-C95A-80D1-45B4-F7C08E012EF2}"/>
            </a:ext>
          </a:extLst>
        </p:cNvPr>
        <p:cNvGrpSpPr/>
        <p:nvPr/>
      </p:nvGrpSpPr>
      <p:grpSpPr>
        <a:xfrm>
          <a:off x="0" y="0"/>
          <a:ext cx="0" cy="0"/>
          <a:chOff x="0" y="0"/>
          <a:chExt cx="0" cy="0"/>
        </a:xfrm>
      </p:grpSpPr>
      <p:sp>
        <p:nvSpPr>
          <p:cNvPr id="6" name="Rectangle 2">
            <a:extLst>
              <a:ext uri="{FF2B5EF4-FFF2-40B4-BE49-F238E27FC236}">
                <a16:creationId xmlns:a16="http://schemas.microsoft.com/office/drawing/2014/main" id="{28242C63-2C63-2DFB-36F7-E8B29FC76A94}"/>
              </a:ext>
            </a:extLst>
          </p:cNvPr>
          <p:cNvSpPr>
            <a:spLocks noChangeArrowheads="1"/>
          </p:cNvSpPr>
          <p:nvPr/>
        </p:nvSpPr>
        <p:spPr bwMode="auto">
          <a:xfrm>
            <a:off x="558800" y="620217"/>
            <a:ext cx="1035949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a:r>
              <a:rPr lang="en-US" sz="2400" b="1" dirty="0">
                <a:latin typeface="Times New Roman" panose="02020603050405020304" pitchFamily="18" charset="0"/>
                <a:cs typeface="Times New Roman" panose="02020603050405020304" pitchFamily="18" charset="0"/>
              </a:rPr>
              <a:t>Patch Management: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process of regularly updating software and systems to fix vulnerabilities that attackers could exploit.</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operating systems, applications, and firmware remain secure</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Installing the latest Windows or Linux security updates after a reported vulnerability.</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Backups and Recovery:</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Maintaining secure, up-to-date copies of important data helps restore systems after an attack.</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Protects against ransomware, data corruption, or accidental loss.</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Restoring company data from an offline or cloud-based backup after a ransomware incident.</a:t>
            </a:r>
          </a:p>
        </p:txBody>
      </p:sp>
    </p:spTree>
    <p:extLst>
      <p:ext uri="{BB962C8B-B14F-4D97-AF65-F5344CB8AC3E}">
        <p14:creationId xmlns:p14="http://schemas.microsoft.com/office/powerpoint/2010/main" val="411336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DC0C-B0BA-8616-6B2F-EA7843110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EACE2-91B2-AB6A-380C-8CEB30993762}"/>
              </a:ext>
            </a:extLst>
          </p:cNvPr>
          <p:cNvSpPr txBox="1">
            <a:spLocks/>
          </p:cNvSpPr>
          <p:nvPr/>
        </p:nvSpPr>
        <p:spPr>
          <a:xfrm>
            <a:off x="985520" y="220472"/>
            <a:ext cx="10383520" cy="68376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400" b="1" dirty="0">
                <a:latin typeface="Times New Roman" panose="02020603050405020304" pitchFamily="18" charset="0"/>
                <a:cs typeface="Times New Roman" panose="02020603050405020304" pitchFamily="18" charset="0"/>
              </a:rPr>
              <a:t>Ongoing education and awareness</a:t>
            </a:r>
            <a:endParaRPr lang="en-PK"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84DC8D-6618-193B-1BA8-576BC60CF34A}"/>
              </a:ext>
            </a:extLst>
          </p:cNvPr>
          <p:cNvSpPr txBox="1"/>
          <p:nvPr/>
        </p:nvSpPr>
        <p:spPr>
          <a:xfrm>
            <a:off x="812800" y="1490415"/>
            <a:ext cx="10556240"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Key Practices:</a:t>
            </a:r>
          </a:p>
          <a:p>
            <a:pPr algn="just"/>
            <a:r>
              <a:rPr lang="en-US" sz="2400" b="1" dirty="0">
                <a:latin typeface="Times New Roman" panose="02020603050405020304" pitchFamily="18" charset="0"/>
                <a:cs typeface="Times New Roman" panose="02020603050405020304" pitchFamily="18" charset="0"/>
              </a:rPr>
              <a:t>- Security Awareness Training:</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Regular training sessions help employees and users understand the latest threats, safe online behavior, and the importance of following security protocols.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Topics include password safety, recognizing scams, and secure data handling.</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Training staff not to open attachments from unknown senders.</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Phishing Simulations: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Organizations often conduct mock phishing attacks to test and train employees.</a:t>
            </a:r>
          </a:p>
          <a:p>
            <a:pPr marL="800100" lvl="1"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identify who might fall for scams and where extra training is needed.</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Sending a fake phishing email to staff to observe responses.</a:t>
            </a:r>
          </a:p>
        </p:txBody>
      </p:sp>
    </p:spTree>
    <p:extLst>
      <p:ext uri="{BB962C8B-B14F-4D97-AF65-F5344CB8AC3E}">
        <p14:creationId xmlns:p14="http://schemas.microsoft.com/office/powerpoint/2010/main" val="22877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E5248A-A6FF-B571-9FE7-4895E8A4A108}"/>
              </a:ext>
            </a:extLst>
          </p:cNvPr>
          <p:cNvSpPr txBox="1"/>
          <p:nvPr/>
        </p:nvSpPr>
        <p:spPr>
          <a:xfrm>
            <a:off x="863600" y="1225689"/>
            <a:ext cx="10210800" cy="563231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 security includes multiple specialized areas designed to protect systems, data, and networks.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type focuses on defending against specific threats or protecting certain parts of the digital ecosystem.</a:t>
            </a:r>
          </a:p>
          <a:p>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b="1" dirty="0">
                <a:latin typeface="Times New Roman" panose="02020603050405020304" pitchFamily="18" charset="0"/>
                <a:cs typeface="Times New Roman" panose="02020603050405020304" pitchFamily="18" charset="0"/>
              </a:rPr>
              <a:t>Network Security</a:t>
            </a:r>
          </a:p>
          <a:p>
            <a:r>
              <a:rPr lang="en-US" sz="2400" dirty="0">
                <a:latin typeface="Times New Roman" panose="02020603050405020304" pitchFamily="18" charset="0"/>
                <a:cs typeface="Times New Roman" panose="02020603050405020304" pitchFamily="18" charset="0"/>
              </a:rPr>
              <a:t>Protects the organization’s network from unauthorized access and misuse.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Key Tools &amp; Practices:</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Firewalls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Block unwanted traffic</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IDS/IPS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Detect and prevent malicious activity</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VPNs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Secure remote connections</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Network Segmentation</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Limits breach impact</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Preventing hackers from accessing a company’s internal network.</a:t>
            </a:r>
          </a:p>
          <a:p>
            <a:pPr>
              <a:buNone/>
            </a:pPr>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527C828-315C-C4CB-6FE4-46A041449ABA}"/>
              </a:ext>
            </a:extLst>
          </p:cNvPr>
          <p:cNvSpPr txBox="1">
            <a:spLocks/>
          </p:cNvSpPr>
          <p:nvPr/>
        </p:nvSpPr>
        <p:spPr>
          <a:xfrm>
            <a:off x="985520" y="220472"/>
            <a:ext cx="10383520" cy="68376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400" b="1" dirty="0">
                <a:latin typeface="Times New Roman" panose="02020603050405020304" pitchFamily="18" charset="0"/>
                <a:cs typeface="Times New Roman" panose="02020603050405020304" pitchFamily="18" charset="0"/>
              </a:rPr>
              <a:t>Types of cyber security</a:t>
            </a:r>
            <a:endParaRPr lang="en-PK"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7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4952A-02F8-9466-8EA4-D7FD9D08DBEF}"/>
              </a:ext>
            </a:extLst>
          </p:cNvPr>
          <p:cNvSpPr txBox="1"/>
          <p:nvPr/>
        </p:nvSpPr>
        <p:spPr>
          <a:xfrm>
            <a:off x="706120" y="449779"/>
            <a:ext cx="10271760" cy="5693866"/>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2. Information Security (InfoSec)</a:t>
            </a:r>
          </a:p>
          <a:p>
            <a:pPr>
              <a:buNone/>
            </a:pPr>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Information security focuses on protecting sensitive data from unauthorized access, modification, or destruction. This includes data stored in databases, files, or transmitted over networks.</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Ensures data privacy, accuracy, and availability, whether in storage or during transmission.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Core Concepts:</a:t>
            </a:r>
            <a:endParaRPr lang="en-US"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Encryption</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Converts data into unreadable code</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Access Control</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Only authorized users access data</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Data Masking</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Hides sensitive details</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Example: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Protecting customer financial records in a banking system.</a:t>
            </a:r>
          </a:p>
        </p:txBody>
      </p:sp>
    </p:spTree>
    <p:extLst>
      <p:ext uri="{BB962C8B-B14F-4D97-AF65-F5344CB8AC3E}">
        <p14:creationId xmlns:p14="http://schemas.microsoft.com/office/powerpoint/2010/main" val="251781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AB355-D62D-0371-500E-3B6465912651}"/>
              </a:ext>
            </a:extLst>
          </p:cNvPr>
          <p:cNvSpPr txBox="1"/>
          <p:nvPr/>
        </p:nvSpPr>
        <p:spPr>
          <a:xfrm>
            <a:off x="1036320" y="598438"/>
            <a:ext cx="9916160" cy="5262979"/>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3. Application Security</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focuses on protecting software applications from vulnerabilities that attackers could exploit. It ensures that applications are secure from development through deployment and maintenance.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Secures software and apps from being exploited by attackers.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  Practices Include:</a:t>
            </a:r>
            <a:endParaRPr lang="en-US"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Secure coding standards</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Regular patching &amp; updates</a:t>
            </a:r>
          </a:p>
          <a:p>
            <a:pPr marL="914400" lvl="1" indent="-4572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Web Application Firewalls (WAFs)</a:t>
            </a:r>
          </a:p>
          <a:p>
            <a:pPr marL="914400" lvl="1" indent="-457200">
              <a:buFont typeface="Wingdings" panose="05000000000000000000" pitchFamily="2" charset="2"/>
              <a:buChar char="ü"/>
            </a:pPr>
            <a:r>
              <a:rPr lang="en-US" sz="2800" b="1" i="1" dirty="0">
                <a:latin typeface="Times New Roman" panose="02020603050405020304" pitchFamily="18" charset="0"/>
                <a:cs typeface="Times New Roman" panose="02020603050405020304" pitchFamily="18" charset="0"/>
              </a:rPr>
              <a:t>Example: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Preventing SQL injection on a website</a:t>
            </a:r>
          </a:p>
        </p:txBody>
      </p:sp>
    </p:spTree>
    <p:extLst>
      <p:ext uri="{BB962C8B-B14F-4D97-AF65-F5344CB8AC3E}">
        <p14:creationId xmlns:p14="http://schemas.microsoft.com/office/powerpoint/2010/main" val="170645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425DE-DC46-3FF5-5119-B485B2B1F8A3}"/>
              </a:ext>
            </a:extLst>
          </p:cNvPr>
          <p:cNvSpPr txBox="1"/>
          <p:nvPr/>
        </p:nvSpPr>
        <p:spPr>
          <a:xfrm>
            <a:off x="1141253" y="663139"/>
            <a:ext cx="9909493" cy="5093702"/>
          </a:xfrm>
          <a:prstGeom prst="rect">
            <a:avLst/>
          </a:prstGeom>
          <a:noFill/>
        </p:spPr>
        <p:txBody>
          <a:bodyPr wrap="square">
            <a:spAutoFit/>
          </a:bodyPr>
          <a:lstStyle/>
          <a:p>
            <a:pPr algn="just">
              <a:buNone/>
            </a:pPr>
            <a:r>
              <a:rPr lang="en-US" sz="2500" b="1" dirty="0">
                <a:latin typeface="Times New Roman" panose="02020603050405020304" pitchFamily="18" charset="0"/>
                <a:cs typeface="Times New Roman" panose="02020603050405020304" pitchFamily="18" charset="0"/>
              </a:rPr>
              <a:t>4. Endpoint Security</a:t>
            </a:r>
          </a:p>
          <a:p>
            <a:pPr algn="just">
              <a:buNone/>
            </a:pPr>
            <a:endParaRPr lang="en-US" sz="25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Endpoint security protects devices that connect to a network, such as computers, smartphones, and tablets. Cybercriminals often target these endpoints because they serve as entry points to the wider network.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Protects individual devices (PCs, smartphones, IoT) that connect to networks.</a:t>
            </a:r>
            <a:br>
              <a:rPr lang="en-US"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Key Practices:</a:t>
            </a:r>
            <a:endParaRPr lang="en-US" sz="25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Antivirus &amp; Anti-malware</a:t>
            </a: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Mobile Device Management (MDM)</a:t>
            </a:r>
          </a:p>
          <a:p>
            <a:pPr marL="800100" lvl="1" indent="-342900" algn="just">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Patch management for devices</a:t>
            </a:r>
          </a:p>
          <a:p>
            <a:pPr marL="800100" lvl="1" indent="-342900" algn="just">
              <a:buFont typeface="Wingdings" panose="05000000000000000000" pitchFamily="2" charset="2"/>
              <a:buChar char="ü"/>
            </a:pPr>
            <a:r>
              <a:rPr lang="en-US" sz="2500" b="1" i="1" dirty="0">
                <a:latin typeface="Times New Roman" panose="02020603050405020304" pitchFamily="18" charset="0"/>
                <a:cs typeface="Times New Roman" panose="02020603050405020304" pitchFamily="18" charset="0"/>
              </a:rPr>
              <a:t>Example:</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Detecting ransomware on an employee’s laptop.</a:t>
            </a:r>
          </a:p>
        </p:txBody>
      </p:sp>
      <p:sp>
        <p:nvSpPr>
          <p:cNvPr id="6" name="AutoShape 2" descr="What is Cyber Security? A Complete Beginner’s Guide">
            <a:extLst>
              <a:ext uri="{FF2B5EF4-FFF2-40B4-BE49-F238E27FC236}">
                <a16:creationId xmlns:a16="http://schemas.microsoft.com/office/drawing/2014/main" id="{8DA13F39-FB77-8D2D-9007-C1EAEAD01325}"/>
              </a:ext>
            </a:extLst>
          </p:cNvPr>
          <p:cNvSpPr>
            <a:spLocks noChangeAspect="1" noChangeArrowheads="1"/>
          </p:cNvSpPr>
          <p:nvPr/>
        </p:nvSpPr>
        <p:spPr bwMode="auto">
          <a:xfrm>
            <a:off x="-2171701" y="356235"/>
            <a:ext cx="4343401"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6770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AEE25D-FFA5-6828-2D09-55B76676617B}"/>
              </a:ext>
            </a:extLst>
          </p:cNvPr>
          <p:cNvSpPr txBox="1"/>
          <p:nvPr/>
        </p:nvSpPr>
        <p:spPr>
          <a:xfrm>
            <a:off x="787400" y="465902"/>
            <a:ext cx="10312400" cy="6335837"/>
          </a:xfrm>
          <a:prstGeom prst="rect">
            <a:avLst/>
          </a:prstGeom>
          <a:noFill/>
        </p:spPr>
        <p:txBody>
          <a:bodyPr wrap="square">
            <a:spAutoFit/>
          </a:bodyPr>
          <a:lstStyle/>
          <a:p>
            <a:pPr algn="just">
              <a:lnSpc>
                <a:spcPts val="1950"/>
              </a:lnSpc>
              <a:spcBef>
                <a:spcPts val="2400"/>
              </a:spcBef>
              <a:spcAft>
                <a:spcPts val="1800"/>
              </a:spcAft>
              <a:buNone/>
            </a:pPr>
            <a:r>
              <a:rPr lang="en-US" sz="2500" b="1" i="0" dirty="0">
                <a:solidFill>
                  <a:srgbClr val="272C37"/>
                </a:solidFill>
                <a:effectLst/>
                <a:latin typeface="Times New Roman" panose="02020603050405020304" pitchFamily="18" charset="0"/>
                <a:cs typeface="Times New Roman" panose="02020603050405020304" pitchFamily="18" charset="0"/>
              </a:rPr>
              <a:t>5. </a:t>
            </a:r>
            <a:r>
              <a:rPr lang="en-US" sz="2500" b="1" dirty="0">
                <a:latin typeface="Times New Roman" panose="02020603050405020304" pitchFamily="18" charset="0"/>
                <a:cs typeface="Times New Roman" panose="02020603050405020304" pitchFamily="18" charset="0"/>
              </a:rPr>
              <a:t>Cloud Security</a:t>
            </a:r>
          </a:p>
          <a:p>
            <a:pPr indent="-342900" algn="just">
              <a:spcBef>
                <a:spcPts val="2400"/>
              </a:spcBef>
              <a:spcAft>
                <a:spcPts val="1800"/>
              </a:spcAft>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It focuses on safeguarding data, applications, and services hosted on cloud platforms. As more businesses move to cloud environments, securing these platforms becomes essential to protect against data breaches, unauthorized access, and loss of control. </a:t>
            </a:r>
          </a:p>
          <a:p>
            <a:pPr algn="just">
              <a:lnSpc>
                <a:spcPts val="1950"/>
              </a:lnSpc>
              <a:spcBef>
                <a:spcPts val="2400"/>
              </a:spcBef>
              <a:spcAft>
                <a:spcPts val="1800"/>
              </a:spcAft>
            </a:pPr>
            <a:r>
              <a:rPr lang="en-US" sz="2500" b="1" dirty="0">
                <a:latin typeface="Times New Roman" panose="02020603050405020304" pitchFamily="18" charset="0"/>
                <a:cs typeface="Times New Roman" panose="02020603050405020304" pitchFamily="18" charset="0"/>
              </a:rPr>
              <a:t>Key aspects include:</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CASBs (Cloud Access Security Brokers): </a:t>
            </a:r>
            <a:r>
              <a:rPr lang="en-US" sz="2500" dirty="0">
                <a:latin typeface="Times New Roman" panose="02020603050405020304" pitchFamily="18" charset="0"/>
                <a:cs typeface="Times New Roman" panose="02020603050405020304" pitchFamily="18" charset="0"/>
              </a:rPr>
              <a:t>Provide visibility and control over cloud services to enforce security policies</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Data Encryption </a:t>
            </a:r>
            <a:r>
              <a:rPr lang="en-US" sz="2500" dirty="0">
                <a:latin typeface="Times New Roman" panose="02020603050405020304" pitchFamily="18" charset="0"/>
                <a:cs typeface="Times New Roman" panose="02020603050405020304" pitchFamily="18" charset="0"/>
              </a:rPr>
              <a:t>in transit &amp; at rest</a:t>
            </a:r>
          </a:p>
          <a:p>
            <a:pPr marL="800100" lvl="1" indent="-342900">
              <a:buFont typeface="Wingdings" panose="05000000000000000000" pitchFamily="2" charset="2"/>
              <a:buChar char="ü"/>
            </a:pPr>
            <a:r>
              <a:rPr lang="en-US" sz="2500" b="1" dirty="0">
                <a:latin typeface="Times New Roman" panose="02020603050405020304" pitchFamily="18" charset="0"/>
                <a:cs typeface="Times New Roman" panose="02020603050405020304" pitchFamily="18" charset="0"/>
              </a:rPr>
              <a:t>IAM (Identity &amp; Access Management): </a:t>
            </a:r>
            <a:r>
              <a:rPr lang="en-US" sz="2500" dirty="0">
                <a:latin typeface="Times New Roman" panose="02020603050405020304" pitchFamily="18" charset="0"/>
                <a:cs typeface="Times New Roman" panose="02020603050405020304" pitchFamily="18" charset="0"/>
              </a:rPr>
              <a:t>Controlling access to cloud resources by managing user identities and enforcing security policies</a:t>
            </a:r>
          </a:p>
          <a:p>
            <a:pPr marL="800100" lvl="1" indent="-342900">
              <a:buFont typeface="Wingdings" panose="05000000000000000000" pitchFamily="2" charset="2"/>
              <a:buChar char="ü"/>
            </a:pPr>
            <a:r>
              <a:rPr lang="en-US" sz="2500" b="1" i="1" dirty="0">
                <a:latin typeface="Times New Roman" panose="02020603050405020304" pitchFamily="18" charset="0"/>
                <a:cs typeface="Times New Roman" panose="02020603050405020304" pitchFamily="18" charset="0"/>
              </a:rPr>
              <a:t>Example:</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Securing data on Google Drive or AWS.</a:t>
            </a:r>
          </a:p>
          <a:p>
            <a:pPr algn="just">
              <a:lnSpc>
                <a:spcPts val="1950"/>
              </a:lnSpc>
              <a:spcBef>
                <a:spcPts val="2400"/>
              </a:spcBef>
              <a:spcAft>
                <a:spcPts val="1800"/>
              </a:spcAft>
            </a:pP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48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506D-D8CE-6C1D-091D-252ED6579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51294-A245-19C5-6231-4502DD714494}"/>
              </a:ext>
            </a:extLst>
          </p:cNvPr>
          <p:cNvSpPr>
            <a:spLocks noGrp="1"/>
          </p:cNvSpPr>
          <p:nvPr>
            <p:ph type="title"/>
          </p:nvPr>
        </p:nvSpPr>
        <p:spPr>
          <a:xfrm>
            <a:off x="1080008" y="850392"/>
            <a:ext cx="8053832" cy="1273048"/>
          </a:xfrm>
        </p:spPr>
        <p:txBody>
          <a:bodyPr>
            <a:normAutofit/>
          </a:bodyPr>
          <a:lstStyle/>
          <a:p>
            <a:r>
              <a:rPr lang="en-US" b="1" dirty="0">
                <a:latin typeface="Times New Roman" panose="02020603050405020304" pitchFamily="18" charset="0"/>
                <a:cs typeface="Times New Roman" panose="02020603050405020304" pitchFamily="18" charset="0"/>
              </a:rPr>
              <a:t>Lecture Overview</a:t>
            </a:r>
            <a:endParaRPr lang="en-PK"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2F36A-3A53-922C-C868-BF2D2A9357FE}"/>
              </a:ext>
            </a:extLst>
          </p:cNvPr>
          <p:cNvSpPr txBox="1"/>
          <p:nvPr/>
        </p:nvSpPr>
        <p:spPr>
          <a:xfrm>
            <a:off x="907288" y="2414399"/>
            <a:ext cx="9872472" cy="2862322"/>
          </a:xfrm>
          <a:prstGeom prst="rect">
            <a:avLst/>
          </a:prstGeom>
          <a:noFill/>
        </p:spPr>
        <p:txBody>
          <a:bodyPr wrap="square">
            <a:spAutoFit/>
          </a:bodyPr>
          <a:lstStyle/>
          <a:p>
            <a:pPr marL="1028700" lvl="1" indent="-571500">
              <a:buFont typeface="Wingdings" panose="05000000000000000000" pitchFamily="2" charset="2"/>
              <a:buChar char="Ø"/>
            </a:pPr>
            <a:r>
              <a:rPr lang="en-US" sz="3600" dirty="0"/>
              <a:t>Why this subject is important!</a:t>
            </a:r>
          </a:p>
          <a:p>
            <a:pPr marL="1028700" lvl="1" indent="-571500">
              <a:buFont typeface="Wingdings" panose="05000000000000000000" pitchFamily="2" charset="2"/>
              <a:buChar char="Ø"/>
            </a:pPr>
            <a:r>
              <a:rPr lang="en-US" sz="3600" dirty="0"/>
              <a:t>Overview of Cyber Security</a:t>
            </a:r>
          </a:p>
          <a:p>
            <a:pPr marL="1028700" lvl="1" indent="-571500">
              <a:buFont typeface="Wingdings" panose="05000000000000000000" pitchFamily="2" charset="2"/>
              <a:buChar char="Ø"/>
            </a:pPr>
            <a:r>
              <a:rPr lang="en-US" sz="3600" dirty="0"/>
              <a:t>Key Components of Cyber Security</a:t>
            </a:r>
          </a:p>
          <a:p>
            <a:pPr marL="1028700" lvl="1" indent="-571500">
              <a:buFont typeface="Wingdings" panose="05000000000000000000" pitchFamily="2" charset="2"/>
              <a:buChar char="Ø"/>
            </a:pPr>
            <a:r>
              <a:rPr lang="en-US" sz="3600" dirty="0"/>
              <a:t>How does it work?</a:t>
            </a:r>
          </a:p>
          <a:p>
            <a:pPr marL="1028700" lvl="1" indent="-571500">
              <a:buFont typeface="Wingdings" panose="05000000000000000000" pitchFamily="2" charset="2"/>
              <a:buChar char="Ø"/>
            </a:pPr>
            <a:r>
              <a:rPr lang="en-US" sz="3600" dirty="0"/>
              <a:t>Types of Cyber Security</a:t>
            </a:r>
          </a:p>
        </p:txBody>
      </p:sp>
    </p:spTree>
    <p:extLst>
      <p:ext uri="{BB962C8B-B14F-4D97-AF65-F5344CB8AC3E}">
        <p14:creationId xmlns:p14="http://schemas.microsoft.com/office/powerpoint/2010/main" val="344206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91422-FBCA-00B6-E3CF-2F69B5C3F9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7AC0891-7D26-0EAE-51E4-6228A3B7A357}"/>
              </a:ext>
            </a:extLst>
          </p:cNvPr>
          <p:cNvSpPr txBox="1"/>
          <p:nvPr/>
        </p:nvSpPr>
        <p:spPr>
          <a:xfrm>
            <a:off x="787400" y="486222"/>
            <a:ext cx="10312400" cy="62045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6. Identity and Access Management (IAM)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a critical component of cyber security that ensures only authorized users can access specific systems or data. It includes practices and technologies that manage users' identification, authentication, and authorization.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Controls who can access systems and what they can do.</a:t>
            </a:r>
          </a:p>
          <a:p>
            <a:pPr algn="just"/>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Techniques:</a:t>
            </a:r>
          </a:p>
          <a:p>
            <a:pPr algn="just"/>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Multi-factor Authentication (MFA): </a:t>
            </a:r>
            <a:r>
              <a:rPr lang="en-US" sz="2400" dirty="0">
                <a:latin typeface="Times New Roman" panose="02020603050405020304" pitchFamily="18" charset="0"/>
                <a:cs typeface="Times New Roman" panose="02020603050405020304" pitchFamily="18" charset="0"/>
              </a:rPr>
              <a:t>Requiring multiple verification forms (e.g., password, biometric scan, security token) before granting access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Single Sign-On (SSO): </a:t>
            </a:r>
            <a:r>
              <a:rPr lang="en-US" sz="2400" dirty="0">
                <a:latin typeface="Times New Roman" panose="02020603050405020304" pitchFamily="18" charset="0"/>
                <a:cs typeface="Times New Roman" panose="02020603050405020304" pitchFamily="18" charset="0"/>
              </a:rPr>
              <a:t>Allowing users to access multiple applications with one set of credentials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Role-Based Access Control (RBAC): </a:t>
            </a:r>
            <a:r>
              <a:rPr lang="en-US" sz="2400" dirty="0">
                <a:latin typeface="Times New Roman" panose="02020603050405020304" pitchFamily="18" charset="0"/>
                <a:cs typeface="Times New Roman" panose="02020603050405020304" pitchFamily="18" charset="0"/>
              </a:rPr>
              <a:t>Assigning access rights based on user roles within an organization</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Requiring a fingerprint or OTP to log into a secure system.</a:t>
            </a:r>
          </a:p>
          <a:p>
            <a:pPr algn="just">
              <a:lnSpc>
                <a:spcPts val="1950"/>
              </a:lnSpc>
              <a:spcBef>
                <a:spcPts val="2400"/>
              </a:spcBef>
              <a:spcAft>
                <a:spcPts val="1800"/>
              </a:spcAft>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9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BB92-95F0-BA54-59C2-0C5B18D7EB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E99F1E-ECDF-FBB1-529A-ABADD314134E}"/>
              </a:ext>
            </a:extLst>
          </p:cNvPr>
          <p:cNvSpPr txBox="1"/>
          <p:nvPr/>
        </p:nvSpPr>
        <p:spPr>
          <a:xfrm>
            <a:off x="787400" y="465902"/>
            <a:ext cx="10312400"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7. Disaster Recovery &amp; Business Continuity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type of cyber security ensures that organizations can continue operations and recover quickly during a cyberattack or natural disaster. It involves preparing systems, processes, and personnel to handle disruptions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systems and data can recover after a cyberattack or failure.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Includes: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Regular Data Backups: </a:t>
            </a:r>
            <a:r>
              <a:rPr lang="en-US" sz="2400" dirty="0">
                <a:latin typeface="Times New Roman" panose="02020603050405020304" pitchFamily="18" charset="0"/>
                <a:cs typeface="Times New Roman" panose="02020603050405020304" pitchFamily="18" charset="0"/>
              </a:rPr>
              <a:t>Regularly backing up critical data to ensure it can be restored in case of loss.</a:t>
            </a: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Business Continuity Plans: </a:t>
            </a:r>
            <a:r>
              <a:rPr lang="en-US" sz="2400" dirty="0">
                <a:latin typeface="Times New Roman" panose="02020603050405020304" pitchFamily="18" charset="0"/>
                <a:cs typeface="Times New Roman" panose="02020603050405020304" pitchFamily="18" charset="0"/>
              </a:rPr>
              <a:t>Develop plans for maintaining essential operations during and after an attack</a:t>
            </a:r>
          </a:p>
          <a:p>
            <a:pPr marL="800100" lvl="1"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Incident Response Procedures: </a:t>
            </a:r>
            <a:r>
              <a:rPr lang="en-US" sz="2400" dirty="0">
                <a:latin typeface="Times New Roman" panose="02020603050405020304" pitchFamily="18" charset="0"/>
                <a:cs typeface="Times New Roman" panose="02020603050405020304" pitchFamily="18" charset="0"/>
              </a:rPr>
              <a:t>Defining processes for responding to cyber security incidents, from detection to recovery</a:t>
            </a:r>
          </a:p>
          <a:p>
            <a:pPr marL="800100" lvl="1" indent="-342900" algn="just">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Restoring operations after a ransomware attack.</a:t>
            </a:r>
          </a:p>
        </p:txBody>
      </p:sp>
    </p:spTree>
    <p:extLst>
      <p:ext uri="{BB962C8B-B14F-4D97-AF65-F5344CB8AC3E}">
        <p14:creationId xmlns:p14="http://schemas.microsoft.com/office/powerpoint/2010/main" val="314633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B387D-3D19-3292-0612-8EA72C115E3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25923D5-9658-1C1C-8530-C42A9707153F}"/>
              </a:ext>
            </a:extLst>
          </p:cNvPr>
          <p:cNvSpPr txBox="1"/>
          <p:nvPr/>
        </p:nvSpPr>
        <p:spPr>
          <a:xfrm>
            <a:off x="746760" y="354142"/>
            <a:ext cx="10312400" cy="600164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8. Penetration Testing &amp; Vulnerability Management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Pen Testing and vulnerability management are proactive cyber security measures that simulate attacks to find weaknesses before malicious hackers do. Pen testing involves </a:t>
            </a:r>
            <a:r>
              <a:rPr lang="en-US" sz="2400" dirty="0">
                <a:latin typeface="Times New Roman" panose="02020603050405020304" pitchFamily="18" charset="0"/>
                <a:cs typeface="Times New Roman" panose="02020603050405020304" pitchFamily="18" charset="0"/>
                <a:hlinkClick r:id="rId2" tooltip="ethical hackers">
                  <a:extLst>
                    <a:ext uri="{A12FA001-AC4F-418D-AE19-62706E023703}">
                      <ahyp:hlinkClr xmlns:ahyp="http://schemas.microsoft.com/office/drawing/2018/hyperlinkcolor" val="tx"/>
                    </a:ext>
                  </a:extLst>
                </a:hlinkClick>
              </a:rPr>
              <a:t>ethical hackers</a:t>
            </a:r>
            <a:r>
              <a:rPr lang="en-US" sz="2400" dirty="0">
                <a:latin typeface="Times New Roman" panose="02020603050405020304" pitchFamily="18" charset="0"/>
                <a:cs typeface="Times New Roman" panose="02020603050405020304" pitchFamily="18" charset="0"/>
              </a:rPr>
              <a:t> attempting to exploit system vulnerabilities, while vulnerability management involves identifying, assessing, and fixing those weaknesses.</a:t>
            </a:r>
          </a:p>
          <a:p>
            <a:pPr algn="just"/>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Key Steps:</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Vulnerability Scanning: </a:t>
            </a:r>
            <a:r>
              <a:rPr lang="en-US" sz="2400" dirty="0">
                <a:latin typeface="Times New Roman" panose="02020603050405020304" pitchFamily="18" charset="0"/>
                <a:cs typeface="Times New Roman" panose="02020603050405020304" pitchFamily="18" charset="0"/>
              </a:rPr>
              <a:t>Automatically searching for known security flaws in systems</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Ethical Hacking Tests:  </a:t>
            </a:r>
            <a:r>
              <a:rPr lang="en-US" sz="2400" dirty="0">
                <a:latin typeface="Times New Roman" panose="02020603050405020304" pitchFamily="18" charset="0"/>
                <a:cs typeface="Times New Roman" panose="02020603050405020304" pitchFamily="18" charset="0"/>
              </a:rPr>
              <a:t>Penetration testers attempt to gain unauthorized access to systems to find and fix weaknesses before real attackers can exploit them</a:t>
            </a:r>
          </a:p>
          <a:p>
            <a:pPr marL="800100" lvl="1" indent="-34290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Patch Deployment: </a:t>
            </a:r>
            <a:r>
              <a:rPr lang="en-US" sz="2400" dirty="0">
                <a:latin typeface="Times New Roman" panose="02020603050405020304" pitchFamily="18" charset="0"/>
                <a:cs typeface="Times New Roman" panose="02020603050405020304" pitchFamily="18" charset="0"/>
              </a:rPr>
              <a:t>Keeping systems updated to mitigate vulnerabilities found during testing</a:t>
            </a:r>
          </a:p>
          <a:p>
            <a:pPr marL="800100" lvl="1" indent="-342900">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 company hires ethical hackers to test website security</a:t>
            </a:r>
          </a:p>
        </p:txBody>
      </p:sp>
    </p:spTree>
    <p:extLst>
      <p:ext uri="{BB962C8B-B14F-4D97-AF65-F5344CB8AC3E}">
        <p14:creationId xmlns:p14="http://schemas.microsoft.com/office/powerpoint/2010/main" val="1791441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FC2A-85D8-0992-C600-E29FC96DDAC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192F9F0-7CC9-F5BF-20AD-2F0BF3EAF31C}"/>
              </a:ext>
            </a:extLst>
          </p:cNvPr>
          <p:cNvSpPr txBox="1"/>
          <p:nvPr/>
        </p:nvSpPr>
        <p:spPr>
          <a:xfrm>
            <a:off x="787400" y="465902"/>
            <a:ext cx="10312400"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9. Security Operations (SecOps)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SecOps is an integrated approach to managing cyber security and IT operations. It focuses on continuous monitoring, threat detection, and incident response. SecOps teams ensure the organization is always prepared for potential threats and that cyber security practices are effectively integrated into everyday operations.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Continuous defense through monitoring and response.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Practices:</a:t>
            </a:r>
            <a:endParaRPr lang="en-US" sz="24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Real-time threat monitoring</a:t>
            </a: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Threat intelligence</a:t>
            </a:r>
          </a:p>
          <a:p>
            <a:pPr marL="800100" lvl="1"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Automated response tools</a:t>
            </a:r>
          </a:p>
          <a:p>
            <a:pPr marL="800100" lvl="1" indent="-342900" algn="just">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SOC (Security Operations Center) monitors and reacts to threats 24/7</a:t>
            </a:r>
          </a:p>
        </p:txBody>
      </p:sp>
    </p:spTree>
    <p:extLst>
      <p:ext uri="{BB962C8B-B14F-4D97-AF65-F5344CB8AC3E}">
        <p14:creationId xmlns:p14="http://schemas.microsoft.com/office/powerpoint/2010/main" val="377801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4840-87B7-5C2F-E6CB-CE9BD61D278B}"/>
              </a:ext>
            </a:extLst>
          </p:cNvPr>
          <p:cNvSpPr>
            <a:spLocks noGrp="1"/>
          </p:cNvSpPr>
          <p:nvPr>
            <p:ph type="title"/>
          </p:nvPr>
        </p:nvSpPr>
        <p:spPr>
          <a:xfrm>
            <a:off x="3487928" y="1588500"/>
            <a:ext cx="6194552" cy="2807208"/>
          </a:xfrm>
        </p:spPr>
        <p:txBody>
          <a:bodyPr>
            <a:normAutofit/>
          </a:bodyPr>
          <a:lstStyle/>
          <a:p>
            <a:r>
              <a:rPr lang="en-US" sz="8000" dirty="0"/>
              <a:t>Thank you!</a:t>
            </a:r>
            <a:endParaRPr lang="en-PK" sz="8000" dirty="0"/>
          </a:p>
        </p:txBody>
      </p:sp>
      <p:sp>
        <p:nvSpPr>
          <p:cNvPr id="4" name="TextBox 3">
            <a:extLst>
              <a:ext uri="{FF2B5EF4-FFF2-40B4-BE49-F238E27FC236}">
                <a16:creationId xmlns:a16="http://schemas.microsoft.com/office/drawing/2014/main" id="{7119812F-AABC-0688-A538-8A303FE5DAE1}"/>
              </a:ext>
            </a:extLst>
          </p:cNvPr>
          <p:cNvSpPr txBox="1"/>
          <p:nvPr/>
        </p:nvSpPr>
        <p:spPr>
          <a:xfrm>
            <a:off x="1300480" y="3382510"/>
            <a:ext cx="10535920" cy="646331"/>
          </a:xfrm>
          <a:prstGeom prst="rect">
            <a:avLst/>
          </a:prstGeom>
          <a:noFill/>
        </p:spPr>
        <p:txBody>
          <a:bodyPr wrap="square">
            <a:spAutoFit/>
          </a:bodyPr>
          <a:lstStyle/>
          <a:p>
            <a:pPr algn="ctr"/>
            <a:r>
              <a:rPr lang="en-US" dirty="0"/>
              <a:t>Think of cyber security as a fortress — each type guards a different gate: network, data, users, apps, and devices.</a:t>
            </a:r>
            <a:endParaRPr lang="en-PK" dirty="0"/>
          </a:p>
        </p:txBody>
      </p:sp>
    </p:spTree>
    <p:extLst>
      <p:ext uri="{BB962C8B-B14F-4D97-AF65-F5344CB8AC3E}">
        <p14:creationId xmlns:p14="http://schemas.microsoft.com/office/powerpoint/2010/main" val="119586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1CC8-4B4E-8070-1ABA-5C79AE0215D7}"/>
              </a:ext>
            </a:extLst>
          </p:cNvPr>
          <p:cNvSpPr>
            <a:spLocks noGrp="1"/>
          </p:cNvSpPr>
          <p:nvPr>
            <p:ph type="title"/>
          </p:nvPr>
        </p:nvSpPr>
        <p:spPr>
          <a:xfrm>
            <a:off x="568960" y="234135"/>
            <a:ext cx="6661912" cy="1273048"/>
          </a:xfrm>
        </p:spPr>
        <p:txBody>
          <a:bodyPr>
            <a:normAutofit fontScale="90000"/>
          </a:bodyPr>
          <a:lstStyle/>
          <a:p>
            <a:r>
              <a:rPr lang="en-US" b="1" dirty="0">
                <a:latin typeface="Times New Roman" panose="02020603050405020304" pitchFamily="18" charset="0"/>
                <a:cs typeface="Times New Roman" panose="02020603050405020304" pitchFamily="18" charset="0"/>
              </a:rPr>
              <a:t>Cyber security??</a:t>
            </a:r>
            <a:endParaRPr lang="en-PK"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03BFAE-6EEC-377D-6D9A-ECB1E90D5AD2}"/>
              </a:ext>
            </a:extLst>
          </p:cNvPr>
          <p:cNvSpPr txBox="1"/>
          <p:nvPr/>
        </p:nvSpPr>
        <p:spPr>
          <a:xfrm>
            <a:off x="568960" y="1676400"/>
            <a:ext cx="10688320" cy="3539430"/>
          </a:xfrm>
          <a:prstGeom prst="rect">
            <a:avLst/>
          </a:prstGeom>
          <a:noFill/>
        </p:spPr>
        <p:txBody>
          <a:bodyPr wrap="square">
            <a:spAutoFit/>
          </a:bodyPr>
          <a:lstStyle/>
          <a:p>
            <a:pPr algn="just"/>
            <a:r>
              <a:rPr lang="en-US" sz="3200" dirty="0">
                <a:latin typeface="Times New Roman" panose="02020603050405020304" pitchFamily="18" charset="0"/>
                <a:cs typeface="Times New Roman" panose="02020603050405020304" pitchFamily="18" charset="0"/>
              </a:rPr>
              <a:t>Cyber</a:t>
            </a:r>
            <a:r>
              <a:rPr lang="en-US" sz="3200" dirty="0">
                <a:solidFill>
                  <a:srgbClr val="51565E"/>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security is a critical field focused on defending devices, networks, and services from various threats, including attacks from hackers, spammers, and cybercriminals. While some aspects of cyber security are proactive, designed to strike first, most professionals are primarily focused on protecting assets from malicious attacks, whether they are computers, smartphones, networks, or databases.</a:t>
            </a:r>
            <a:endParaRPr lang="en-PK"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7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FA165A-BCBE-DAD0-1E68-A21B35AF2F59}"/>
              </a:ext>
            </a:extLst>
          </p:cNvPr>
          <p:cNvSpPr txBox="1"/>
          <p:nvPr/>
        </p:nvSpPr>
        <p:spPr>
          <a:xfrm>
            <a:off x="2113280" y="1393112"/>
            <a:ext cx="9550400"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Cisco Systems, a leading tech company in networking, cloud computing, and security, defines cyber security as "the practice of protecting systems, networks, and programs from digital attacks. These cyber-attacks typically aim to access, alter, or destroy sensitive information, extort money from users, or disrupt normal business activities</a:t>
            </a:r>
            <a:endParaRPr lang="en-PK" sz="24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98A5800-CC98-E691-01A8-BCDA7540D7FE}"/>
              </a:ext>
            </a:extLst>
          </p:cNvPr>
          <p:cNvSpPr>
            <a:spLocks noGrp="1"/>
          </p:cNvSpPr>
          <p:nvPr>
            <p:ph type="title"/>
          </p:nvPr>
        </p:nvSpPr>
        <p:spPr>
          <a:xfrm>
            <a:off x="2021840" y="489172"/>
            <a:ext cx="6410960" cy="636524"/>
          </a:xfrm>
        </p:spPr>
        <p:txBody>
          <a:bodyPr>
            <a:noAutofit/>
          </a:bodyPr>
          <a:lstStyle/>
          <a:p>
            <a:r>
              <a:rPr lang="en-US" sz="5400" b="1" dirty="0">
                <a:latin typeface="Times New Roman" panose="02020603050405020304" pitchFamily="18" charset="0"/>
                <a:cs typeface="Times New Roman" panose="02020603050405020304" pitchFamily="18" charset="0"/>
              </a:rPr>
              <a:t>Cisco defines!</a:t>
            </a:r>
            <a:endParaRPr lang="en-PK"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19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93EB-AB38-1C1F-3FDB-D77986FDE8F9}"/>
              </a:ext>
            </a:extLst>
          </p:cNvPr>
          <p:cNvSpPr>
            <a:spLocks noGrp="1"/>
          </p:cNvSpPr>
          <p:nvPr>
            <p:ph type="title"/>
          </p:nvPr>
        </p:nvSpPr>
        <p:spPr>
          <a:xfrm>
            <a:off x="941377" y="254413"/>
            <a:ext cx="10688320" cy="1293368"/>
          </a:xfrm>
        </p:spPr>
        <p:txBody>
          <a:bodyPr>
            <a:noAutofit/>
          </a:bodyPr>
          <a:lstStyle/>
          <a:p>
            <a:r>
              <a:rPr lang="en-US" sz="4000" b="1" dirty="0">
                <a:latin typeface="Times New Roman" panose="02020603050405020304" pitchFamily="18" charset="0"/>
                <a:cs typeface="Times New Roman" panose="02020603050405020304" pitchFamily="18" charset="0"/>
              </a:rPr>
              <a:t>Key components of cyber security </a:t>
            </a:r>
            <a:endParaRPr lang="en-PK"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B06ABF-7526-EA15-5D07-F922E823CE38}"/>
              </a:ext>
            </a:extLst>
          </p:cNvPr>
          <p:cNvSpPr txBox="1"/>
          <p:nvPr/>
        </p:nvSpPr>
        <p:spPr>
          <a:xfrm>
            <a:off x="863600" y="1537271"/>
            <a:ext cx="10688320"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Keeping personal, financial, and confidential data safe from unauthorized access or theft.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Defending the systems connected to the internet. like routers, firewalls, and servers from malicious attacks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software and applications are secure from threats that can exploit weaknesses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Safeguarding devices like laptops, smartphones, and tablets that connect to networks prevents them from being compromised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only authorized individuals can access specific data or systems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Establishing processes in place to respond to and recover from cyber security attacks</a:t>
            </a:r>
          </a:p>
        </p:txBody>
      </p:sp>
    </p:spTree>
    <p:extLst>
      <p:ext uri="{BB962C8B-B14F-4D97-AF65-F5344CB8AC3E}">
        <p14:creationId xmlns:p14="http://schemas.microsoft.com/office/powerpoint/2010/main" val="30269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C9A7-1DBE-655C-E095-EB9076DE2DBD}"/>
              </a:ext>
            </a:extLst>
          </p:cNvPr>
          <p:cNvSpPr>
            <a:spLocks noGrp="1"/>
          </p:cNvSpPr>
          <p:nvPr>
            <p:ph type="title"/>
          </p:nvPr>
        </p:nvSpPr>
        <p:spPr>
          <a:xfrm>
            <a:off x="907288" y="423672"/>
            <a:ext cx="8409432" cy="876808"/>
          </a:xfrm>
        </p:spPr>
        <p:txBody>
          <a:bodyPr>
            <a:normAutofit/>
          </a:bodyPr>
          <a:lstStyle/>
          <a:p>
            <a:r>
              <a:rPr lang="en-US" b="1" dirty="0">
                <a:latin typeface="Times New Roman" panose="02020603050405020304" pitchFamily="18" charset="0"/>
                <a:cs typeface="Times New Roman" panose="02020603050405020304" pitchFamily="18" charset="0"/>
              </a:rPr>
              <a:t>Why it is important!</a:t>
            </a:r>
            <a:endParaRPr lang="en-PK"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30F4EE-08CE-D76A-2CB7-00E5B1137DF6}"/>
              </a:ext>
            </a:extLst>
          </p:cNvPr>
          <p:cNvSpPr txBox="1"/>
          <p:nvPr/>
        </p:nvSpPr>
        <p:spPr>
          <a:xfrm>
            <a:off x="812800" y="1499444"/>
            <a:ext cx="10424160" cy="4154984"/>
          </a:xfrm>
          <a:prstGeom prst="rect">
            <a:avLst/>
          </a:prstGeom>
          <a:noFill/>
        </p:spPr>
        <p:txBody>
          <a:bodyPr wrap="square">
            <a:spAutoFit/>
          </a:bodyPr>
          <a:lstStyle/>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Protection of Sensitive Information: </a:t>
            </a:r>
            <a:r>
              <a:rPr lang="en-US" sz="2400" dirty="0">
                <a:latin typeface="Times New Roman" panose="02020603050405020304" pitchFamily="18" charset="0"/>
                <a:cs typeface="Times New Roman" panose="02020603050405020304" pitchFamily="18" charset="0"/>
              </a:rPr>
              <a:t>Without cyber security, personal information, financial data, and corporate secrets are vulnerable to theft or misuse.</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Prevention of Financial Losses: </a:t>
            </a:r>
            <a:r>
              <a:rPr lang="en-US" sz="2400" dirty="0">
                <a:latin typeface="Times New Roman" panose="02020603050405020304" pitchFamily="18" charset="0"/>
                <a:cs typeface="Times New Roman" panose="02020603050405020304" pitchFamily="18" charset="0"/>
              </a:rPr>
              <a:t>Cyberattacks, such as fraud or ransomware, can cost individuals and companies millions.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Maintaining Trust: </a:t>
            </a:r>
            <a:r>
              <a:rPr lang="en-US" sz="2400" dirty="0">
                <a:latin typeface="Times New Roman" panose="02020603050405020304" pitchFamily="18" charset="0"/>
                <a:cs typeface="Times New Roman" panose="02020603050405020304" pitchFamily="18" charset="0"/>
              </a:rPr>
              <a:t>Businesses must assure customers and clients that their data is secure. A data breach can damage a company’s reputation and cause customers to lose trust.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National Security: </a:t>
            </a:r>
            <a:r>
              <a:rPr lang="en-US" sz="2400" dirty="0">
                <a:latin typeface="Times New Roman" panose="02020603050405020304" pitchFamily="18" charset="0"/>
                <a:cs typeface="Times New Roman" panose="02020603050405020304" pitchFamily="18" charset="0"/>
              </a:rPr>
              <a:t>Governments rely on secure systems to protect the country’s infrastructure, military operations, and other sensitive areas. A cyberattack on these systems could have severe consequences.</a:t>
            </a:r>
          </a:p>
        </p:txBody>
      </p:sp>
      <p:sp>
        <p:nvSpPr>
          <p:cNvPr id="5" name="AutoShape 2" descr="What is Cyber Security? A Complete Beginner’s Guide">
            <a:extLst>
              <a:ext uri="{FF2B5EF4-FFF2-40B4-BE49-F238E27FC236}">
                <a16:creationId xmlns:a16="http://schemas.microsoft.com/office/drawing/2014/main" id="{84753A15-1F92-04D5-59BE-B01C70EC9004}"/>
              </a:ext>
            </a:extLst>
          </p:cNvPr>
          <p:cNvSpPr>
            <a:spLocks noChangeAspect="1" noChangeArrowheads="1"/>
          </p:cNvSpPr>
          <p:nvPr/>
        </p:nvSpPr>
        <p:spPr bwMode="auto">
          <a:xfrm>
            <a:off x="-2147888" y="-822325"/>
            <a:ext cx="4343401"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40733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6B9-A774-471F-C987-19BB6E54510A}"/>
              </a:ext>
            </a:extLst>
          </p:cNvPr>
          <p:cNvSpPr>
            <a:spLocks noGrp="1"/>
          </p:cNvSpPr>
          <p:nvPr>
            <p:ph type="title"/>
          </p:nvPr>
        </p:nvSpPr>
        <p:spPr>
          <a:xfrm>
            <a:off x="706120" y="850392"/>
            <a:ext cx="10779760" cy="978408"/>
          </a:xfrm>
        </p:spPr>
        <p:txBody>
          <a:bodyPr>
            <a:noAutofit/>
          </a:bodyPr>
          <a:lstStyle/>
          <a:p>
            <a:r>
              <a:rPr lang="en-US" sz="4400" b="1" dirty="0">
                <a:latin typeface="Times New Roman" panose="02020603050405020304" pitchFamily="18" charset="0"/>
                <a:cs typeface="Times New Roman" panose="02020603050405020304" pitchFamily="18" charset="0"/>
              </a:rPr>
              <a:t>How Does Cyber Security Work?</a:t>
            </a:r>
          </a:p>
        </p:txBody>
      </p:sp>
      <p:sp>
        <p:nvSpPr>
          <p:cNvPr id="4" name="TextBox 3">
            <a:extLst>
              <a:ext uri="{FF2B5EF4-FFF2-40B4-BE49-F238E27FC236}">
                <a16:creationId xmlns:a16="http://schemas.microsoft.com/office/drawing/2014/main" id="{700D0E61-8B57-026C-D569-3945C61FCBBE}"/>
              </a:ext>
            </a:extLst>
          </p:cNvPr>
          <p:cNvSpPr txBox="1"/>
          <p:nvPr/>
        </p:nvSpPr>
        <p:spPr>
          <a:xfrm>
            <a:off x="701040" y="2346960"/>
            <a:ext cx="10546080" cy="230832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 security works by implementing a combination of </a:t>
            </a:r>
            <a:r>
              <a:rPr lang="en-US" sz="2400" b="1" dirty="0">
                <a:latin typeface="Times New Roman" panose="02020603050405020304" pitchFamily="18" charset="0"/>
                <a:cs typeface="Times New Roman" panose="02020603050405020304" pitchFamily="18" charset="0"/>
              </a:rPr>
              <a:t>technologies, processes, and best practices</a:t>
            </a:r>
            <a:r>
              <a:rPr lang="en-US" sz="2400" dirty="0">
                <a:latin typeface="Times New Roman" panose="02020603050405020304" pitchFamily="18" charset="0"/>
                <a:cs typeface="Times New Roman" panose="02020603050405020304" pitchFamily="18" charset="0"/>
              </a:rPr>
              <a:t> to protect digital systems, networks, and data from unauthorized access or attacks.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built around the </a:t>
            </a:r>
            <a:r>
              <a:rPr lang="en-US" sz="2400" b="1" dirty="0">
                <a:latin typeface="Times New Roman" panose="02020603050405020304" pitchFamily="18" charset="0"/>
                <a:cs typeface="Times New Roman" panose="02020603050405020304" pitchFamily="18" charset="0"/>
              </a:rPr>
              <a:t>CIA Triad</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Confidentiality, Integrity, and Availability, </a:t>
            </a:r>
            <a:r>
              <a:rPr lang="en-US" sz="2400" dirty="0">
                <a:latin typeface="Times New Roman" panose="02020603050405020304" pitchFamily="18" charset="0"/>
                <a:cs typeface="Times New Roman" panose="02020603050405020304" pitchFamily="18" charset="0"/>
              </a:rPr>
              <a:t>which ensures that information remains secure, accurate, and accessible only to authorized users.</a:t>
            </a:r>
          </a:p>
        </p:txBody>
      </p:sp>
    </p:spTree>
    <p:extLst>
      <p:ext uri="{BB962C8B-B14F-4D97-AF65-F5344CB8AC3E}">
        <p14:creationId xmlns:p14="http://schemas.microsoft.com/office/powerpoint/2010/main" val="84216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3BE72B-E739-730C-0E6B-111026F4A1E0}"/>
              </a:ext>
            </a:extLst>
          </p:cNvPr>
          <p:cNvSpPr txBox="1"/>
          <p:nvPr/>
        </p:nvSpPr>
        <p:spPr>
          <a:xfrm>
            <a:off x="716280" y="2133600"/>
            <a:ext cx="10759440"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first step in cyber security is preventing unauthorized access to systems and data. These key prevention mechanisms include:</a:t>
            </a:r>
          </a:p>
          <a:p>
            <a:endParaRPr lang="en-US" sz="28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Firewalls: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Firewalls act as security gatekeepers between trusted internal networks and untrusted external networks (like the Internet). They monitor and control incoming and outgoing network traffic based on predefined security rules.</a:t>
            </a:r>
          </a:p>
        </p:txBody>
      </p:sp>
      <p:sp>
        <p:nvSpPr>
          <p:cNvPr id="8" name="Title 1">
            <a:extLst>
              <a:ext uri="{FF2B5EF4-FFF2-40B4-BE49-F238E27FC236}">
                <a16:creationId xmlns:a16="http://schemas.microsoft.com/office/drawing/2014/main" id="{5027DA87-4D95-8401-D290-C1BC4E0F970C}"/>
              </a:ext>
            </a:extLst>
          </p:cNvPr>
          <p:cNvSpPr txBox="1">
            <a:spLocks/>
          </p:cNvSpPr>
          <p:nvPr/>
        </p:nvSpPr>
        <p:spPr>
          <a:xfrm>
            <a:off x="1265110" y="953933"/>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Prevention and Protection</a:t>
            </a:r>
          </a:p>
        </p:txBody>
      </p:sp>
    </p:spTree>
    <p:extLst>
      <p:ext uri="{BB962C8B-B14F-4D97-AF65-F5344CB8AC3E}">
        <p14:creationId xmlns:p14="http://schemas.microsoft.com/office/powerpoint/2010/main" val="393024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FE07-E2CA-5DEA-AE9B-6EA17C10C50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D0B0B9-3612-7D8E-5A38-807930708BA4}"/>
              </a:ext>
            </a:extLst>
          </p:cNvPr>
          <p:cNvSpPr txBox="1"/>
          <p:nvPr/>
        </p:nvSpPr>
        <p:spPr>
          <a:xfrm>
            <a:off x="589279" y="1513840"/>
            <a:ext cx="10759440" cy="4524315"/>
          </a:xfrm>
          <a:prstGeom prst="rect">
            <a:avLst/>
          </a:prstGeom>
          <a:noFill/>
        </p:spPr>
        <p:txBody>
          <a:bodyPr wrap="square">
            <a:spAutoFit/>
          </a:bodyPr>
          <a:lstStyle/>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Antivirus and Antimalware Software: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These tools detect, block, and remove malicious software such as viruses, trojans, ransomware, and spyware before they can cause harm.</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Encryption: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Encryption converts sensitive information into unreadable code, ensuring that even if data is intercepted, it remains inaccessible without the proper decryption key.</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Access Control and Authentication: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Only authorized users should access certain systems or data.</a:t>
            </a:r>
          </a:p>
          <a:p>
            <a:pPr marL="1200150" lvl="2"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Access control</a:t>
            </a:r>
            <a:r>
              <a:rPr lang="en-US" sz="2400" dirty="0">
                <a:latin typeface="Times New Roman" panose="02020603050405020304" pitchFamily="18" charset="0"/>
                <a:cs typeface="Times New Roman" panose="02020603050405020304" pitchFamily="18" charset="0"/>
              </a:rPr>
              <a:t> defines who can access what.</a:t>
            </a:r>
          </a:p>
          <a:p>
            <a:pPr marL="1200150" lvl="2" indent="-285750">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(like passwords, biometrics, or multi-factor authentication) verifies user identities to prevent unauthorized access.</a:t>
            </a:r>
          </a:p>
        </p:txBody>
      </p:sp>
      <p:sp>
        <p:nvSpPr>
          <p:cNvPr id="8" name="Title 1">
            <a:extLst>
              <a:ext uri="{FF2B5EF4-FFF2-40B4-BE49-F238E27FC236}">
                <a16:creationId xmlns:a16="http://schemas.microsoft.com/office/drawing/2014/main" id="{9424FF86-755D-8D88-45A8-4AFFE920C3C6}"/>
              </a:ext>
            </a:extLst>
          </p:cNvPr>
          <p:cNvSpPr txBox="1">
            <a:spLocks/>
          </p:cNvSpPr>
          <p:nvPr/>
        </p:nvSpPr>
        <p:spPr>
          <a:xfrm>
            <a:off x="1204150" y="426025"/>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Prevention and Protection</a:t>
            </a:r>
          </a:p>
        </p:txBody>
      </p:sp>
    </p:spTree>
    <p:extLst>
      <p:ext uri="{BB962C8B-B14F-4D97-AF65-F5344CB8AC3E}">
        <p14:creationId xmlns:p14="http://schemas.microsoft.com/office/powerpoint/2010/main" val="2602614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{45F63935-1AF4-4F8C-991F-4D25D3E9C223}TF2ec419c9-97c3-4958-b02a-0886397d33afcfe10e4b-d68909c4b1b0</Template>
  <TotalTime>674</TotalTime>
  <Words>1956</Words>
  <Application>Microsoft Office PowerPoint</Application>
  <PresentationFormat>Widescreen</PresentationFormat>
  <Paragraphs>160</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Rockwell Condensed</vt:lpstr>
      <vt:lpstr>Times New Roman</vt:lpstr>
      <vt:lpstr>Wingdings</vt:lpstr>
      <vt:lpstr>Wood Type</vt:lpstr>
      <vt:lpstr>Cyber Security</vt:lpstr>
      <vt:lpstr>Lecture Overview</vt:lpstr>
      <vt:lpstr>Cyber security??</vt:lpstr>
      <vt:lpstr>Cisco defines!</vt:lpstr>
      <vt:lpstr>Key components of cyber security </vt:lpstr>
      <vt:lpstr>Why it is important!</vt:lpstr>
      <vt:lpstr>How Does Cyber Security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361</cp:revision>
  <dcterms:created xsi:type="dcterms:W3CDTF">2025-10-15T06:15:30Z</dcterms:created>
  <dcterms:modified xsi:type="dcterms:W3CDTF">2025-10-18T04:44:22Z</dcterms:modified>
</cp:coreProperties>
</file>