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6"/>
  </p:notesMasterIdLst>
  <p:sldIdLst>
    <p:sldId id="256" r:id="rId2"/>
    <p:sldId id="261" r:id="rId3"/>
    <p:sldId id="260" r:id="rId4"/>
    <p:sldId id="258" r:id="rId5"/>
    <p:sldId id="262" r:id="rId6"/>
    <p:sldId id="263" r:id="rId7"/>
    <p:sldId id="264" r:id="rId8"/>
    <p:sldId id="269" r:id="rId9"/>
    <p:sldId id="281" r:id="rId10"/>
    <p:sldId id="270" r:id="rId11"/>
    <p:sldId id="271" r:id="rId12"/>
    <p:sldId id="291" r:id="rId13"/>
    <p:sldId id="292" r:id="rId14"/>
    <p:sldId id="293" r:id="rId15"/>
    <p:sldId id="294" r:id="rId16"/>
    <p:sldId id="272" r:id="rId17"/>
    <p:sldId id="295" r:id="rId18"/>
    <p:sldId id="296" r:id="rId19"/>
    <p:sldId id="297" r:id="rId20"/>
    <p:sldId id="298" r:id="rId21"/>
    <p:sldId id="273" r:id="rId22"/>
    <p:sldId id="274" r:id="rId23"/>
    <p:sldId id="290" r:id="rId24"/>
    <p:sldId id="26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42" autoAdjust="0"/>
  </p:normalViewPr>
  <p:slideViewPr>
    <p:cSldViewPr snapToGrid="0">
      <p:cViewPr varScale="1">
        <p:scale>
          <a:sx n="63" d="100"/>
          <a:sy n="63" d="100"/>
        </p:scale>
        <p:origin x="8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BE7D3E-4D6D-4A9E-AA24-8E11DFA8298B}" type="datetimeFigureOut">
              <a:rPr lang="en-PK" smtClean="0"/>
              <a:t>21/10/2025</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406AE-9E8D-4B19-A8A6-37C9AB1FA076}" type="slidenum">
              <a:rPr lang="en-PK" smtClean="0"/>
              <a:t>‹#›</a:t>
            </a:fld>
            <a:endParaRPr lang="en-PK"/>
          </a:p>
        </p:txBody>
      </p:sp>
    </p:spTree>
    <p:extLst>
      <p:ext uri="{BB962C8B-B14F-4D97-AF65-F5344CB8AC3E}">
        <p14:creationId xmlns:p14="http://schemas.microsoft.com/office/powerpoint/2010/main" val="2438086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39A406AE-9E8D-4B19-A8A6-37C9AB1FA076}" type="slidenum">
              <a:rPr lang="en-PK" smtClean="0"/>
              <a:t>1</a:t>
            </a:fld>
            <a:endParaRPr lang="en-PK"/>
          </a:p>
        </p:txBody>
      </p:sp>
    </p:spTree>
    <p:extLst>
      <p:ext uri="{BB962C8B-B14F-4D97-AF65-F5344CB8AC3E}">
        <p14:creationId xmlns:p14="http://schemas.microsoft.com/office/powerpoint/2010/main" val="314128462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10/21/2025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10/21/2025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10/21/2025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10/21/2025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10/21/2025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10/21/2025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10/21/2025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10/21/2025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ECB6B-98B0-7DD3-973D-99D900F05140}"/>
              </a:ext>
            </a:extLst>
          </p:cNvPr>
          <p:cNvSpPr>
            <a:spLocks noGrp="1"/>
          </p:cNvSpPr>
          <p:nvPr>
            <p:ph type="ctrTitle"/>
          </p:nvPr>
        </p:nvSpPr>
        <p:spPr/>
        <p:txBody>
          <a:bodyPr/>
          <a:lstStyle/>
          <a:p>
            <a:pPr algn="ctr"/>
            <a:r>
              <a:rPr lang="en-US" sz="8000" b="1" dirty="0">
                <a:latin typeface="Times New Roman" panose="02020603050405020304" pitchFamily="18" charset="0"/>
                <a:cs typeface="Times New Roman" panose="02020603050405020304" pitchFamily="18" charset="0"/>
              </a:rPr>
              <a:t>Cyber Security</a:t>
            </a:r>
            <a:endParaRPr lang="en-PK" sz="8000" b="1" dirty="0">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A4B46766-25E3-5BCC-FCFC-68333EE8C7DA}"/>
              </a:ext>
            </a:extLst>
          </p:cNvPr>
          <p:cNvSpPr txBox="1">
            <a:spLocks/>
          </p:cNvSpPr>
          <p:nvPr/>
        </p:nvSpPr>
        <p:spPr>
          <a:xfrm>
            <a:off x="2241804" y="4789253"/>
            <a:ext cx="8053832" cy="1273048"/>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9600" kern="1200" cap="all" baseline="0">
                <a:blipFill dpi="0" rotWithShape="1">
                  <a:blip r:embed="rId3"/>
                  <a:srcRect/>
                  <a:tile tx="6350" ty="-127000" sx="65000" sy="64000" flip="none" algn="tl"/>
                </a:blipFill>
                <a:latin typeface="+mj-lt"/>
                <a:ea typeface="+mj-ea"/>
                <a:cs typeface="+mj-cs"/>
              </a:defRPr>
            </a:lvl1pPr>
          </a:lstStyle>
          <a:p>
            <a:r>
              <a:rPr lang="en-US" sz="7200" b="1" dirty="0">
                <a:latin typeface="Times New Roman" panose="02020603050405020304" pitchFamily="18" charset="0"/>
                <a:cs typeface="Times New Roman" panose="02020603050405020304" pitchFamily="18" charset="0"/>
              </a:rPr>
              <a:t>Lecture </a:t>
            </a:r>
            <a:r>
              <a:rPr lang="en-US" sz="7200" b="1">
                <a:latin typeface="Times New Roman" panose="02020603050405020304" pitchFamily="18" charset="0"/>
                <a:cs typeface="Times New Roman" panose="02020603050405020304" pitchFamily="18" charset="0"/>
              </a:rPr>
              <a:t># 03</a:t>
            </a:r>
            <a:endParaRPr lang="en-PK"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50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99051-A511-E488-D2FB-A87136C3EB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5E35DD-71B5-FEE8-3D8A-DAACA996896E}"/>
              </a:ext>
            </a:extLst>
          </p:cNvPr>
          <p:cNvSpPr txBox="1">
            <a:spLocks/>
          </p:cNvSpPr>
          <p:nvPr/>
        </p:nvSpPr>
        <p:spPr>
          <a:xfrm>
            <a:off x="937260" y="271272"/>
            <a:ext cx="10535920" cy="978408"/>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3600" b="1" dirty="0">
                <a:latin typeface="Times New Roman" panose="02020603050405020304" pitchFamily="18" charset="0"/>
                <a:cs typeface="Times New Roman" panose="02020603050405020304" pitchFamily="18" charset="0"/>
              </a:rPr>
              <a:t>Understanding Essential Security Concepts</a:t>
            </a:r>
            <a:endParaRPr lang="en-PK" sz="3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5A61040-4CE9-D7A6-193F-C38ECF337403}"/>
              </a:ext>
            </a:extLst>
          </p:cNvPr>
          <p:cNvSpPr txBox="1"/>
          <p:nvPr/>
        </p:nvSpPr>
        <p:spPr>
          <a:xfrm>
            <a:off x="589280" y="1615440"/>
            <a:ext cx="5707380" cy="4832092"/>
          </a:xfrm>
          <a:prstGeom prst="rect">
            <a:avLst/>
          </a:prstGeom>
          <a:noFill/>
        </p:spPr>
        <p:txBody>
          <a:bodyPr wrap="square">
            <a:spAutoFit/>
          </a:bodyPr>
          <a:lstStyle/>
          <a:p>
            <a:pPr algn="just"/>
            <a:r>
              <a:rPr lang="en-US" sz="2200" b="1" dirty="0">
                <a:latin typeface="Times New Roman" panose="02020603050405020304" pitchFamily="18" charset="0"/>
                <a:cs typeface="Times New Roman" panose="02020603050405020304" pitchFamily="18" charset="0"/>
              </a:rPr>
              <a:t>1. CONFIDENTIALITY</a:t>
            </a:r>
          </a:p>
          <a:p>
            <a:pPr algn="just"/>
            <a:r>
              <a:rPr lang="en-US" sz="2200" dirty="0">
                <a:latin typeface="Times New Roman" panose="02020603050405020304" pitchFamily="18" charset="0"/>
                <a:cs typeface="Times New Roman" panose="02020603050405020304" pitchFamily="18" charset="0"/>
              </a:rPr>
              <a:t>Ensures information is accessible only to authorized users. Achieved through methods like </a:t>
            </a:r>
            <a:r>
              <a:rPr lang="en-US" sz="2200" b="1" dirty="0">
                <a:latin typeface="Times New Roman" panose="02020603050405020304" pitchFamily="18" charset="0"/>
                <a:cs typeface="Times New Roman" panose="02020603050405020304" pitchFamily="18" charset="0"/>
              </a:rPr>
              <a:t>passwords</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encryption</a:t>
            </a:r>
            <a:r>
              <a:rPr lang="en-US" sz="2200" dirty="0">
                <a:latin typeface="Times New Roman" panose="02020603050405020304" pitchFamily="18" charset="0"/>
                <a:cs typeface="Times New Roman" panose="02020603050405020304" pitchFamily="18" charset="0"/>
              </a:rPr>
              <a:t>.</a:t>
            </a:r>
          </a:p>
          <a:p>
            <a:pPr algn="just"/>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2. INTEGRITY</a:t>
            </a:r>
          </a:p>
          <a:p>
            <a:pPr algn="just"/>
            <a:r>
              <a:rPr lang="en-US" sz="2200" dirty="0">
                <a:latin typeface="Times New Roman" panose="02020603050405020304" pitchFamily="18" charset="0"/>
                <a:cs typeface="Times New Roman" panose="02020603050405020304" pitchFamily="18" charset="0"/>
              </a:rPr>
              <a:t>Maintains data </a:t>
            </a:r>
            <a:r>
              <a:rPr lang="en-US" sz="2200" b="1" dirty="0">
                <a:latin typeface="Times New Roman" panose="02020603050405020304" pitchFamily="18" charset="0"/>
                <a:cs typeface="Times New Roman" panose="02020603050405020304" pitchFamily="18" charset="0"/>
              </a:rPr>
              <a:t>accuracy and consistency</a:t>
            </a:r>
            <a:r>
              <a:rPr lang="en-US" sz="2200" dirty="0">
                <a:latin typeface="Times New Roman" panose="02020603050405020304" pitchFamily="18" charset="0"/>
                <a:cs typeface="Times New Roman" panose="02020603050405020304" pitchFamily="18" charset="0"/>
              </a:rPr>
              <a:t>, preventing unauthorized changes. Techniques like </a:t>
            </a:r>
            <a:r>
              <a:rPr lang="en-US" sz="2200" b="1" dirty="0">
                <a:latin typeface="Times New Roman" panose="02020603050405020304" pitchFamily="18" charset="0"/>
                <a:cs typeface="Times New Roman" panose="02020603050405020304" pitchFamily="18" charset="0"/>
              </a:rPr>
              <a:t>checksums</a:t>
            </a:r>
            <a:r>
              <a:rPr lang="en-US" sz="2200" dirty="0">
                <a:latin typeface="Times New Roman" panose="02020603050405020304" pitchFamily="18" charset="0"/>
                <a:cs typeface="Times New Roman" panose="02020603050405020304" pitchFamily="18" charset="0"/>
              </a:rPr>
              <a:t> verify data authenticity.</a:t>
            </a:r>
          </a:p>
          <a:p>
            <a:pPr algn="just"/>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3. AVAILABILITY</a:t>
            </a:r>
          </a:p>
          <a:p>
            <a:pPr algn="just"/>
            <a:r>
              <a:rPr lang="en-US" sz="2200" dirty="0">
                <a:latin typeface="Times New Roman" panose="02020603050405020304" pitchFamily="18" charset="0"/>
                <a:cs typeface="Times New Roman" panose="02020603050405020304" pitchFamily="18" charset="0"/>
              </a:rPr>
              <a:t>Ensures data and systems are </a:t>
            </a:r>
            <a:r>
              <a:rPr lang="en-US" sz="2200" b="1" dirty="0">
                <a:latin typeface="Times New Roman" panose="02020603050405020304" pitchFamily="18" charset="0"/>
                <a:cs typeface="Times New Roman" panose="02020603050405020304" pitchFamily="18" charset="0"/>
              </a:rPr>
              <a:t>accessible when needed</a:t>
            </a:r>
            <a:r>
              <a:rPr lang="en-US" sz="2200" dirty="0">
                <a:latin typeface="Times New Roman" panose="02020603050405020304" pitchFamily="18" charset="0"/>
                <a:cs typeface="Times New Roman" panose="02020603050405020304" pitchFamily="18" charset="0"/>
              </a:rPr>
              <a:t>. Supported by </a:t>
            </a:r>
            <a:r>
              <a:rPr lang="en-US" sz="2200" b="1" dirty="0">
                <a:latin typeface="Times New Roman" panose="02020603050405020304" pitchFamily="18" charset="0"/>
                <a:cs typeface="Times New Roman" panose="02020603050405020304" pitchFamily="18" charset="0"/>
              </a:rPr>
              <a:t>backups</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redundancy</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reliable network management</a:t>
            </a:r>
            <a:r>
              <a:rPr lang="en-US" sz="22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0C2CEBF9-3E57-5038-148F-052AA4C0E5B3}"/>
              </a:ext>
            </a:extLst>
          </p:cNvPr>
          <p:cNvPicPr>
            <a:picLocks noChangeAspect="1"/>
          </p:cNvPicPr>
          <p:nvPr/>
        </p:nvPicPr>
        <p:blipFill>
          <a:blip r:embed="rId3"/>
          <a:stretch>
            <a:fillRect/>
          </a:stretch>
        </p:blipFill>
        <p:spPr>
          <a:xfrm>
            <a:off x="6896100" y="1615440"/>
            <a:ext cx="5143500" cy="4572000"/>
          </a:xfrm>
          <a:prstGeom prst="rect">
            <a:avLst/>
          </a:prstGeom>
        </p:spPr>
      </p:pic>
    </p:spTree>
    <p:extLst>
      <p:ext uri="{BB962C8B-B14F-4D97-AF65-F5344CB8AC3E}">
        <p14:creationId xmlns:p14="http://schemas.microsoft.com/office/powerpoint/2010/main" val="2080665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0B81A-2B3D-3AE2-97F0-D7309A42B96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1A966B4-BC50-EADC-E784-AA6ABF199DA8}"/>
              </a:ext>
            </a:extLst>
          </p:cNvPr>
          <p:cNvSpPr txBox="1"/>
          <p:nvPr/>
        </p:nvSpPr>
        <p:spPr>
          <a:xfrm>
            <a:off x="568960" y="726148"/>
            <a:ext cx="10302240" cy="5563061"/>
          </a:xfrm>
          <a:prstGeom prst="rect">
            <a:avLst/>
          </a:prstGeom>
          <a:noFill/>
        </p:spPr>
        <p:txBody>
          <a:bodyPr wrap="square">
            <a:spAutoFit/>
          </a:bodyPr>
          <a:lstStyle/>
          <a:p>
            <a:pPr algn="just">
              <a:spcBef>
                <a:spcPts val="2250"/>
              </a:spcBef>
              <a:spcAft>
                <a:spcPts val="600"/>
              </a:spcAft>
              <a:buNone/>
            </a:pPr>
            <a:r>
              <a:rPr lang="en-US" sz="2200" b="1" i="0" dirty="0">
                <a:effectLst/>
                <a:latin typeface="Times New Roman" panose="02020603050405020304" pitchFamily="18" charset="0"/>
                <a:cs typeface="Times New Roman" panose="02020603050405020304" pitchFamily="18" charset="0"/>
              </a:rPr>
              <a:t>4. Authentication</a:t>
            </a:r>
          </a:p>
          <a:p>
            <a:pPr algn="just">
              <a:lnSpc>
                <a:spcPts val="2100"/>
              </a:lnSpc>
              <a:spcAft>
                <a:spcPts val="600"/>
              </a:spcAft>
              <a:buNone/>
            </a:pPr>
            <a:r>
              <a:rPr lang="en-US" sz="2200" b="0" i="0" dirty="0">
                <a:effectLst/>
                <a:latin typeface="Times New Roman" panose="02020603050405020304" pitchFamily="18" charset="0"/>
                <a:cs typeface="Times New Roman" panose="02020603050405020304" pitchFamily="18" charset="0"/>
              </a:rPr>
              <a:t>Authentication is the process of verifying who someone is before granting access to information or systems. This can be done using usernames and passwords, fingerprints, or other methods.</a:t>
            </a:r>
          </a:p>
          <a:p>
            <a:pPr algn="just">
              <a:spcBef>
                <a:spcPts val="2250"/>
              </a:spcBef>
              <a:spcAft>
                <a:spcPts val="600"/>
              </a:spcAft>
              <a:buNone/>
            </a:pPr>
            <a:r>
              <a:rPr lang="en-US" sz="2200" b="1" i="0" dirty="0">
                <a:effectLst/>
                <a:latin typeface="Times New Roman" panose="02020603050405020304" pitchFamily="18" charset="0"/>
                <a:cs typeface="Times New Roman" panose="02020603050405020304" pitchFamily="18" charset="0"/>
              </a:rPr>
              <a:t>5. Authorization</a:t>
            </a:r>
          </a:p>
          <a:p>
            <a:pPr algn="just">
              <a:lnSpc>
                <a:spcPts val="2100"/>
              </a:lnSpc>
              <a:spcAft>
                <a:spcPts val="600"/>
              </a:spcAft>
              <a:buNone/>
            </a:pPr>
            <a:r>
              <a:rPr lang="en-US" sz="2200" b="0" i="0" dirty="0">
                <a:effectLst/>
                <a:latin typeface="Times New Roman" panose="02020603050405020304" pitchFamily="18" charset="0"/>
                <a:cs typeface="Times New Roman" panose="02020603050405020304" pitchFamily="18" charset="0"/>
              </a:rPr>
              <a:t>Authorization determines what an individual is allowed to do after they are authenticated. It controls access to resources based on a person’s role or rights within an organization.</a:t>
            </a:r>
          </a:p>
          <a:p>
            <a:pPr algn="just">
              <a:spcBef>
                <a:spcPts val="2250"/>
              </a:spcBef>
              <a:spcAft>
                <a:spcPts val="600"/>
              </a:spcAft>
              <a:buNone/>
            </a:pPr>
            <a:r>
              <a:rPr lang="en-US" sz="2200" b="1" i="0" dirty="0">
                <a:effectLst/>
                <a:latin typeface="Times New Roman" panose="02020603050405020304" pitchFamily="18" charset="0"/>
                <a:cs typeface="Times New Roman" panose="02020603050405020304" pitchFamily="18" charset="0"/>
              </a:rPr>
              <a:t>6. Non-repudiation</a:t>
            </a:r>
          </a:p>
          <a:p>
            <a:pPr algn="just">
              <a:lnSpc>
                <a:spcPts val="2100"/>
              </a:lnSpc>
              <a:spcAft>
                <a:spcPts val="600"/>
              </a:spcAft>
              <a:buNone/>
            </a:pPr>
            <a:r>
              <a:rPr lang="en-US" sz="2200" b="0" i="0" dirty="0">
                <a:effectLst/>
                <a:latin typeface="Times New Roman" panose="02020603050405020304" pitchFamily="18" charset="0"/>
                <a:cs typeface="Times New Roman" panose="02020603050405020304" pitchFamily="18" charset="0"/>
              </a:rPr>
              <a:t>Non-repudiation ensures that a person cannot deny actions they have taken in the digital world. This is important for accountability, especially in transactions or communications.</a:t>
            </a:r>
          </a:p>
          <a:p>
            <a:pPr algn="just">
              <a:spcBef>
                <a:spcPts val="2250"/>
              </a:spcBef>
              <a:spcAft>
                <a:spcPts val="600"/>
              </a:spcAft>
              <a:buNone/>
            </a:pPr>
            <a:r>
              <a:rPr lang="en-US" sz="2200" b="1" i="0" dirty="0">
                <a:effectLst/>
                <a:latin typeface="Times New Roman" panose="02020603050405020304" pitchFamily="18" charset="0"/>
                <a:cs typeface="Times New Roman" panose="02020603050405020304" pitchFamily="18" charset="0"/>
              </a:rPr>
              <a:t>7. Risk Management</a:t>
            </a:r>
          </a:p>
          <a:p>
            <a:pPr algn="just">
              <a:lnSpc>
                <a:spcPts val="2100"/>
              </a:lnSpc>
              <a:spcAft>
                <a:spcPts val="600"/>
              </a:spcAft>
              <a:buNone/>
            </a:pPr>
            <a:r>
              <a:rPr lang="en-US" sz="2200" b="0" i="0" dirty="0">
                <a:effectLst/>
                <a:latin typeface="Times New Roman" panose="02020603050405020304" pitchFamily="18" charset="0"/>
                <a:cs typeface="Times New Roman" panose="02020603050405020304" pitchFamily="18" charset="0"/>
              </a:rPr>
              <a:t>Risk management involves identifying, assessing, and prioritizing risks to information and systems. It helps organizations decide how to best protect their assets from potential threats</a:t>
            </a:r>
          </a:p>
        </p:txBody>
      </p:sp>
    </p:spTree>
    <p:extLst>
      <p:ext uri="{BB962C8B-B14F-4D97-AF65-F5344CB8AC3E}">
        <p14:creationId xmlns:p14="http://schemas.microsoft.com/office/powerpoint/2010/main" val="1979103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8662F-2AC1-D3E2-6BA1-8D559B0D07EB}"/>
              </a:ext>
            </a:extLst>
          </p:cNvPr>
          <p:cNvSpPr txBox="1">
            <a:spLocks/>
          </p:cNvSpPr>
          <p:nvPr/>
        </p:nvSpPr>
        <p:spPr>
          <a:xfrm>
            <a:off x="2651760" y="302242"/>
            <a:ext cx="6380480" cy="978408"/>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Cyber Threats</a:t>
            </a:r>
            <a:endParaRPr lang="en-PK"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AA044AA-7603-1A3D-4A17-02DF909A1732}"/>
              </a:ext>
            </a:extLst>
          </p:cNvPr>
          <p:cNvPicPr>
            <a:picLocks noChangeAspect="1"/>
          </p:cNvPicPr>
          <p:nvPr/>
        </p:nvPicPr>
        <p:blipFill>
          <a:blip r:embed="rId3"/>
          <a:stretch>
            <a:fillRect/>
          </a:stretch>
        </p:blipFill>
        <p:spPr>
          <a:xfrm>
            <a:off x="7870507" y="3429000"/>
            <a:ext cx="4321493" cy="3331750"/>
          </a:xfrm>
          <a:prstGeom prst="rect">
            <a:avLst/>
          </a:prstGeom>
        </p:spPr>
      </p:pic>
      <p:sp>
        <p:nvSpPr>
          <p:cNvPr id="14" name="TextBox 13">
            <a:extLst>
              <a:ext uri="{FF2B5EF4-FFF2-40B4-BE49-F238E27FC236}">
                <a16:creationId xmlns:a16="http://schemas.microsoft.com/office/drawing/2014/main" id="{FFD32B4D-D512-DEE6-C9A3-BB91BF1BD7DA}"/>
              </a:ext>
            </a:extLst>
          </p:cNvPr>
          <p:cNvSpPr txBox="1"/>
          <p:nvPr/>
        </p:nvSpPr>
        <p:spPr>
          <a:xfrm>
            <a:off x="482600" y="1280650"/>
            <a:ext cx="11049000" cy="4462760"/>
          </a:xfrm>
          <a:prstGeom prst="rect">
            <a:avLst/>
          </a:prstGeom>
          <a:noFill/>
        </p:spPr>
        <p:txBody>
          <a:bodyPr wrap="square">
            <a:spAutoFit/>
          </a:bodyPr>
          <a:lstStyle/>
          <a:p>
            <a:pPr marL="342900" indent="-342900" algn="just">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Phishing</a:t>
            </a:r>
          </a:p>
          <a:p>
            <a:pPr marL="742950" lvl="1"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cybercrime tactic where attackers trick people into revealing sensitive information (e.g., passwords, banking details) through deceptive emails, messages, or websites.</a:t>
            </a:r>
          </a:p>
          <a:p>
            <a:pPr marL="742950" lvl="1"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Attackers pose as trusted individuals or organizations.</a:t>
            </a:r>
          </a:p>
          <a:p>
            <a:pPr marL="742950" lvl="1"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They send urgent-sounding messages to create fear </a:t>
            </a:r>
          </a:p>
          <a:p>
            <a:pPr lvl="1" algn="just"/>
            <a:r>
              <a:rPr lang="en-US" sz="2400" dirty="0">
                <a:latin typeface="Times New Roman" panose="02020603050405020304" pitchFamily="18" charset="0"/>
                <a:cs typeface="Times New Roman" panose="02020603050405020304" pitchFamily="18" charset="0"/>
              </a:rPr>
              <a:t>    and trick victims into clicking links or downloading</a:t>
            </a:r>
          </a:p>
          <a:p>
            <a:pPr lvl="1" algn="just"/>
            <a:r>
              <a:rPr lang="en-US" sz="2400" dirty="0">
                <a:latin typeface="Times New Roman" panose="02020603050405020304" pitchFamily="18" charset="0"/>
                <a:cs typeface="Times New Roman" panose="02020603050405020304" pitchFamily="18" charset="0"/>
              </a:rPr>
              <a:t>    malware.</a:t>
            </a:r>
          </a:p>
          <a:p>
            <a:pPr marL="742950" lvl="1"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Victims are redirected to fake websites to steal login </a:t>
            </a:r>
          </a:p>
          <a:p>
            <a:pPr lvl="1" algn="just"/>
            <a:r>
              <a:rPr lang="en-US" sz="2400" dirty="0">
                <a:latin typeface="Times New Roman" panose="02020603050405020304" pitchFamily="18" charset="0"/>
                <a:cs typeface="Times New Roman" panose="02020603050405020304" pitchFamily="18" charset="0"/>
              </a:rPr>
              <a:t>    credentials or financial data</a:t>
            </a:r>
          </a:p>
          <a:p>
            <a:pPr algn="just"/>
            <a:r>
              <a:rPr lang="en-US" sz="32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185198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FE2DB12-F898-EA45-8A0A-75494C911016}"/>
              </a:ext>
            </a:extLst>
          </p:cNvPr>
          <p:cNvPicPr>
            <a:picLocks noChangeAspect="1"/>
          </p:cNvPicPr>
          <p:nvPr/>
        </p:nvPicPr>
        <p:blipFill>
          <a:blip r:embed="rId2"/>
          <a:stretch>
            <a:fillRect/>
          </a:stretch>
        </p:blipFill>
        <p:spPr>
          <a:xfrm>
            <a:off x="8782050" y="4834711"/>
            <a:ext cx="3409950" cy="1938338"/>
          </a:xfrm>
          <a:prstGeom prst="rect">
            <a:avLst/>
          </a:prstGeom>
        </p:spPr>
      </p:pic>
      <p:sp>
        <p:nvSpPr>
          <p:cNvPr id="2" name="TextBox 1">
            <a:extLst>
              <a:ext uri="{FF2B5EF4-FFF2-40B4-BE49-F238E27FC236}">
                <a16:creationId xmlns:a16="http://schemas.microsoft.com/office/drawing/2014/main" id="{31FDF26C-518A-DA7F-F32C-6BF9033924E3}"/>
              </a:ext>
            </a:extLst>
          </p:cNvPr>
          <p:cNvSpPr txBox="1"/>
          <p:nvPr/>
        </p:nvSpPr>
        <p:spPr>
          <a:xfrm>
            <a:off x="474821" y="251480"/>
            <a:ext cx="9461659" cy="4893647"/>
          </a:xfrm>
          <a:prstGeom prst="rect">
            <a:avLst/>
          </a:prstGeom>
          <a:noFill/>
        </p:spPr>
        <p:txBody>
          <a:bodyPr wrap="square">
            <a:spAutoFit/>
          </a:bodyPr>
          <a:lstStyle/>
          <a:p>
            <a:pPr marL="342900" indent="-342900" algn="just">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Ransomware</a:t>
            </a:r>
          </a:p>
          <a:p>
            <a:pPr marL="742950" lvl="1" indent="-285750" algn="just">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Ransomware is a type of malware that holds a victim’s sensitive data or device hostage, threatening to keep it locked—or worse—unless the victim pays a ransom to the attacker.</a:t>
            </a:r>
          </a:p>
          <a:p>
            <a:pPr marL="742950" lvl="1" indent="-285750" algn="just">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The earliest ransomware attacks simply demanded a ransom in exchange for the encryption key needed to regain access to the affected data or use of the infected device.</a:t>
            </a:r>
          </a:p>
          <a:p>
            <a:pPr marL="742950" lvl="1" indent="-285750" algn="just">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In recent years, ransomware attacks have evolved to include </a:t>
            </a:r>
            <a:r>
              <a:rPr lang="en-US" sz="2300" b="1" dirty="0">
                <a:latin typeface="Times New Roman" panose="02020603050405020304" pitchFamily="18" charset="0"/>
                <a:cs typeface="Times New Roman" panose="02020603050405020304" pitchFamily="18" charset="0"/>
              </a:rPr>
              <a:t>double-extortion</a:t>
            </a:r>
            <a:r>
              <a:rPr lang="en-US" sz="2300" dirty="0">
                <a:latin typeface="Times New Roman" panose="02020603050405020304" pitchFamily="18" charset="0"/>
                <a:cs typeface="Times New Roman" panose="02020603050405020304" pitchFamily="18" charset="0"/>
              </a:rPr>
              <a:t> and </a:t>
            </a:r>
            <a:r>
              <a:rPr lang="en-US" sz="2300" b="1" dirty="0">
                <a:latin typeface="Times New Roman" panose="02020603050405020304" pitchFamily="18" charset="0"/>
                <a:cs typeface="Times New Roman" panose="02020603050405020304" pitchFamily="18" charset="0"/>
              </a:rPr>
              <a:t>triple-extortion</a:t>
            </a:r>
            <a:r>
              <a:rPr lang="en-US" sz="2300" dirty="0">
                <a:latin typeface="Times New Roman" panose="02020603050405020304" pitchFamily="18" charset="0"/>
                <a:cs typeface="Times New Roman" panose="02020603050405020304" pitchFamily="18" charset="0"/>
              </a:rPr>
              <a:t> tactics that raise the stakes considerably</a:t>
            </a:r>
          </a:p>
          <a:p>
            <a:pPr marL="1428750" lvl="2" indent="-514350" algn="just">
              <a:buFont typeface="+mj-lt"/>
              <a:buAutoNum type="arabicPeriod"/>
            </a:pPr>
            <a:r>
              <a:rPr lang="en-US" sz="2300" dirty="0">
                <a:latin typeface="Times New Roman" panose="02020603050405020304" pitchFamily="18" charset="0"/>
                <a:cs typeface="Times New Roman" panose="02020603050405020304" pitchFamily="18" charset="0"/>
              </a:rPr>
              <a:t>Double-extortion attacks add the threat of stealing the victim’s data and leaking it online.</a:t>
            </a:r>
          </a:p>
          <a:p>
            <a:pPr marL="1428750" lvl="2" indent="-514350" algn="just">
              <a:buFont typeface="+mj-lt"/>
              <a:buAutoNum type="arabicPeriod"/>
            </a:pPr>
            <a:r>
              <a:rPr lang="en-US" sz="2300" dirty="0">
                <a:latin typeface="Times New Roman" panose="02020603050405020304" pitchFamily="18" charset="0"/>
                <a:cs typeface="Times New Roman" panose="02020603050405020304" pitchFamily="18" charset="0"/>
              </a:rPr>
              <a:t>triple-extortion attacks add the threat of using the stolen data to attack the victim’s customers or business partners.</a:t>
            </a:r>
            <a:r>
              <a:rPr lang="en-US" sz="2300" b="1"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A7EA182F-275C-5E56-1520-59EF5B8C79E0}"/>
              </a:ext>
            </a:extLst>
          </p:cNvPr>
          <p:cNvSpPr txBox="1"/>
          <p:nvPr/>
        </p:nvSpPr>
        <p:spPr>
          <a:xfrm>
            <a:off x="9827895" y="669072"/>
            <a:ext cx="2472690" cy="2708434"/>
          </a:xfrm>
          <a:prstGeom prst="rect">
            <a:avLst/>
          </a:prstGeom>
          <a:noFill/>
        </p:spPr>
        <p:txBody>
          <a:bodyPr wrap="square">
            <a:spAutoFit/>
          </a:bodyPr>
          <a:lstStyle/>
          <a:p>
            <a:r>
              <a:rPr lang="en-US" sz="1700" b="1" dirty="0">
                <a:solidFill>
                  <a:srgbClr val="0070C0"/>
                </a:solidFill>
              </a:rPr>
              <a:t>     Global Reports:</a:t>
            </a:r>
          </a:p>
          <a:p>
            <a:endParaRPr lang="en-US" sz="1700" b="1" dirty="0">
              <a:solidFill>
                <a:srgbClr val="0070C0"/>
              </a:solidFill>
            </a:endParaRPr>
          </a:p>
          <a:p>
            <a:pPr marL="285750" indent="-285750">
              <a:buFontTx/>
              <a:buChar char="-"/>
            </a:pPr>
            <a:r>
              <a:rPr lang="en-US" sz="1700" b="1" dirty="0">
                <a:solidFill>
                  <a:srgbClr val="C00000"/>
                </a:solidFill>
              </a:rPr>
              <a:t>2023 - 84% - 2022 (NCC )</a:t>
            </a:r>
          </a:p>
          <a:p>
            <a:pPr marL="285750" indent="-285750">
              <a:buFontTx/>
              <a:buChar char="-"/>
            </a:pPr>
            <a:r>
              <a:rPr lang="en-US" sz="1700" b="1" dirty="0">
                <a:solidFill>
                  <a:srgbClr val="00B050"/>
                </a:solidFill>
              </a:rPr>
              <a:t>68% organizations hit by it</a:t>
            </a:r>
          </a:p>
          <a:p>
            <a:pPr marL="285750" indent="-285750">
              <a:buFontTx/>
              <a:buChar char="-"/>
            </a:pPr>
            <a:r>
              <a:rPr lang="en-US" sz="1700" b="1" dirty="0">
                <a:solidFill>
                  <a:srgbClr val="C00000"/>
                </a:solidFill>
              </a:rPr>
              <a:t>2024 – 11% - 2023</a:t>
            </a:r>
          </a:p>
          <a:p>
            <a:pPr marL="285750" indent="-285750">
              <a:buFontTx/>
              <a:buChar char="-"/>
            </a:pPr>
            <a:r>
              <a:rPr lang="en-US" sz="1700" b="1" dirty="0">
                <a:solidFill>
                  <a:srgbClr val="00B050"/>
                </a:solidFill>
              </a:rPr>
              <a:t>59% organizations hit by it</a:t>
            </a:r>
          </a:p>
          <a:p>
            <a:pPr marL="285750" indent="-285750">
              <a:buFontTx/>
              <a:buChar char="-"/>
            </a:pPr>
            <a:endParaRPr lang="en-US" sz="1700" b="1" dirty="0">
              <a:solidFill>
                <a:srgbClr val="C00000"/>
              </a:solidFill>
            </a:endParaRPr>
          </a:p>
        </p:txBody>
      </p:sp>
    </p:spTree>
    <p:extLst>
      <p:ext uri="{BB962C8B-B14F-4D97-AF65-F5344CB8AC3E}">
        <p14:creationId xmlns:p14="http://schemas.microsoft.com/office/powerpoint/2010/main" val="1624333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972156-A289-A0AC-435C-27EC748987CB}"/>
              </a:ext>
            </a:extLst>
          </p:cNvPr>
          <p:cNvSpPr txBox="1"/>
          <p:nvPr/>
        </p:nvSpPr>
        <p:spPr>
          <a:xfrm>
            <a:off x="332581" y="515640"/>
            <a:ext cx="11049000" cy="5570756"/>
          </a:xfrm>
          <a:prstGeom prst="rect">
            <a:avLst/>
          </a:prstGeom>
          <a:noFill/>
        </p:spPr>
        <p:txBody>
          <a:bodyPr wrap="square">
            <a:spAutoFit/>
          </a:bodyPr>
          <a:lstStyle/>
          <a:p>
            <a:pPr marL="342900" indent="-342900">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MALWARE</a:t>
            </a:r>
          </a:p>
          <a:p>
            <a:pPr marL="342900" indent="-3429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Malware (short for </a:t>
            </a:r>
            <a:r>
              <a:rPr lang="en-US" sz="2400" i="1" dirty="0">
                <a:latin typeface="Times New Roman" panose="02020603050405020304" pitchFamily="18" charset="0"/>
                <a:cs typeface="Times New Roman" panose="02020603050405020304" pitchFamily="18" charset="0"/>
              </a:rPr>
              <a:t>malicious software</a:t>
            </a:r>
            <a:r>
              <a:rPr lang="en-US" sz="2400" dirty="0">
                <a:latin typeface="Times New Roman" panose="02020603050405020304" pitchFamily="18" charset="0"/>
                <a:cs typeface="Times New Roman" panose="02020603050405020304" pitchFamily="18" charset="0"/>
              </a:rPr>
              <a:t>) refers to any software </a:t>
            </a:r>
          </a:p>
          <a:p>
            <a:pPr algn="just"/>
            <a:r>
              <a:rPr lang="en-US" sz="2400" dirty="0">
                <a:latin typeface="Times New Roman" panose="02020603050405020304" pitchFamily="18" charset="0"/>
                <a:cs typeface="Times New Roman" panose="02020603050405020304" pitchFamily="18" charset="0"/>
              </a:rPr>
              <a:t>intentionally designed to harm, disrupt, or gain unauthorized </a:t>
            </a:r>
          </a:p>
          <a:p>
            <a:pPr algn="just"/>
            <a:r>
              <a:rPr lang="en-US" sz="2400" dirty="0">
                <a:latin typeface="Times New Roman" panose="02020603050405020304" pitchFamily="18" charset="0"/>
                <a:cs typeface="Times New Roman" panose="02020603050405020304" pitchFamily="18" charset="0"/>
              </a:rPr>
              <a:t>access to computers, networks, or devices. It can steal data, damage </a:t>
            </a:r>
          </a:p>
          <a:p>
            <a:pPr algn="just"/>
            <a:r>
              <a:rPr lang="en-US" sz="2400" dirty="0">
                <a:latin typeface="Times New Roman" panose="02020603050405020304" pitchFamily="18" charset="0"/>
                <a:cs typeface="Times New Roman" panose="02020603050405020304" pitchFamily="18" charset="0"/>
              </a:rPr>
              <a:t>files, or spy on user activity.</a:t>
            </a:r>
          </a:p>
          <a:p>
            <a:r>
              <a:rPr lang="en-US" sz="2400" b="1" dirty="0">
                <a:latin typeface="Times New Roman" panose="02020603050405020304" pitchFamily="18" charset="0"/>
                <a:cs typeface="Times New Roman" panose="02020603050405020304" pitchFamily="18" charset="0"/>
              </a:rPr>
              <a:t>Common types of malware include:</a:t>
            </a:r>
            <a:endParaRPr lang="en-US" sz="24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Viruses:</a:t>
            </a:r>
            <a:r>
              <a:rPr lang="en-US" sz="2200" dirty="0">
                <a:latin typeface="Times New Roman" panose="02020603050405020304" pitchFamily="18" charset="0"/>
                <a:cs typeface="Times New Roman" panose="02020603050405020304" pitchFamily="18" charset="0"/>
              </a:rPr>
              <a:t> Attach themselves to legitimate programs and spread when those programs run.</a:t>
            </a:r>
          </a:p>
          <a:p>
            <a:pPr marL="800100" lvl="1" indent="-342900">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Worms:</a:t>
            </a:r>
            <a:r>
              <a:rPr lang="en-US" sz="2200" dirty="0">
                <a:latin typeface="Times New Roman" panose="02020603050405020304" pitchFamily="18" charset="0"/>
                <a:cs typeface="Times New Roman" panose="02020603050405020304" pitchFamily="18" charset="0"/>
              </a:rPr>
              <a:t> Self-replicating programs that spread across networks without user action.</a:t>
            </a:r>
          </a:p>
          <a:p>
            <a:pPr marL="800100" lvl="1" indent="-342900">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Trojans:</a:t>
            </a:r>
            <a:r>
              <a:rPr lang="en-US" sz="2200" dirty="0">
                <a:latin typeface="Times New Roman" panose="02020603050405020304" pitchFamily="18" charset="0"/>
                <a:cs typeface="Times New Roman" panose="02020603050405020304" pitchFamily="18" charset="0"/>
              </a:rPr>
              <a:t> Disguise themselves as legitimate software to trick users into installing them.</a:t>
            </a:r>
          </a:p>
          <a:p>
            <a:pPr marL="800100" lvl="1" indent="-342900">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Spyware:</a:t>
            </a:r>
            <a:r>
              <a:rPr lang="en-US" sz="2200" dirty="0">
                <a:latin typeface="Times New Roman" panose="02020603050405020304" pitchFamily="18" charset="0"/>
                <a:cs typeface="Times New Roman" panose="02020603050405020304" pitchFamily="18" charset="0"/>
              </a:rPr>
              <a:t> Secretly monitors user activity and collects sensitive information.</a:t>
            </a:r>
          </a:p>
          <a:p>
            <a:pPr marL="800100" lvl="1" indent="-342900">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Adware:</a:t>
            </a:r>
            <a:r>
              <a:rPr lang="en-US" sz="2200" dirty="0">
                <a:latin typeface="Times New Roman" panose="02020603050405020304" pitchFamily="18" charset="0"/>
                <a:cs typeface="Times New Roman" panose="02020603050405020304" pitchFamily="18" charset="0"/>
              </a:rPr>
              <a:t> Displays unwanted ads and can slow down systems.</a:t>
            </a:r>
          </a:p>
          <a:p>
            <a:pPr marL="800100" lvl="1" indent="-342900">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Rootkits:</a:t>
            </a:r>
            <a:r>
              <a:rPr lang="en-US" sz="2200" dirty="0">
                <a:latin typeface="Times New Roman" panose="02020603050405020304" pitchFamily="18" charset="0"/>
                <a:cs typeface="Times New Roman" panose="02020603050405020304" pitchFamily="18" charset="0"/>
              </a:rPr>
              <a:t> Hide malicious processes and allow attackers persistent control over a system.</a:t>
            </a:r>
          </a:p>
          <a:p>
            <a:pPr marL="800100" lvl="1" indent="-342900">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Ransomware:</a:t>
            </a:r>
            <a:r>
              <a:rPr lang="en-US" sz="2200" dirty="0">
                <a:latin typeface="Times New Roman" panose="02020603050405020304" pitchFamily="18" charset="0"/>
                <a:cs typeface="Times New Roman" panose="02020603050405020304" pitchFamily="18" charset="0"/>
              </a:rPr>
              <a:t> Encrypts data and demands payment for decryption (a rising global threat).</a:t>
            </a:r>
          </a:p>
        </p:txBody>
      </p:sp>
      <p:pic>
        <p:nvPicPr>
          <p:cNvPr id="9" name="Picture 8">
            <a:extLst>
              <a:ext uri="{FF2B5EF4-FFF2-40B4-BE49-F238E27FC236}">
                <a16:creationId xmlns:a16="http://schemas.microsoft.com/office/drawing/2014/main" id="{648F55F7-4EF7-C68A-DC27-022BD520EA66}"/>
              </a:ext>
            </a:extLst>
          </p:cNvPr>
          <p:cNvPicPr>
            <a:picLocks noChangeAspect="1"/>
          </p:cNvPicPr>
          <p:nvPr/>
        </p:nvPicPr>
        <p:blipFill>
          <a:blip r:embed="rId2"/>
          <a:stretch>
            <a:fillRect/>
          </a:stretch>
        </p:blipFill>
        <p:spPr>
          <a:xfrm>
            <a:off x="8900160" y="34960"/>
            <a:ext cx="2719705" cy="2737520"/>
          </a:xfrm>
          <a:prstGeom prst="rect">
            <a:avLst/>
          </a:prstGeom>
        </p:spPr>
      </p:pic>
    </p:spTree>
    <p:extLst>
      <p:ext uri="{BB962C8B-B14F-4D97-AF65-F5344CB8AC3E}">
        <p14:creationId xmlns:p14="http://schemas.microsoft.com/office/powerpoint/2010/main" val="1833091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445782F-01B4-AFD6-0F4D-3DE9140AA154}"/>
              </a:ext>
            </a:extLst>
          </p:cNvPr>
          <p:cNvPicPr>
            <a:picLocks noChangeAspect="1"/>
          </p:cNvPicPr>
          <p:nvPr/>
        </p:nvPicPr>
        <p:blipFill>
          <a:blip r:embed="rId2"/>
          <a:stretch>
            <a:fillRect/>
          </a:stretch>
        </p:blipFill>
        <p:spPr>
          <a:xfrm>
            <a:off x="6894228" y="4448174"/>
            <a:ext cx="5297772" cy="2338705"/>
          </a:xfrm>
          <a:prstGeom prst="rect">
            <a:avLst/>
          </a:prstGeom>
        </p:spPr>
      </p:pic>
      <p:sp>
        <p:nvSpPr>
          <p:cNvPr id="6" name="TextBox 5">
            <a:extLst>
              <a:ext uri="{FF2B5EF4-FFF2-40B4-BE49-F238E27FC236}">
                <a16:creationId xmlns:a16="http://schemas.microsoft.com/office/drawing/2014/main" id="{A293F720-391B-C3F5-9E35-A20EF02AEA9B}"/>
              </a:ext>
            </a:extLst>
          </p:cNvPr>
          <p:cNvSpPr txBox="1"/>
          <p:nvPr/>
        </p:nvSpPr>
        <p:spPr>
          <a:xfrm>
            <a:off x="363061" y="426720"/>
            <a:ext cx="10843419" cy="4339650"/>
          </a:xfrm>
          <a:prstGeom prst="rect">
            <a:avLst/>
          </a:prstGeom>
          <a:noFill/>
        </p:spPr>
        <p:txBody>
          <a:bodyPr wrap="square">
            <a:spAutoFit/>
          </a:bodyPr>
          <a:lstStyle/>
          <a:p>
            <a:pPr marL="342900" indent="-342900">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SPYWARE</a:t>
            </a:r>
          </a:p>
          <a:p>
            <a:pPr marL="342900" indent="-3429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Malicious actors install spyware on computers without the user’s knowledge, making it malicious software (malware). Its primary purpose is to collect information and data about the user, such as browsing habits, personal information, passwords, or even financial information.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Secretly monitors user activity or steals sensitive data without consent.</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Examples of Common Spyware Types</a:t>
            </a:r>
          </a:p>
          <a:p>
            <a:r>
              <a:rPr lang="en-US" sz="2400" dirty="0">
                <a:latin typeface="Times New Roman" panose="02020603050405020304" pitchFamily="18" charset="0"/>
                <a:cs typeface="Times New Roman" panose="02020603050405020304" pitchFamily="18" charset="0"/>
              </a:rPr>
              <a:t>	Keyloggers / System Monitors, Adware, Trojans, Browser Hijackers, Rootkits,    		Password Theft Spyware</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5E148B9-B398-60DA-AC32-F32B113F09DE}"/>
              </a:ext>
            </a:extLst>
          </p:cNvPr>
          <p:cNvSpPr txBox="1"/>
          <p:nvPr/>
        </p:nvSpPr>
        <p:spPr>
          <a:xfrm>
            <a:off x="363061" y="5001954"/>
            <a:ext cx="6096000" cy="1569660"/>
          </a:xfrm>
          <a:prstGeom prst="rect">
            <a:avLst/>
          </a:prstGeom>
          <a:noFill/>
        </p:spPr>
        <p:txBody>
          <a:bodyPr wrap="square">
            <a:spAutoFit/>
          </a:bodyPr>
          <a:lstStyle/>
          <a:p>
            <a:pPr>
              <a:buNone/>
            </a:pPr>
            <a:r>
              <a:rPr lang="en-US" sz="1600" b="1" dirty="0">
                <a:solidFill>
                  <a:srgbClr val="0070C0"/>
                </a:solidFill>
                <a:latin typeface="Times New Roman" panose="02020603050405020304" pitchFamily="18" charset="0"/>
                <a:cs typeface="Times New Roman" panose="02020603050405020304" pitchFamily="18" charset="0"/>
              </a:rPr>
              <a:t>Quick Question!</a:t>
            </a:r>
            <a:endParaRPr lang="en-US" sz="1600" b="1" dirty="0">
              <a:latin typeface="Times New Roman" panose="02020603050405020304" pitchFamily="18" charset="0"/>
              <a:cs typeface="Times New Roman" panose="02020603050405020304" pitchFamily="18" charset="0"/>
            </a:endParaRPr>
          </a:p>
          <a:p>
            <a:pPr>
              <a:buNone/>
            </a:pPr>
            <a:r>
              <a:rPr lang="en-US" sz="1600" b="1" dirty="0">
                <a:latin typeface="Times New Roman" panose="02020603050405020304" pitchFamily="18" charset="0"/>
                <a:cs typeface="Times New Roman" panose="02020603050405020304" pitchFamily="18" charset="0"/>
              </a:rPr>
              <a:t>- </a:t>
            </a:r>
            <a:r>
              <a:rPr lang="en-US" sz="1600" b="1" dirty="0">
                <a:solidFill>
                  <a:srgbClr val="C00000"/>
                </a:solidFill>
                <a:latin typeface="Times New Roman" panose="02020603050405020304" pitchFamily="18" charset="0"/>
                <a:cs typeface="Times New Roman" panose="02020603050405020304" pitchFamily="18" charset="0"/>
              </a:rPr>
              <a:t>What is Vulnerability?</a:t>
            </a:r>
          </a:p>
          <a:p>
            <a:pPr algn="just">
              <a:buNone/>
            </a:pPr>
            <a:r>
              <a:rPr lang="en-US" sz="1600" dirty="0">
                <a:solidFill>
                  <a:srgbClr val="00B050"/>
                </a:solidFill>
                <a:latin typeface="Times New Roman" panose="02020603050405020304" pitchFamily="18" charset="0"/>
                <a:cs typeface="Times New Roman" panose="02020603050405020304" pitchFamily="18" charset="0"/>
              </a:rPr>
              <a:t>A vulnerability is a weakness in a system, hardware, software, network, or process that can be discovered and exploited by an attacker to gain unauthorized access, cause incorrect behavior, steal data, or disrupt services</a:t>
            </a:r>
          </a:p>
        </p:txBody>
      </p:sp>
    </p:spTree>
    <p:extLst>
      <p:ext uri="{BB962C8B-B14F-4D97-AF65-F5344CB8AC3E}">
        <p14:creationId xmlns:p14="http://schemas.microsoft.com/office/powerpoint/2010/main" val="2624758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7B8AA-3B59-F9F1-2774-BAE006903198}"/>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4AFCC8AA-8D65-A5DD-3131-98C8EF26DBD7}"/>
              </a:ext>
            </a:extLst>
          </p:cNvPr>
          <p:cNvPicPr>
            <a:picLocks noChangeAspect="1"/>
          </p:cNvPicPr>
          <p:nvPr/>
        </p:nvPicPr>
        <p:blipFill>
          <a:blip r:embed="rId2"/>
          <a:stretch>
            <a:fillRect/>
          </a:stretch>
        </p:blipFill>
        <p:spPr>
          <a:xfrm>
            <a:off x="6956901" y="3268512"/>
            <a:ext cx="5235099" cy="3589488"/>
          </a:xfrm>
          <a:prstGeom prst="rect">
            <a:avLst/>
          </a:prstGeom>
        </p:spPr>
      </p:pic>
      <p:sp>
        <p:nvSpPr>
          <p:cNvPr id="15" name="TextBox 14">
            <a:extLst>
              <a:ext uri="{FF2B5EF4-FFF2-40B4-BE49-F238E27FC236}">
                <a16:creationId xmlns:a16="http://schemas.microsoft.com/office/drawing/2014/main" id="{629C084B-B8DF-958D-878E-EF49DD214BCD}"/>
              </a:ext>
            </a:extLst>
          </p:cNvPr>
          <p:cNvSpPr txBox="1"/>
          <p:nvPr/>
        </p:nvSpPr>
        <p:spPr>
          <a:xfrm>
            <a:off x="220821" y="213360"/>
            <a:ext cx="11049000" cy="6186309"/>
          </a:xfrm>
          <a:prstGeom prst="rect">
            <a:avLst/>
          </a:prstGeom>
          <a:noFill/>
        </p:spPr>
        <p:txBody>
          <a:bodyPr wrap="square">
            <a:spAutoFit/>
          </a:bodyPr>
          <a:lstStyle/>
          <a:p>
            <a:pPr marL="342900" indent="-342900">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SQL INJECTION</a:t>
            </a:r>
          </a:p>
          <a:p>
            <a:pPr marL="342900" indent="-3429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An </a:t>
            </a:r>
            <a:r>
              <a:rPr lang="en-US" sz="2400" b="1" dirty="0">
                <a:latin typeface="Times New Roman" panose="02020603050405020304" pitchFamily="18" charset="0"/>
                <a:cs typeface="Times New Roman" panose="02020603050405020304" pitchFamily="18" charset="0"/>
              </a:rPr>
              <a:t>SQL Injection attack</a:t>
            </a:r>
            <a:r>
              <a:rPr lang="en-US" sz="2400" dirty="0">
                <a:latin typeface="Times New Roman" panose="02020603050405020304" pitchFamily="18" charset="0"/>
                <a:cs typeface="Times New Roman" panose="02020603050405020304" pitchFamily="18" charset="0"/>
              </a:rPr>
              <a:t> is a type of </a:t>
            </a:r>
            <a:r>
              <a:rPr lang="en-US" sz="2400" b="1" dirty="0">
                <a:latin typeface="Times New Roman" panose="02020603050405020304" pitchFamily="18" charset="0"/>
                <a:cs typeface="Times New Roman" panose="02020603050405020304" pitchFamily="18" charset="0"/>
              </a:rPr>
              <a:t>code injection</a:t>
            </a:r>
            <a:r>
              <a:rPr lang="en-US" sz="2400" dirty="0">
                <a:latin typeface="Times New Roman" panose="02020603050405020304" pitchFamily="18" charset="0"/>
                <a:cs typeface="Times New Roman" panose="02020603050405020304" pitchFamily="18" charset="0"/>
              </a:rPr>
              <a:t> that exploits vulnerabilities in a web application’s database layer. When input fields (such as login forms or search boxes) fail to properly filter or sanitize user input, attackers can insert malicious </a:t>
            </a:r>
            <a:r>
              <a:rPr lang="en-US" sz="2400" b="1" dirty="0">
                <a:latin typeface="Times New Roman" panose="02020603050405020304" pitchFamily="18" charset="0"/>
                <a:cs typeface="Times New Roman" panose="02020603050405020304" pitchFamily="18" charset="0"/>
              </a:rPr>
              <a:t>Structured Query Language (SQL)</a:t>
            </a:r>
            <a:r>
              <a:rPr lang="en-US" sz="2400" dirty="0">
                <a:latin typeface="Times New Roman" panose="02020603050405020304" pitchFamily="18" charset="0"/>
                <a:cs typeface="Times New Roman" panose="02020603050405020304" pitchFamily="18" charset="0"/>
              </a:rPr>
              <a:t> statements into a query to gain unauthorized access to data.</a:t>
            </a:r>
          </a:p>
          <a:p>
            <a:pPr algn="just"/>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What Can SQL Injection Do?</a:t>
            </a:r>
          </a:p>
          <a:p>
            <a:endParaRPr lang="en-US" sz="2400" b="1"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Extract sensitive data</a:t>
            </a: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(usernames, passwords </a:t>
            </a:r>
            <a:r>
              <a:rPr lang="en-US" sz="2000" dirty="0" err="1">
                <a:latin typeface="Times New Roman" panose="02020603050405020304" pitchFamily="18" charset="0"/>
                <a:cs typeface="Times New Roman" panose="02020603050405020304" pitchFamily="18" charset="0"/>
              </a:rPr>
              <a:t>etc</a:t>
            </a:r>
            <a:r>
              <a:rPr lang="en-US" sz="2000" dirty="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Bypass login authentication</a:t>
            </a:r>
            <a:endParaRPr lang="en-US"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Modify or delete database records</a:t>
            </a:r>
            <a:endParaRPr lang="en-US"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Execute administrative operations on the </a:t>
            </a:r>
          </a:p>
          <a:p>
            <a:pPr lvl="1"/>
            <a:r>
              <a:rPr lang="en-US" sz="2400" b="1" dirty="0">
                <a:latin typeface="Times New Roman" panose="02020603050405020304" pitchFamily="18" charset="0"/>
                <a:cs typeface="Times New Roman" panose="02020603050405020304" pitchFamily="18" charset="0"/>
              </a:rPr>
              <a:t>     database</a:t>
            </a:r>
            <a:endParaRPr lang="en-US"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Access internal system files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5283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044F0B-A64C-4261-E9E7-C2E886D7CC5B}"/>
              </a:ext>
            </a:extLst>
          </p:cNvPr>
          <p:cNvSpPr txBox="1"/>
          <p:nvPr/>
        </p:nvSpPr>
        <p:spPr>
          <a:xfrm>
            <a:off x="220821" y="213360"/>
            <a:ext cx="11049000" cy="5324535"/>
          </a:xfrm>
          <a:prstGeom prst="rect">
            <a:avLst/>
          </a:prstGeom>
          <a:noFill/>
        </p:spPr>
        <p:txBody>
          <a:bodyPr wrap="square">
            <a:spAutoFit/>
          </a:bodyPr>
          <a:lstStyle/>
          <a:p>
            <a:pPr marL="342900" indent="-342900">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MAN-IN-THE-MIDDLE (MITM)</a:t>
            </a:r>
          </a:p>
          <a:p>
            <a:pPr marL="342900" indent="-342900">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Man-in-the-Middle attack is a type of cyberattack where an attacker intercepts and possibly alters the communication between two parties who believe they are directly communicating with each other. The attacker can eavesdrop, modify, and steal sensitive information, making it appear as if the communication is secure and private. MitM attacks can occur in various forms, including eavesdropping on unencrypted communications, session hijacking, and SSL stripping. </a:t>
            </a:r>
          </a:p>
          <a:p>
            <a:pPr algn="just"/>
            <a:endParaRPr lang="en-US" sz="3200" dirty="0">
              <a:latin typeface="Times New Roman" panose="02020603050405020304" pitchFamily="18" charset="0"/>
              <a:cs typeface="Times New Roman" panose="02020603050405020304" pitchFamily="18" charset="0"/>
            </a:endParaRPr>
          </a:p>
          <a:p>
            <a:pPr algn="just"/>
            <a:r>
              <a:rPr lang="en-US" sz="3200" b="1" dirty="0">
                <a:latin typeface="Times New Roman" panose="02020603050405020304" pitchFamily="18" charset="0"/>
                <a:cs typeface="Times New Roman" panose="02020603050405020304" pitchFamily="18" charset="0"/>
              </a:rPr>
              <a:t>Case Study: </a:t>
            </a:r>
          </a:p>
          <a:p>
            <a:pPr marL="800100" lvl="1"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Real Case: The Lenovo Superfish</a:t>
            </a:r>
          </a:p>
          <a:p>
            <a:pPr lvl="1" algn="just"/>
            <a:r>
              <a:rPr lang="en-US" sz="2400" b="1" dirty="0">
                <a:latin typeface="Times New Roman" panose="02020603050405020304" pitchFamily="18" charset="0"/>
                <a:cs typeface="Times New Roman" panose="02020603050405020304" pitchFamily="18" charset="0"/>
              </a:rPr>
              <a:t>                 Incident - 2015</a:t>
            </a:r>
          </a:p>
          <a:p>
            <a:pPr algn="just"/>
            <a:endParaRPr lang="en-US" sz="2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C965D04-3EA0-D112-90F4-79B6DB806F30}"/>
              </a:ext>
            </a:extLst>
          </p:cNvPr>
          <p:cNvPicPr>
            <a:picLocks noChangeAspect="1"/>
          </p:cNvPicPr>
          <p:nvPr/>
        </p:nvPicPr>
        <p:blipFill>
          <a:blip r:embed="rId2"/>
          <a:stretch>
            <a:fillRect/>
          </a:stretch>
        </p:blipFill>
        <p:spPr>
          <a:xfrm>
            <a:off x="5532755" y="3429000"/>
            <a:ext cx="6191885" cy="2740370"/>
          </a:xfrm>
          <a:prstGeom prst="rect">
            <a:avLst/>
          </a:prstGeom>
        </p:spPr>
      </p:pic>
    </p:spTree>
    <p:extLst>
      <p:ext uri="{BB962C8B-B14F-4D97-AF65-F5344CB8AC3E}">
        <p14:creationId xmlns:p14="http://schemas.microsoft.com/office/powerpoint/2010/main" val="1994178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B25C2F-F433-59D6-223E-5A1220ACB6D9}"/>
              </a:ext>
            </a:extLst>
          </p:cNvPr>
          <p:cNvSpPr txBox="1"/>
          <p:nvPr/>
        </p:nvSpPr>
        <p:spPr>
          <a:xfrm>
            <a:off x="220821" y="705177"/>
            <a:ext cx="6159659" cy="5447645"/>
          </a:xfrm>
          <a:prstGeom prst="rect">
            <a:avLst/>
          </a:prstGeom>
          <a:noFill/>
        </p:spPr>
        <p:txBody>
          <a:bodyPr wrap="square">
            <a:spAutoFit/>
          </a:bodyPr>
          <a:lstStyle/>
          <a:p>
            <a:pPr marL="342900" indent="-342900">
              <a:buFont typeface="Arial" panose="020B0604020202020204" pitchFamily="34" charset="0"/>
              <a:buChar char="•"/>
            </a:pPr>
            <a:r>
              <a:rPr lang="en-US" sz="4000" b="1" dirty="0">
                <a:latin typeface="Times New Roman" panose="02020603050405020304" pitchFamily="18" charset="0"/>
                <a:cs typeface="Times New Roman" panose="02020603050405020304" pitchFamily="18" charset="0"/>
              </a:rPr>
              <a:t>ZERO - DAY EXPLOIT</a:t>
            </a:r>
          </a:p>
          <a:p>
            <a:pPr marL="342900" indent="-342900">
              <a:buFont typeface="Arial" panose="020B0604020202020204" pitchFamily="34" charset="0"/>
              <a:buChar char="•"/>
            </a:pPr>
            <a:endParaRPr lang="en-US" sz="2800" b="1"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A zero-day exploit is a cyberattack vector that takes advantage of an unknown or unaddressed security flaw in computer software, hardware or firmware. "Zero day" refers to the fact that the software or device vendor has zero days to fix the flaw because malicious actors can already use it to access vulnerable systems.</a:t>
            </a:r>
            <a:endParaRPr lang="en-US" sz="4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44D4A55-4163-E847-F9C8-A52D6C9F6A94}"/>
              </a:ext>
            </a:extLst>
          </p:cNvPr>
          <p:cNvPicPr>
            <a:picLocks noChangeAspect="1"/>
          </p:cNvPicPr>
          <p:nvPr/>
        </p:nvPicPr>
        <p:blipFill>
          <a:blip r:embed="rId2"/>
          <a:stretch>
            <a:fillRect/>
          </a:stretch>
        </p:blipFill>
        <p:spPr>
          <a:xfrm>
            <a:off x="6650833" y="1329857"/>
            <a:ext cx="5025706" cy="3496143"/>
          </a:xfrm>
          <a:prstGeom prst="rect">
            <a:avLst/>
          </a:prstGeom>
        </p:spPr>
      </p:pic>
    </p:spTree>
    <p:extLst>
      <p:ext uri="{BB962C8B-B14F-4D97-AF65-F5344CB8AC3E}">
        <p14:creationId xmlns:p14="http://schemas.microsoft.com/office/powerpoint/2010/main" val="1443607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703344-E4D3-AC9A-9A2F-06555C4BB2A3}"/>
              </a:ext>
            </a:extLst>
          </p:cNvPr>
          <p:cNvSpPr txBox="1"/>
          <p:nvPr/>
        </p:nvSpPr>
        <p:spPr>
          <a:xfrm>
            <a:off x="467360" y="384354"/>
            <a:ext cx="10708640" cy="6063198"/>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Real-World Cases of Zero-Day Vulnerability Attack</a:t>
            </a:r>
          </a:p>
          <a:p>
            <a:pPr algn="just"/>
            <a:endParaRPr lang="en-US" sz="2600" b="1"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Stuxnet (2010)</a:t>
            </a:r>
          </a:p>
          <a:p>
            <a:pPr marL="342900" indent="-342900" algn="just">
              <a:buFont typeface="Arial" panose="020B0604020202020204" pitchFamily="34" charset="0"/>
              <a:buChar char="•"/>
            </a:pPr>
            <a:endParaRPr lang="en-US" sz="2200" b="1"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Overview:</a:t>
            </a:r>
            <a:r>
              <a:rPr lang="en-US" sz="2200" dirty="0">
                <a:latin typeface="Times New Roman" panose="02020603050405020304" pitchFamily="18" charset="0"/>
                <a:cs typeface="Times New Roman" panose="02020603050405020304" pitchFamily="18" charset="0"/>
              </a:rPr>
              <a:t> Stuxnet was a </a:t>
            </a:r>
            <a:r>
              <a:rPr lang="en-US" sz="2200" b="1" dirty="0">
                <a:latin typeface="Times New Roman" panose="02020603050405020304" pitchFamily="18" charset="0"/>
                <a:cs typeface="Times New Roman" panose="02020603050405020304" pitchFamily="18" charset="0"/>
              </a:rPr>
              <a:t>highly sophisticated computer worm</a:t>
            </a:r>
            <a:r>
              <a:rPr lang="en-US" sz="2200" dirty="0">
                <a:latin typeface="Times New Roman" panose="02020603050405020304" pitchFamily="18" charset="0"/>
                <a:cs typeface="Times New Roman" panose="02020603050405020304" pitchFamily="18" charset="0"/>
              </a:rPr>
              <a:t> discovered in 2010.</a:t>
            </a:r>
          </a:p>
          <a:p>
            <a:pPr marL="800100" lvl="1" indent="-342900" algn="just">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Target:</a:t>
            </a:r>
            <a:r>
              <a:rPr lang="en-US" sz="2200" dirty="0">
                <a:latin typeface="Times New Roman" panose="02020603050405020304" pitchFamily="18" charset="0"/>
                <a:cs typeface="Times New Roman" panose="02020603050405020304" pitchFamily="18" charset="0"/>
              </a:rPr>
              <a:t> It specifically targeted </a:t>
            </a:r>
            <a:r>
              <a:rPr lang="en-US" sz="2200" b="1" dirty="0">
                <a:latin typeface="Times New Roman" panose="02020603050405020304" pitchFamily="18" charset="0"/>
                <a:cs typeface="Times New Roman" panose="02020603050405020304" pitchFamily="18" charset="0"/>
              </a:rPr>
              <a:t>Iran’s nuclear enrichment facilities</a:t>
            </a:r>
            <a:r>
              <a:rPr lang="en-US" sz="2200" dirty="0">
                <a:latin typeface="Times New Roman" panose="02020603050405020304" pitchFamily="18" charset="0"/>
                <a:cs typeface="Times New Roman" panose="02020603050405020304" pitchFamily="18" charset="0"/>
              </a:rPr>
              <a:t>, particularly Siemens industrial control systems (ICS).</a:t>
            </a:r>
          </a:p>
          <a:p>
            <a:pPr marL="800100" lvl="1" indent="-342900" algn="just">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Impact:</a:t>
            </a:r>
            <a:r>
              <a:rPr lang="en-US" sz="2200" dirty="0">
                <a:latin typeface="Times New Roman" panose="02020603050405020304" pitchFamily="18" charset="0"/>
                <a:cs typeface="Times New Roman" panose="02020603050405020304" pitchFamily="18" charset="0"/>
              </a:rPr>
              <a:t> The worm caused physical damage to over </a:t>
            </a:r>
            <a:r>
              <a:rPr lang="en-US" sz="2200" b="1" dirty="0">
                <a:latin typeface="Times New Roman" panose="02020603050405020304" pitchFamily="18" charset="0"/>
                <a:cs typeface="Times New Roman" panose="02020603050405020304" pitchFamily="18" charset="0"/>
              </a:rPr>
              <a:t>1,000 uranium enrichment centrifuges</a:t>
            </a:r>
            <a:r>
              <a:rPr lang="en-US" sz="2200" dirty="0">
                <a:latin typeface="Times New Roman" panose="02020603050405020304" pitchFamily="18" charset="0"/>
                <a:cs typeface="Times New Roman" panose="02020603050405020304" pitchFamily="18" charset="0"/>
              </a:rPr>
              <a:t> by manipulating their operational speeds while reporting normal readings to monitoring systems.</a:t>
            </a:r>
          </a:p>
          <a:p>
            <a:pPr marL="800100" lvl="1" indent="-342900" algn="just">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Technical Details:</a:t>
            </a:r>
            <a:r>
              <a:rPr lang="en-US" sz="2200" dirty="0">
                <a:latin typeface="Times New Roman" panose="02020603050405020304" pitchFamily="18" charset="0"/>
                <a:cs typeface="Times New Roman" panose="02020603050405020304" pitchFamily="18" charset="0"/>
              </a:rPr>
              <a:t> Stuxnet exploited </a:t>
            </a:r>
            <a:r>
              <a:rPr lang="en-US" sz="2200" b="1" dirty="0">
                <a:latin typeface="Times New Roman" panose="02020603050405020304" pitchFamily="18" charset="0"/>
                <a:cs typeface="Times New Roman" panose="02020603050405020304" pitchFamily="18" charset="0"/>
              </a:rPr>
              <a:t>four separate zero-day vulnerabilities</a:t>
            </a:r>
            <a:r>
              <a:rPr lang="en-US" sz="2200" dirty="0">
                <a:latin typeface="Times New Roman" panose="02020603050405020304" pitchFamily="18" charset="0"/>
                <a:cs typeface="Times New Roman" panose="02020603050405020304" pitchFamily="18" charset="0"/>
              </a:rPr>
              <a:t> in Windows and industrial software—an unprecedented number at the time.</a:t>
            </a:r>
          </a:p>
          <a:p>
            <a:pPr marL="800100" lvl="1" indent="-342900" algn="just">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Suspected Actors:</a:t>
            </a:r>
            <a:r>
              <a:rPr lang="en-US" sz="2200" dirty="0">
                <a:latin typeface="Times New Roman" panose="02020603050405020304" pitchFamily="18" charset="0"/>
                <a:cs typeface="Times New Roman" panose="02020603050405020304" pitchFamily="18" charset="0"/>
              </a:rPr>
              <a:t> Cybersecurity researchers widely believe the </a:t>
            </a:r>
            <a:r>
              <a:rPr lang="en-US" sz="2200" b="1" dirty="0">
                <a:latin typeface="Times New Roman" panose="02020603050405020304" pitchFamily="18" charset="0"/>
                <a:cs typeface="Times New Roman" panose="02020603050405020304" pitchFamily="18" charset="0"/>
              </a:rPr>
              <a:t>U.S. and Israeli governments</a:t>
            </a:r>
            <a:r>
              <a:rPr lang="en-US" sz="2200" dirty="0">
                <a:latin typeface="Times New Roman" panose="02020603050405020304" pitchFamily="18" charset="0"/>
                <a:cs typeface="Times New Roman" panose="02020603050405020304" pitchFamily="18" charset="0"/>
              </a:rPr>
              <a:t> jointly developed it as part of a covert operation (Operation Olympic Games), though this remains </a:t>
            </a:r>
            <a:r>
              <a:rPr lang="en-US" sz="2200" b="1" dirty="0">
                <a:latin typeface="Times New Roman" panose="02020603050405020304" pitchFamily="18" charset="0"/>
                <a:cs typeface="Times New Roman" panose="02020603050405020304" pitchFamily="18" charset="0"/>
              </a:rPr>
              <a:t>officially unconfirmed</a:t>
            </a:r>
            <a:r>
              <a:rPr lang="en-US" sz="2200" dirty="0">
                <a:latin typeface="Times New Roman" panose="02020603050405020304" pitchFamily="18" charset="0"/>
                <a:cs typeface="Times New Roman" panose="02020603050405020304" pitchFamily="18" charset="0"/>
              </a:rPr>
              <a:t>.</a:t>
            </a:r>
          </a:p>
          <a:p>
            <a:pPr marL="800100" lvl="1" indent="-342900" algn="just">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Significance:</a:t>
            </a:r>
            <a:r>
              <a:rPr lang="en-US" sz="2200" dirty="0">
                <a:latin typeface="Times New Roman" panose="02020603050405020304" pitchFamily="18" charset="0"/>
                <a:cs typeface="Times New Roman" panose="02020603050405020304" pitchFamily="18" charset="0"/>
              </a:rPr>
              <a:t> Stuxnet marked the first known </a:t>
            </a:r>
            <a:r>
              <a:rPr lang="en-US" sz="2200" b="1" dirty="0">
                <a:latin typeface="Times New Roman" panose="02020603050405020304" pitchFamily="18" charset="0"/>
                <a:cs typeface="Times New Roman" panose="02020603050405020304" pitchFamily="18" charset="0"/>
              </a:rPr>
              <a:t>cyber weapon</a:t>
            </a:r>
            <a:r>
              <a:rPr lang="en-US" sz="2200" dirty="0">
                <a:latin typeface="Times New Roman" panose="02020603050405020304" pitchFamily="18" charset="0"/>
                <a:cs typeface="Times New Roman" panose="02020603050405020304" pitchFamily="18" charset="0"/>
              </a:rPr>
              <a:t> capable of causing </a:t>
            </a:r>
            <a:r>
              <a:rPr lang="en-US" sz="2200" b="1" dirty="0">
                <a:latin typeface="Times New Roman" panose="02020603050405020304" pitchFamily="18" charset="0"/>
                <a:cs typeface="Times New Roman" panose="02020603050405020304" pitchFamily="18" charset="0"/>
              </a:rPr>
              <a:t>real-world physical destruction</a:t>
            </a:r>
            <a:r>
              <a:rPr lang="en-US" sz="2200" dirty="0">
                <a:latin typeface="Times New Roman" panose="02020603050405020304" pitchFamily="18" charset="0"/>
                <a:cs typeface="Times New Roman" panose="02020603050405020304" pitchFamily="18" charset="0"/>
              </a:rPr>
              <a:t>, revolutionizing global cyber warfare.</a:t>
            </a:r>
          </a:p>
        </p:txBody>
      </p:sp>
    </p:spTree>
    <p:extLst>
      <p:ext uri="{BB962C8B-B14F-4D97-AF65-F5344CB8AC3E}">
        <p14:creationId xmlns:p14="http://schemas.microsoft.com/office/powerpoint/2010/main" val="3076591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B506D-D8CE-6C1D-091D-252ED65791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E51294-A245-19C5-6231-4502DD714494}"/>
              </a:ext>
            </a:extLst>
          </p:cNvPr>
          <p:cNvSpPr>
            <a:spLocks noGrp="1"/>
          </p:cNvSpPr>
          <p:nvPr>
            <p:ph type="title"/>
          </p:nvPr>
        </p:nvSpPr>
        <p:spPr>
          <a:xfrm>
            <a:off x="1080008" y="850392"/>
            <a:ext cx="8053832" cy="1273048"/>
          </a:xfrm>
        </p:spPr>
        <p:txBody>
          <a:bodyPr>
            <a:normAutofit/>
          </a:bodyPr>
          <a:lstStyle/>
          <a:p>
            <a:r>
              <a:rPr lang="en-US" b="1" dirty="0">
                <a:latin typeface="Times New Roman" panose="02020603050405020304" pitchFamily="18" charset="0"/>
                <a:cs typeface="Times New Roman" panose="02020603050405020304" pitchFamily="18" charset="0"/>
              </a:rPr>
              <a:t>Lecture Overview</a:t>
            </a:r>
            <a:endParaRPr lang="en-PK"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A32F36A-3A53-922C-C868-BF2D2A9357FE}"/>
              </a:ext>
            </a:extLst>
          </p:cNvPr>
          <p:cNvSpPr txBox="1"/>
          <p:nvPr/>
        </p:nvSpPr>
        <p:spPr>
          <a:xfrm>
            <a:off x="907288" y="2414399"/>
            <a:ext cx="10614152" cy="2308324"/>
          </a:xfrm>
          <a:prstGeom prst="rect">
            <a:avLst/>
          </a:prstGeom>
          <a:noFill/>
        </p:spPr>
        <p:txBody>
          <a:bodyPr wrap="square">
            <a:spAutoFit/>
          </a:bodyPr>
          <a:lstStyle/>
          <a:p>
            <a:pPr marL="1028700" lvl="1" indent="-5715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Cyber Threat Landscape</a:t>
            </a:r>
          </a:p>
          <a:p>
            <a:pPr marL="1028700" lvl="1" indent="-5715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Understanding Essential Security Concepts</a:t>
            </a:r>
          </a:p>
          <a:p>
            <a:pPr marL="1028700" lvl="1" indent="-5715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Identify the Top Threats in Cyber Security</a:t>
            </a:r>
          </a:p>
          <a:p>
            <a:pPr marL="1028700" lvl="1" indent="-571500">
              <a:buFont typeface="Wingdings" panose="05000000000000000000" pitchFamily="2" charset="2"/>
              <a:buChar char="Ø"/>
            </a:pPr>
            <a:r>
              <a:rPr lang="en-US" sz="3600" dirty="0">
                <a:latin typeface="Times New Roman" panose="02020603050405020304" pitchFamily="18" charset="0"/>
                <a:cs typeface="Times New Roman" panose="02020603050405020304" pitchFamily="18" charset="0"/>
              </a:rPr>
              <a:t>Difference b/w Cyber Sec &amp; Information Security</a:t>
            </a:r>
          </a:p>
        </p:txBody>
      </p:sp>
    </p:spTree>
    <p:extLst>
      <p:ext uri="{BB962C8B-B14F-4D97-AF65-F5344CB8AC3E}">
        <p14:creationId xmlns:p14="http://schemas.microsoft.com/office/powerpoint/2010/main" val="3442067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BE70A9-D3E0-3BB1-F259-805B84D3138F}"/>
              </a:ext>
            </a:extLst>
          </p:cNvPr>
          <p:cNvSpPr txBox="1"/>
          <p:nvPr/>
        </p:nvSpPr>
        <p:spPr>
          <a:xfrm>
            <a:off x="4303439" y="603577"/>
            <a:ext cx="6981269" cy="5262979"/>
          </a:xfrm>
          <a:prstGeom prst="rect">
            <a:avLst/>
          </a:prstGeom>
          <a:noFill/>
        </p:spPr>
        <p:txBody>
          <a:bodyPr wrap="square">
            <a:spAutoFit/>
          </a:bodyPr>
          <a:lstStyle/>
          <a:p>
            <a:endParaRPr lang="en-US" sz="2400"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It’s human hacking, it’s the art of manipulating a person so they give up confidential information in order to take over your software, get a password, or get access to your bank information.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hacker will use different types of communication in order to gain access and get the information they need.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They can use the </a:t>
            </a:r>
            <a:r>
              <a:rPr lang="en-US" sz="2400" b="1" dirty="0">
                <a:latin typeface="Times New Roman" panose="02020603050405020304" pitchFamily="18" charset="0"/>
                <a:cs typeface="Times New Roman" panose="02020603050405020304" pitchFamily="18" charset="0"/>
              </a:rPr>
              <a:t>phone, email, or even in person contact</a:t>
            </a:r>
            <a:r>
              <a:rPr lang="en-US" sz="2400" dirty="0">
                <a:latin typeface="Times New Roman" panose="02020603050405020304" pitchFamily="18" charset="0"/>
                <a:cs typeface="Times New Roman" panose="02020603050405020304" pitchFamily="18" charset="0"/>
              </a:rPr>
              <a:t>. This type of fraud is built on trust, so they will do their best to appear legitimate. </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They can even </a:t>
            </a:r>
            <a:r>
              <a:rPr lang="en-US" sz="2400" b="1" dirty="0">
                <a:latin typeface="Times New Roman" panose="02020603050405020304" pitchFamily="18" charset="0"/>
                <a:cs typeface="Times New Roman" panose="02020603050405020304" pitchFamily="18" charset="0"/>
              </a:rPr>
              <a:t>spoof caller ID </a:t>
            </a:r>
            <a:r>
              <a:rPr lang="en-US" sz="2400" dirty="0">
                <a:latin typeface="Times New Roman" panose="02020603050405020304" pitchFamily="18" charset="0"/>
                <a:cs typeface="Times New Roman" panose="02020603050405020304" pitchFamily="18" charset="0"/>
              </a:rPr>
              <a:t>to make it look like they are calling from your financial institution</a:t>
            </a:r>
          </a:p>
          <a:p>
            <a:pPr marL="457200" indent="-457200" algn="just">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CD18163-7CF7-FDEC-4340-09685C01835D}"/>
              </a:ext>
            </a:extLst>
          </p:cNvPr>
          <p:cNvPicPr>
            <a:picLocks noChangeAspect="1"/>
          </p:cNvPicPr>
          <p:nvPr/>
        </p:nvPicPr>
        <p:blipFill>
          <a:blip r:embed="rId2"/>
          <a:stretch>
            <a:fillRect/>
          </a:stretch>
        </p:blipFill>
        <p:spPr>
          <a:xfrm rot="16200000">
            <a:off x="-822748" y="1581286"/>
            <a:ext cx="5795377" cy="3307559"/>
          </a:xfrm>
          <a:prstGeom prst="rect">
            <a:avLst/>
          </a:prstGeom>
        </p:spPr>
      </p:pic>
    </p:spTree>
    <p:extLst>
      <p:ext uri="{BB962C8B-B14F-4D97-AF65-F5344CB8AC3E}">
        <p14:creationId xmlns:p14="http://schemas.microsoft.com/office/powerpoint/2010/main" val="4132678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E1FBE-C95A-80D1-45B4-F7C08E012EF2}"/>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8521EE2D-0A8A-5620-1D6D-EF290BF45DEB}"/>
              </a:ext>
            </a:extLst>
          </p:cNvPr>
          <p:cNvPicPr>
            <a:picLocks noChangeAspect="1"/>
          </p:cNvPicPr>
          <p:nvPr/>
        </p:nvPicPr>
        <p:blipFill>
          <a:blip r:embed="rId2"/>
          <a:stretch>
            <a:fillRect/>
          </a:stretch>
        </p:blipFill>
        <p:spPr>
          <a:xfrm>
            <a:off x="2553654" y="1120676"/>
            <a:ext cx="6341426" cy="2411623"/>
          </a:xfrm>
          <a:prstGeom prst="rect">
            <a:avLst/>
          </a:prstGeom>
        </p:spPr>
      </p:pic>
      <p:sp>
        <p:nvSpPr>
          <p:cNvPr id="11" name="TextBox 10">
            <a:extLst>
              <a:ext uri="{FF2B5EF4-FFF2-40B4-BE49-F238E27FC236}">
                <a16:creationId xmlns:a16="http://schemas.microsoft.com/office/drawing/2014/main" id="{FB24E289-ED3C-691D-3CF7-0E6A3869D36E}"/>
              </a:ext>
            </a:extLst>
          </p:cNvPr>
          <p:cNvSpPr txBox="1"/>
          <p:nvPr/>
        </p:nvSpPr>
        <p:spPr>
          <a:xfrm>
            <a:off x="2895600" y="306103"/>
            <a:ext cx="614172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Distributed Denial of Service (DDoS)</a:t>
            </a:r>
            <a:endParaRPr lang="en-US" sz="3600" b="1"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B1AF75E-2536-E295-81E3-FB1BCD5ABEE6}"/>
              </a:ext>
            </a:extLst>
          </p:cNvPr>
          <p:cNvSpPr txBox="1"/>
          <p:nvPr/>
        </p:nvSpPr>
        <p:spPr>
          <a:xfrm>
            <a:off x="1366520" y="3823652"/>
            <a:ext cx="9458960" cy="2308324"/>
          </a:xfrm>
          <a:prstGeom prst="rect">
            <a:avLst/>
          </a:prstGeom>
          <a:noFill/>
        </p:spPr>
        <p:txBody>
          <a:bodyPr wrap="square">
            <a:spAutoFit/>
          </a:bodyPr>
          <a:lstStyle/>
          <a:p>
            <a:pPr algn="just"/>
            <a:r>
              <a:rPr lang="en-US" sz="2400" b="0" i="0" dirty="0">
                <a:effectLst/>
                <a:latin typeface="Times New Roman" panose="02020603050405020304" pitchFamily="18" charset="0"/>
                <a:cs typeface="Times New Roman" panose="02020603050405020304" pitchFamily="18" charset="0"/>
              </a:rPr>
              <a:t>A </a:t>
            </a:r>
            <a:r>
              <a:rPr lang="en-US" sz="2400" b="1" i="0" dirty="0">
                <a:effectLst/>
                <a:latin typeface="Times New Roman" panose="02020603050405020304" pitchFamily="18" charset="0"/>
                <a:cs typeface="Times New Roman" panose="02020603050405020304" pitchFamily="18" charset="0"/>
              </a:rPr>
              <a:t>DDoS attack </a:t>
            </a:r>
            <a:r>
              <a:rPr lang="en-US" sz="2400" b="0" i="0" dirty="0">
                <a:effectLst/>
                <a:latin typeface="Times New Roman" panose="02020603050405020304" pitchFamily="18" charset="0"/>
                <a:cs typeface="Times New Roman" panose="02020603050405020304" pitchFamily="18" charset="0"/>
              </a:rPr>
              <a:t>uses multiple servers and Internet connections to flood the targeted resource. A DDoS attack is one of the most powerful weapons on the cyber platform. When you come to know about a website being brought down, it generally means it has become a victim of a </a:t>
            </a:r>
            <a:r>
              <a:rPr lang="en-US" sz="2400" dirty="0">
                <a:latin typeface="Times New Roman" panose="02020603050405020304" pitchFamily="18" charset="0"/>
                <a:cs typeface="Times New Roman" panose="02020603050405020304" pitchFamily="18" charset="0"/>
              </a:rPr>
              <a:t>DDoS attack.</a:t>
            </a:r>
            <a:r>
              <a:rPr lang="en-US" sz="2400" i="0" dirty="0">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This means that the hackers have attacked your website or PC by imposing heavy traffic. Thus, crashing the website or computer due to overloading.</a:t>
            </a:r>
            <a:endParaRPr lang="en-P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363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9DC0C-B0BA-8616-6B2F-EA7843110727}"/>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87FC170-BCAB-18D4-042B-2A252733A021}"/>
              </a:ext>
            </a:extLst>
          </p:cNvPr>
          <p:cNvPicPr>
            <a:picLocks noChangeAspect="1"/>
          </p:cNvPicPr>
          <p:nvPr/>
        </p:nvPicPr>
        <p:blipFill>
          <a:blip r:embed="rId2"/>
          <a:stretch>
            <a:fillRect/>
          </a:stretch>
        </p:blipFill>
        <p:spPr>
          <a:xfrm>
            <a:off x="904242" y="467179"/>
            <a:ext cx="3616960" cy="2535101"/>
          </a:xfrm>
          <a:prstGeom prst="rect">
            <a:avLst/>
          </a:prstGeom>
        </p:spPr>
      </p:pic>
      <p:pic>
        <p:nvPicPr>
          <p:cNvPr id="7" name="Picture 6">
            <a:extLst>
              <a:ext uri="{FF2B5EF4-FFF2-40B4-BE49-F238E27FC236}">
                <a16:creationId xmlns:a16="http://schemas.microsoft.com/office/drawing/2014/main" id="{24F059B4-A5BC-C0E2-4001-F487244B83EA}"/>
              </a:ext>
            </a:extLst>
          </p:cNvPr>
          <p:cNvPicPr>
            <a:picLocks noChangeAspect="1"/>
          </p:cNvPicPr>
          <p:nvPr/>
        </p:nvPicPr>
        <p:blipFill>
          <a:blip r:embed="rId3"/>
          <a:stretch>
            <a:fillRect/>
          </a:stretch>
        </p:blipFill>
        <p:spPr>
          <a:xfrm>
            <a:off x="6573522" y="766896"/>
            <a:ext cx="5224462" cy="2265501"/>
          </a:xfrm>
          <a:prstGeom prst="rect">
            <a:avLst/>
          </a:prstGeom>
        </p:spPr>
      </p:pic>
      <p:pic>
        <p:nvPicPr>
          <p:cNvPr id="9" name="Picture 8">
            <a:extLst>
              <a:ext uri="{FF2B5EF4-FFF2-40B4-BE49-F238E27FC236}">
                <a16:creationId xmlns:a16="http://schemas.microsoft.com/office/drawing/2014/main" id="{D421AD5B-F5D4-E0E2-730B-C4D26393A05F}"/>
              </a:ext>
            </a:extLst>
          </p:cNvPr>
          <p:cNvPicPr>
            <a:picLocks noChangeAspect="1"/>
          </p:cNvPicPr>
          <p:nvPr/>
        </p:nvPicPr>
        <p:blipFill>
          <a:blip r:embed="rId4"/>
          <a:stretch>
            <a:fillRect/>
          </a:stretch>
        </p:blipFill>
        <p:spPr>
          <a:xfrm>
            <a:off x="505777" y="3216134"/>
            <a:ext cx="4685986" cy="2819582"/>
          </a:xfrm>
          <a:prstGeom prst="rect">
            <a:avLst/>
          </a:prstGeom>
        </p:spPr>
      </p:pic>
      <p:pic>
        <p:nvPicPr>
          <p:cNvPr id="11" name="Picture 10">
            <a:extLst>
              <a:ext uri="{FF2B5EF4-FFF2-40B4-BE49-F238E27FC236}">
                <a16:creationId xmlns:a16="http://schemas.microsoft.com/office/drawing/2014/main" id="{FE5127FA-4C7C-DBD0-7C1B-E698771389BE}"/>
              </a:ext>
            </a:extLst>
          </p:cNvPr>
          <p:cNvPicPr>
            <a:picLocks noChangeAspect="1"/>
          </p:cNvPicPr>
          <p:nvPr/>
        </p:nvPicPr>
        <p:blipFill>
          <a:blip r:embed="rId5"/>
          <a:stretch>
            <a:fillRect/>
          </a:stretch>
        </p:blipFill>
        <p:spPr>
          <a:xfrm>
            <a:off x="5852160" y="3989165"/>
            <a:ext cx="6096001" cy="2737837"/>
          </a:xfrm>
          <a:prstGeom prst="rect">
            <a:avLst/>
          </a:prstGeom>
        </p:spPr>
      </p:pic>
      <p:sp>
        <p:nvSpPr>
          <p:cNvPr id="12" name="TextBox 11">
            <a:extLst>
              <a:ext uri="{FF2B5EF4-FFF2-40B4-BE49-F238E27FC236}">
                <a16:creationId xmlns:a16="http://schemas.microsoft.com/office/drawing/2014/main" id="{BAAA5697-6E76-5AF7-C016-B857D21259E9}"/>
              </a:ext>
            </a:extLst>
          </p:cNvPr>
          <p:cNvSpPr txBox="1"/>
          <p:nvPr/>
        </p:nvSpPr>
        <p:spPr>
          <a:xfrm>
            <a:off x="1097283" y="6129211"/>
            <a:ext cx="4175760" cy="523220"/>
          </a:xfrm>
          <a:prstGeom prst="rect">
            <a:avLst/>
          </a:prstGeom>
          <a:noFill/>
        </p:spPr>
        <p:txBody>
          <a:bodyPr wrap="square">
            <a:spAutoFit/>
          </a:bodyPr>
          <a:lstStyle/>
          <a:p>
            <a:r>
              <a:rPr lang="en-US" sz="2800" b="1" dirty="0">
                <a:solidFill>
                  <a:srgbClr val="00B050"/>
                </a:solidFill>
                <a:latin typeface="Times New Roman" panose="02020603050405020304" pitchFamily="18" charset="0"/>
                <a:cs typeface="Times New Roman" panose="02020603050405020304" pitchFamily="18" charset="0"/>
              </a:rPr>
              <a:t>IoT Based Attacks</a:t>
            </a:r>
            <a:endParaRPr lang="en-US" sz="3600" b="1" dirty="0">
              <a:solidFill>
                <a:srgbClr val="00B050"/>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42F379B-40C1-11A8-F4D3-FCC91494BCF8}"/>
              </a:ext>
            </a:extLst>
          </p:cNvPr>
          <p:cNvSpPr txBox="1"/>
          <p:nvPr/>
        </p:nvSpPr>
        <p:spPr>
          <a:xfrm>
            <a:off x="6573522" y="130998"/>
            <a:ext cx="4175760" cy="523220"/>
          </a:xfrm>
          <a:prstGeom prst="rect">
            <a:avLst/>
          </a:prstGeom>
          <a:noFill/>
        </p:spPr>
        <p:txBody>
          <a:bodyPr wrap="square">
            <a:spAutoFit/>
          </a:bodyPr>
          <a:lstStyle/>
          <a:p>
            <a:r>
              <a:rPr lang="en-US" sz="2800" b="1" dirty="0">
                <a:solidFill>
                  <a:srgbClr val="C00000"/>
                </a:solidFill>
                <a:latin typeface="Times New Roman" panose="02020603050405020304" pitchFamily="18" charset="0"/>
                <a:cs typeface="Times New Roman" panose="02020603050405020304" pitchFamily="18" charset="0"/>
              </a:rPr>
              <a:t>Supply chain Attacks</a:t>
            </a:r>
            <a:endParaRPr lang="en-US" sz="3600" b="1" dirty="0">
              <a:solidFill>
                <a:srgbClr val="C00000"/>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FB2187C-9748-512A-EDF3-1CC374BD9734}"/>
              </a:ext>
            </a:extLst>
          </p:cNvPr>
          <p:cNvSpPr txBox="1"/>
          <p:nvPr/>
        </p:nvSpPr>
        <p:spPr>
          <a:xfrm>
            <a:off x="7097873" y="3244585"/>
            <a:ext cx="4175760" cy="523220"/>
          </a:xfrm>
          <a:prstGeom prst="rect">
            <a:avLst/>
          </a:prstGeom>
          <a:noFill/>
        </p:spPr>
        <p:txBody>
          <a:bodyPr wrap="square">
            <a:spAutoFit/>
          </a:bodyPr>
          <a:lstStyle/>
          <a:p>
            <a:r>
              <a:rPr lang="en-US" sz="2800" b="1" dirty="0">
                <a:solidFill>
                  <a:srgbClr val="00B0F0"/>
                </a:solidFill>
                <a:latin typeface="Times New Roman" panose="02020603050405020304" pitchFamily="18" charset="0"/>
                <a:cs typeface="Times New Roman" panose="02020603050405020304" pitchFamily="18" charset="0"/>
              </a:rPr>
              <a:t>Deep Fake Attacks </a:t>
            </a:r>
            <a:endParaRPr lang="en-US" sz="3600"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774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7FC2A-85D8-0992-C600-E29FC96DDAC6}"/>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B05EAC2-80EE-AC0F-B0BE-52CD565668C5}"/>
              </a:ext>
            </a:extLst>
          </p:cNvPr>
          <p:cNvGraphicFramePr>
            <a:graphicFrameLocks noGrp="1"/>
          </p:cNvGraphicFramePr>
          <p:nvPr>
            <p:extLst>
              <p:ext uri="{D42A27DB-BD31-4B8C-83A1-F6EECF244321}">
                <p14:modId xmlns:p14="http://schemas.microsoft.com/office/powerpoint/2010/main" val="3210023319"/>
              </p:ext>
            </p:extLst>
          </p:nvPr>
        </p:nvGraphicFramePr>
        <p:xfrm>
          <a:off x="853440" y="1021080"/>
          <a:ext cx="10078720" cy="4815840"/>
        </p:xfrm>
        <a:graphic>
          <a:graphicData uri="http://schemas.openxmlformats.org/drawingml/2006/table">
            <a:tbl>
              <a:tblPr/>
              <a:tblGrid>
                <a:gridCol w="5039360">
                  <a:extLst>
                    <a:ext uri="{9D8B030D-6E8A-4147-A177-3AD203B41FA5}">
                      <a16:colId xmlns:a16="http://schemas.microsoft.com/office/drawing/2014/main" val="3748738015"/>
                    </a:ext>
                  </a:extLst>
                </a:gridCol>
                <a:gridCol w="5039360">
                  <a:extLst>
                    <a:ext uri="{9D8B030D-6E8A-4147-A177-3AD203B41FA5}">
                      <a16:colId xmlns:a16="http://schemas.microsoft.com/office/drawing/2014/main" val="341151574"/>
                    </a:ext>
                  </a:extLst>
                </a:gridCol>
              </a:tblGrid>
              <a:tr h="167640">
                <a:tc>
                  <a:txBody>
                    <a:bodyPr/>
                    <a:lstStyle/>
                    <a:p>
                      <a:pPr>
                        <a:buNone/>
                      </a:pPr>
                      <a:r>
                        <a:rPr lang="en-US" sz="2600" b="1" dirty="0">
                          <a:latin typeface="Times New Roman" panose="02020603050405020304" pitchFamily="18" charset="0"/>
                          <a:cs typeface="Times New Roman" panose="02020603050405020304" pitchFamily="18" charset="0"/>
                        </a:rPr>
                        <a:t>Cyber Security</a:t>
                      </a:r>
                      <a:endParaRPr lang="en-US" sz="26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pPr>
                        <a:buNone/>
                      </a:pPr>
                      <a:r>
                        <a:rPr lang="en-US" sz="2600" b="1">
                          <a:latin typeface="Times New Roman" panose="02020603050405020304" pitchFamily="18" charset="0"/>
                          <a:cs typeface="Times New Roman" panose="02020603050405020304" pitchFamily="18" charset="0"/>
                        </a:rPr>
                        <a:t>Information Security</a:t>
                      </a:r>
                      <a:endParaRPr lang="en-US" sz="26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1774434816"/>
                  </a:ext>
                </a:extLst>
              </a:tr>
              <a:tr h="0">
                <a:tc>
                  <a:txBody>
                    <a:bodyPr/>
                    <a:lstStyle/>
                    <a:p>
                      <a:pPr>
                        <a:buNone/>
                      </a:pPr>
                      <a:r>
                        <a:rPr lang="en-US" sz="2600">
                          <a:latin typeface="Times New Roman" panose="02020603050405020304" pitchFamily="18" charset="0"/>
                          <a:cs typeface="Times New Roman" panose="02020603050405020304" pitchFamily="18" charset="0"/>
                        </a:rPr>
                        <a:t>Protects </a:t>
                      </a:r>
                      <a:r>
                        <a:rPr lang="en-US" sz="2600" b="1">
                          <a:latin typeface="Times New Roman" panose="02020603050405020304" pitchFamily="18" charset="0"/>
                          <a:cs typeface="Times New Roman" panose="02020603050405020304" pitchFamily="18" charset="0"/>
                        </a:rPr>
                        <a:t>digital assets</a:t>
                      </a:r>
                      <a:r>
                        <a:rPr lang="en-US" sz="2600">
                          <a:latin typeface="Times New Roman" panose="02020603050405020304" pitchFamily="18" charset="0"/>
                          <a:cs typeface="Times New Roman" panose="02020603050405020304" pitchFamily="18" charset="0"/>
                        </a:rPr>
                        <a:t> like networks, devices, and data from cyber attacks.</a:t>
                      </a:r>
                    </a:p>
                  </a:txBody>
                  <a:tcPr anchor="ctr">
                    <a:lnL>
                      <a:noFill/>
                    </a:lnL>
                    <a:lnR>
                      <a:noFill/>
                    </a:lnR>
                    <a:lnT>
                      <a:noFill/>
                    </a:lnT>
                    <a:lnB>
                      <a:noFill/>
                    </a:lnB>
                    <a:noFill/>
                  </a:tcPr>
                </a:tc>
                <a:tc>
                  <a:txBody>
                    <a:bodyPr/>
                    <a:lstStyle/>
                    <a:p>
                      <a:pPr>
                        <a:buNone/>
                      </a:pPr>
                      <a:r>
                        <a:rPr lang="en-US" sz="2600" dirty="0">
                          <a:latin typeface="Times New Roman" panose="02020603050405020304" pitchFamily="18" charset="0"/>
                          <a:cs typeface="Times New Roman" panose="02020603050405020304" pitchFamily="18" charset="0"/>
                        </a:rPr>
                        <a:t>Protects </a:t>
                      </a:r>
                      <a:r>
                        <a:rPr lang="en-US" sz="2600" b="1" dirty="0">
                          <a:latin typeface="Times New Roman" panose="02020603050405020304" pitchFamily="18" charset="0"/>
                          <a:cs typeface="Times New Roman" panose="02020603050405020304" pitchFamily="18" charset="0"/>
                        </a:rPr>
                        <a:t>all forms of information</a:t>
                      </a:r>
                      <a:r>
                        <a:rPr lang="en-US" sz="2600" dirty="0">
                          <a:latin typeface="Times New Roman" panose="02020603050405020304" pitchFamily="18" charset="0"/>
                          <a:cs typeface="Times New Roman" panose="02020603050405020304" pitchFamily="18" charset="0"/>
                        </a:rPr>
                        <a:t> (digital and physical).</a:t>
                      </a:r>
                    </a:p>
                  </a:txBody>
                  <a:tcPr anchor="ctr">
                    <a:lnL>
                      <a:noFill/>
                    </a:lnL>
                    <a:lnR>
                      <a:noFill/>
                    </a:lnR>
                    <a:lnT>
                      <a:noFill/>
                    </a:lnT>
                    <a:lnB>
                      <a:noFill/>
                    </a:lnB>
                    <a:noFill/>
                  </a:tcPr>
                </a:tc>
                <a:extLst>
                  <a:ext uri="{0D108BD9-81ED-4DB2-BD59-A6C34878D82A}">
                    <a16:rowId xmlns:a16="http://schemas.microsoft.com/office/drawing/2014/main" val="4120279491"/>
                  </a:ext>
                </a:extLst>
              </a:tr>
              <a:tr h="0">
                <a:tc>
                  <a:txBody>
                    <a:bodyPr/>
                    <a:lstStyle/>
                    <a:p>
                      <a:pPr>
                        <a:buNone/>
                      </a:pPr>
                      <a:r>
                        <a:rPr lang="en-US" sz="2600">
                          <a:latin typeface="Times New Roman" panose="02020603050405020304" pitchFamily="18" charset="0"/>
                          <a:cs typeface="Times New Roman" panose="02020603050405020304" pitchFamily="18" charset="0"/>
                        </a:rPr>
                        <a:t>Narrower – focuses on online or computer-related security.</a:t>
                      </a:r>
                    </a:p>
                  </a:txBody>
                  <a:tcPr anchor="ctr">
                    <a:lnL>
                      <a:noFill/>
                    </a:lnL>
                    <a:lnR>
                      <a:noFill/>
                    </a:lnR>
                    <a:lnT>
                      <a:noFill/>
                    </a:lnT>
                    <a:lnB>
                      <a:noFill/>
                    </a:lnB>
                    <a:noFill/>
                  </a:tcPr>
                </a:tc>
                <a:tc>
                  <a:txBody>
                    <a:bodyPr/>
                    <a:lstStyle/>
                    <a:p>
                      <a:pPr>
                        <a:buNone/>
                      </a:pPr>
                      <a:r>
                        <a:rPr lang="en-US" sz="2600" dirty="0">
                          <a:latin typeface="Times New Roman" panose="02020603050405020304" pitchFamily="18" charset="0"/>
                          <a:cs typeface="Times New Roman" panose="02020603050405020304" pitchFamily="18" charset="0"/>
                        </a:rPr>
                        <a:t>Broader – includes physical documents, conversations, and policies.</a:t>
                      </a:r>
                    </a:p>
                  </a:txBody>
                  <a:tcPr anchor="ctr">
                    <a:lnL>
                      <a:noFill/>
                    </a:lnL>
                    <a:lnR>
                      <a:noFill/>
                    </a:lnR>
                    <a:lnT>
                      <a:noFill/>
                    </a:lnT>
                    <a:lnB>
                      <a:noFill/>
                    </a:lnB>
                    <a:noFill/>
                  </a:tcPr>
                </a:tc>
                <a:extLst>
                  <a:ext uri="{0D108BD9-81ED-4DB2-BD59-A6C34878D82A}">
                    <a16:rowId xmlns:a16="http://schemas.microsoft.com/office/drawing/2014/main" val="4136458603"/>
                  </a:ext>
                </a:extLst>
              </a:tr>
              <a:tr h="0">
                <a:tc>
                  <a:txBody>
                    <a:bodyPr/>
                    <a:lstStyle/>
                    <a:p>
                      <a:pPr>
                        <a:buNone/>
                      </a:pPr>
                      <a:r>
                        <a:rPr lang="en-US" sz="2600">
                          <a:latin typeface="Times New Roman" panose="02020603050405020304" pitchFamily="18" charset="0"/>
                          <a:cs typeface="Times New Roman" panose="02020603050405020304" pitchFamily="18" charset="0"/>
                        </a:rPr>
                        <a:t>Preventing a hacker from accessing an online banking account.</a:t>
                      </a:r>
                    </a:p>
                  </a:txBody>
                  <a:tcPr anchor="ctr">
                    <a:lnL>
                      <a:noFill/>
                    </a:lnL>
                    <a:lnR>
                      <a:noFill/>
                    </a:lnR>
                    <a:lnT>
                      <a:noFill/>
                    </a:lnT>
                    <a:lnB>
                      <a:noFill/>
                    </a:lnB>
                    <a:noFill/>
                  </a:tcPr>
                </a:tc>
                <a:tc>
                  <a:txBody>
                    <a:bodyPr/>
                    <a:lstStyle/>
                    <a:p>
                      <a:pPr>
                        <a:buNone/>
                      </a:pPr>
                      <a:r>
                        <a:rPr lang="en-US" sz="2600" dirty="0">
                          <a:latin typeface="Times New Roman" panose="02020603050405020304" pitchFamily="18" charset="0"/>
                          <a:cs typeface="Times New Roman" panose="02020603050405020304" pitchFamily="18" charset="0"/>
                        </a:rPr>
                        <a:t>Preventing unauthorized access to confidential files in a filing cabinet.</a:t>
                      </a:r>
                    </a:p>
                  </a:txBody>
                  <a:tcPr anchor="ctr">
                    <a:lnL>
                      <a:noFill/>
                    </a:lnL>
                    <a:lnR>
                      <a:noFill/>
                    </a:lnR>
                    <a:lnT>
                      <a:noFill/>
                    </a:lnT>
                    <a:lnB>
                      <a:noFill/>
                    </a:lnB>
                    <a:noFill/>
                  </a:tcPr>
                </a:tc>
                <a:extLst>
                  <a:ext uri="{0D108BD9-81ED-4DB2-BD59-A6C34878D82A}">
                    <a16:rowId xmlns:a16="http://schemas.microsoft.com/office/drawing/2014/main" val="1584073271"/>
                  </a:ext>
                </a:extLst>
              </a:tr>
              <a:tr h="0">
                <a:tc>
                  <a:txBody>
                    <a:bodyPr/>
                    <a:lstStyle/>
                    <a:p>
                      <a:pPr>
                        <a:buNone/>
                      </a:pPr>
                      <a:r>
                        <a:rPr lang="fr-FR" sz="2600" dirty="0">
                          <a:latin typeface="Times New Roman" panose="02020603050405020304" pitchFamily="18" charset="0"/>
                          <a:cs typeface="Times New Roman" panose="02020603050405020304" pitchFamily="18" charset="0"/>
                        </a:rPr>
                        <a:t>Ex: Firewalls, encryptions, antivirus, IDS, etc.</a:t>
                      </a:r>
                    </a:p>
                  </a:txBody>
                  <a:tcPr anchor="ctr">
                    <a:lnL>
                      <a:noFill/>
                    </a:lnL>
                    <a:lnR>
                      <a:noFill/>
                    </a:lnR>
                    <a:lnT>
                      <a:noFill/>
                    </a:lnT>
                    <a:lnB>
                      <a:noFill/>
                    </a:lnB>
                    <a:noFill/>
                  </a:tcPr>
                </a:tc>
                <a:tc>
                  <a:txBody>
                    <a:bodyPr/>
                    <a:lstStyle/>
                    <a:p>
                      <a:pPr>
                        <a:buNone/>
                      </a:pPr>
                      <a:r>
                        <a:rPr lang="en-US" sz="2600" dirty="0">
                          <a:latin typeface="Times New Roman" panose="02020603050405020304" pitchFamily="18" charset="0"/>
                          <a:cs typeface="Times New Roman" panose="02020603050405020304" pitchFamily="18" charset="0"/>
                        </a:rPr>
                        <a:t>Ex: Policies, risk management, compliance, and data classification.</a:t>
                      </a:r>
                    </a:p>
                  </a:txBody>
                  <a:tcPr anchor="ctr">
                    <a:lnL>
                      <a:noFill/>
                    </a:lnL>
                    <a:lnR>
                      <a:noFill/>
                    </a:lnR>
                    <a:lnT>
                      <a:noFill/>
                    </a:lnT>
                    <a:lnB>
                      <a:noFill/>
                    </a:lnB>
                    <a:noFill/>
                  </a:tcPr>
                </a:tc>
                <a:extLst>
                  <a:ext uri="{0D108BD9-81ED-4DB2-BD59-A6C34878D82A}">
                    <a16:rowId xmlns:a16="http://schemas.microsoft.com/office/drawing/2014/main" val="686746481"/>
                  </a:ext>
                </a:extLst>
              </a:tr>
            </a:tbl>
          </a:graphicData>
        </a:graphic>
      </p:graphicFrame>
      <p:sp>
        <p:nvSpPr>
          <p:cNvPr id="5" name="TextBox 4">
            <a:extLst>
              <a:ext uri="{FF2B5EF4-FFF2-40B4-BE49-F238E27FC236}">
                <a16:creationId xmlns:a16="http://schemas.microsoft.com/office/drawing/2014/main" id="{BB866BC0-DA65-2D17-38C5-4DB65475FC06}"/>
              </a:ext>
            </a:extLst>
          </p:cNvPr>
          <p:cNvSpPr txBox="1"/>
          <p:nvPr/>
        </p:nvSpPr>
        <p:spPr>
          <a:xfrm>
            <a:off x="1016000" y="196334"/>
            <a:ext cx="9916160" cy="523220"/>
          </a:xfrm>
          <a:prstGeom prst="rect">
            <a:avLst/>
          </a:prstGeom>
          <a:noFill/>
        </p:spPr>
        <p:txBody>
          <a:bodyPr wrap="square">
            <a:spAutoFit/>
          </a:bodyPr>
          <a:lstStyle/>
          <a:p>
            <a:pPr lvl="1"/>
            <a:r>
              <a:rPr lang="en-US" sz="2800" b="1" dirty="0">
                <a:latin typeface="Times New Roman" panose="02020603050405020304" pitchFamily="18" charset="0"/>
                <a:cs typeface="Times New Roman" panose="02020603050405020304" pitchFamily="18" charset="0"/>
              </a:rPr>
              <a:t>Difference BTW Cyber Security &amp; Information Security</a:t>
            </a:r>
          </a:p>
        </p:txBody>
      </p:sp>
    </p:spTree>
    <p:extLst>
      <p:ext uri="{BB962C8B-B14F-4D97-AF65-F5344CB8AC3E}">
        <p14:creationId xmlns:p14="http://schemas.microsoft.com/office/powerpoint/2010/main" val="3778016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24840-87B7-5C2F-E6CB-CE9BD61D278B}"/>
              </a:ext>
            </a:extLst>
          </p:cNvPr>
          <p:cNvSpPr>
            <a:spLocks noGrp="1"/>
          </p:cNvSpPr>
          <p:nvPr>
            <p:ph type="title"/>
          </p:nvPr>
        </p:nvSpPr>
        <p:spPr>
          <a:xfrm>
            <a:off x="3487928" y="1588500"/>
            <a:ext cx="6194552" cy="2807208"/>
          </a:xfrm>
        </p:spPr>
        <p:txBody>
          <a:bodyPr>
            <a:normAutofit/>
          </a:bodyPr>
          <a:lstStyle/>
          <a:p>
            <a:r>
              <a:rPr lang="en-US" sz="8000" dirty="0"/>
              <a:t>Thank you!</a:t>
            </a:r>
            <a:endParaRPr lang="en-PK" sz="8000" dirty="0"/>
          </a:p>
        </p:txBody>
      </p:sp>
      <p:sp>
        <p:nvSpPr>
          <p:cNvPr id="4" name="TextBox 3">
            <a:extLst>
              <a:ext uri="{FF2B5EF4-FFF2-40B4-BE49-F238E27FC236}">
                <a16:creationId xmlns:a16="http://schemas.microsoft.com/office/drawing/2014/main" id="{7119812F-AABC-0688-A538-8A303FE5DAE1}"/>
              </a:ext>
            </a:extLst>
          </p:cNvPr>
          <p:cNvSpPr txBox="1"/>
          <p:nvPr/>
        </p:nvSpPr>
        <p:spPr>
          <a:xfrm>
            <a:off x="640080" y="3429000"/>
            <a:ext cx="10535920" cy="369332"/>
          </a:xfrm>
          <a:prstGeom prst="rect">
            <a:avLst/>
          </a:prstGeom>
          <a:noFill/>
        </p:spPr>
        <p:txBody>
          <a:bodyPr wrap="square">
            <a:spAutoFit/>
          </a:bodyPr>
          <a:lstStyle/>
          <a:p>
            <a:pPr algn="ctr"/>
            <a:r>
              <a:rPr lang="en-US" dirty="0"/>
              <a:t>“Stay safe, stay smart, and always think before you click.”</a:t>
            </a:r>
            <a:endParaRPr lang="en-PK" dirty="0"/>
          </a:p>
        </p:txBody>
      </p:sp>
    </p:spTree>
    <p:extLst>
      <p:ext uri="{BB962C8B-B14F-4D97-AF65-F5344CB8AC3E}">
        <p14:creationId xmlns:p14="http://schemas.microsoft.com/office/powerpoint/2010/main" val="1195868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21CC8-4B4E-8070-1ABA-5C79AE0215D7}"/>
              </a:ext>
            </a:extLst>
          </p:cNvPr>
          <p:cNvSpPr>
            <a:spLocks noGrp="1"/>
          </p:cNvSpPr>
          <p:nvPr>
            <p:ph type="title"/>
          </p:nvPr>
        </p:nvSpPr>
        <p:spPr>
          <a:xfrm>
            <a:off x="904240" y="305255"/>
            <a:ext cx="9032240" cy="1273048"/>
          </a:xfrm>
        </p:spPr>
        <p:txBody>
          <a:bodyPr>
            <a:noAutofit/>
          </a:bodyPr>
          <a:lstStyle/>
          <a:p>
            <a:r>
              <a:rPr lang="en-US" sz="4800" b="1" dirty="0">
                <a:latin typeface="Times New Roman" panose="02020603050405020304" pitchFamily="18" charset="0"/>
                <a:cs typeface="Times New Roman" panose="02020603050405020304" pitchFamily="18" charset="0"/>
              </a:rPr>
              <a:t>Cyber Threat Landscape</a:t>
            </a:r>
            <a:endParaRPr lang="en-PK" sz="4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A03BFAE-6EEC-377D-6D9A-ECB1E90D5AD2}"/>
              </a:ext>
            </a:extLst>
          </p:cNvPr>
          <p:cNvSpPr txBox="1"/>
          <p:nvPr/>
        </p:nvSpPr>
        <p:spPr>
          <a:xfrm>
            <a:off x="599440" y="1578303"/>
            <a:ext cx="10688320" cy="4031873"/>
          </a:xfrm>
          <a:prstGeom prst="rect">
            <a:avLst/>
          </a:prstGeom>
          <a:noFill/>
        </p:spPr>
        <p:txBody>
          <a:bodyPr wrap="square">
            <a:spAutoFit/>
          </a:bodyPr>
          <a:lstStyle/>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threat landscape means the entire scope of potential and recognized cybersecurity threats affecting user groups, organizations, specific industries, or a particular time.</a:t>
            </a:r>
          </a:p>
          <a:p>
            <a:pPr marL="457200" indent="-457200" algn="just">
              <a:buFont typeface="Arial" panose="020B0604020202020204" pitchFamily="34" charset="0"/>
              <a:buChar char="•"/>
            </a:pPr>
            <a:endParaRPr lang="en-PK" sz="32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Shaped by threat actors like </a:t>
            </a:r>
            <a:r>
              <a:rPr lang="en-US" sz="3200" b="1" dirty="0">
                <a:latin typeface="Times New Roman" panose="02020603050405020304" pitchFamily="18" charset="0"/>
                <a:cs typeface="Times New Roman" panose="02020603050405020304" pitchFamily="18" charset="0"/>
              </a:rPr>
              <a:t>hackers, nation-states, and criminal groups</a:t>
            </a:r>
            <a:r>
              <a:rPr lang="en-US" sz="3200" dirty="0">
                <a:latin typeface="Times New Roman" panose="02020603050405020304" pitchFamily="18" charset="0"/>
                <a:cs typeface="Times New Roman" panose="02020603050405020304" pitchFamily="18" charset="0"/>
              </a:rPr>
              <a:t>, it has grown increasingly complex with the rise of cloud computing, IoT devices, and interconnected supply chains.</a:t>
            </a:r>
            <a:endParaRPr lang="en-PK"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970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6FA165A-BCBE-DAD0-1E68-A21B35AF2F59}"/>
              </a:ext>
            </a:extLst>
          </p:cNvPr>
          <p:cNvSpPr txBox="1"/>
          <p:nvPr/>
        </p:nvSpPr>
        <p:spPr>
          <a:xfrm>
            <a:off x="2103120" y="1504872"/>
            <a:ext cx="9550400" cy="2246769"/>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current threat landscape shows a rise in persistent and potential threats, which are becoming more frequent and sophisticated. As digitization and geopolitical issues rise, attack techniques have diversified and now target both infrastructure and individuals.</a:t>
            </a:r>
            <a:endParaRPr lang="en-PK" sz="3600"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098A5800-CC98-E691-01A8-BCDA7540D7FE}"/>
              </a:ext>
            </a:extLst>
          </p:cNvPr>
          <p:cNvSpPr>
            <a:spLocks noGrp="1"/>
          </p:cNvSpPr>
          <p:nvPr>
            <p:ph type="title"/>
          </p:nvPr>
        </p:nvSpPr>
        <p:spPr>
          <a:xfrm>
            <a:off x="2021840" y="489172"/>
            <a:ext cx="8737600" cy="636524"/>
          </a:xfrm>
        </p:spPr>
        <p:txBody>
          <a:bodyPr>
            <a:noAutofit/>
          </a:bodyPr>
          <a:lstStyle/>
          <a:p>
            <a:r>
              <a:rPr lang="en-US" sz="4400" b="1" dirty="0">
                <a:latin typeface="Times New Roman" panose="02020603050405020304" pitchFamily="18" charset="0"/>
                <a:cs typeface="Times New Roman" panose="02020603050405020304" pitchFamily="18" charset="0"/>
              </a:rPr>
              <a:t>Cyber Threat Landscape</a:t>
            </a:r>
            <a:endParaRPr lang="en-PK" sz="4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05A5B31-D4CB-01EC-EA06-0847692BE0AC}"/>
              </a:ext>
            </a:extLst>
          </p:cNvPr>
          <p:cNvSpPr txBox="1"/>
          <p:nvPr/>
        </p:nvSpPr>
        <p:spPr>
          <a:xfrm>
            <a:off x="284480" y="4549676"/>
            <a:ext cx="11623040" cy="2308324"/>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Quick Questions?</a:t>
            </a:r>
          </a:p>
          <a:p>
            <a:endParaRPr lang="en-US" sz="1800" b="1" dirty="0">
              <a:latin typeface="Times New Roman" panose="02020603050405020304" pitchFamily="18" charset="0"/>
              <a:cs typeface="Times New Roman" panose="02020603050405020304" pitchFamily="18" charset="0"/>
            </a:endParaRPr>
          </a:p>
          <a:p>
            <a:pPr marL="285750" indent="-285750">
              <a:buFontTx/>
              <a:buChar char="-"/>
            </a:pPr>
            <a:r>
              <a:rPr lang="en-US" b="1" dirty="0">
                <a:latin typeface="Times New Roman" panose="02020603050405020304" pitchFamily="18" charset="0"/>
                <a:cs typeface="Times New Roman" panose="02020603050405020304" pitchFamily="18" charset="0"/>
              </a:rPr>
              <a:t>H</a:t>
            </a:r>
            <a:r>
              <a:rPr lang="en-US" sz="1800" b="1" dirty="0">
                <a:latin typeface="Times New Roman" panose="02020603050405020304" pitchFamily="18" charset="0"/>
                <a:cs typeface="Times New Roman" panose="02020603050405020304" pitchFamily="18" charset="0"/>
              </a:rPr>
              <a:t>ackers : </a:t>
            </a:r>
            <a:r>
              <a:rPr lang="en-US" dirty="0"/>
              <a:t>Individuals who exploit system vulnerabilities — some for learning (ethical hackers), others for harm (black hats).</a:t>
            </a:r>
            <a:endParaRPr lang="en-US" sz="1800" b="1" dirty="0">
              <a:latin typeface="Times New Roman" panose="02020603050405020304" pitchFamily="18" charset="0"/>
              <a:cs typeface="Times New Roman" panose="02020603050405020304" pitchFamily="18" charset="0"/>
            </a:endParaRPr>
          </a:p>
          <a:p>
            <a:pPr marL="285750" indent="-285750">
              <a:buFontTx/>
              <a:buChar char="-"/>
            </a:pPr>
            <a:r>
              <a:rPr lang="en-US" b="1" dirty="0">
                <a:latin typeface="Times New Roman" panose="02020603050405020304" pitchFamily="18" charset="0"/>
                <a:cs typeface="Times New Roman" panose="02020603050405020304" pitchFamily="18" charset="0"/>
              </a:rPr>
              <a:t>N</a:t>
            </a:r>
            <a:r>
              <a:rPr lang="en-US" sz="1800" b="1" dirty="0">
                <a:latin typeface="Times New Roman" panose="02020603050405020304" pitchFamily="18" charset="0"/>
                <a:cs typeface="Times New Roman" panose="02020603050405020304" pitchFamily="18" charset="0"/>
              </a:rPr>
              <a:t>ation-States : </a:t>
            </a:r>
            <a:r>
              <a:rPr lang="en-US" dirty="0"/>
              <a:t>Cyberattacks sponsored by governments to steal data, disrupt infrastructure, or spy on other nations.</a:t>
            </a:r>
            <a:endParaRPr lang="en-US" sz="1800" b="1" dirty="0">
              <a:latin typeface="Times New Roman" panose="02020603050405020304" pitchFamily="18" charset="0"/>
              <a:cs typeface="Times New Roman" panose="02020603050405020304" pitchFamily="18" charset="0"/>
            </a:endParaRPr>
          </a:p>
          <a:p>
            <a:pPr marL="285750" indent="-285750">
              <a:buFontTx/>
              <a:buChar char="-"/>
            </a:pPr>
            <a:r>
              <a:rPr lang="en-US" b="1" dirty="0">
                <a:latin typeface="Times New Roman" panose="02020603050405020304" pitchFamily="18" charset="0"/>
                <a:cs typeface="Times New Roman" panose="02020603050405020304" pitchFamily="18" charset="0"/>
              </a:rPr>
              <a:t>C</a:t>
            </a:r>
            <a:r>
              <a:rPr lang="en-US" sz="1800" b="1" dirty="0">
                <a:latin typeface="Times New Roman" panose="02020603050405020304" pitchFamily="18" charset="0"/>
                <a:cs typeface="Times New Roman" panose="02020603050405020304" pitchFamily="18" charset="0"/>
              </a:rPr>
              <a:t>riminal </a:t>
            </a:r>
            <a:r>
              <a:rPr lang="en-US" b="1" dirty="0">
                <a:latin typeface="Times New Roman" panose="02020603050405020304" pitchFamily="18" charset="0"/>
                <a:cs typeface="Times New Roman" panose="02020603050405020304" pitchFamily="18" charset="0"/>
              </a:rPr>
              <a:t>G</a:t>
            </a:r>
            <a:r>
              <a:rPr lang="en-US" sz="1800" b="1" dirty="0">
                <a:latin typeface="Times New Roman" panose="02020603050405020304" pitchFamily="18" charset="0"/>
                <a:cs typeface="Times New Roman" panose="02020603050405020304" pitchFamily="18" charset="0"/>
              </a:rPr>
              <a:t>roups : </a:t>
            </a:r>
            <a:r>
              <a:rPr lang="en-US" dirty="0"/>
              <a:t>Organized groups that launch cybercrimes like ransomware, phishing, and financial fraud for profit.</a:t>
            </a:r>
            <a:endParaRPr lang="en-PK" dirty="0"/>
          </a:p>
        </p:txBody>
      </p:sp>
    </p:spTree>
    <p:extLst>
      <p:ext uri="{BB962C8B-B14F-4D97-AF65-F5344CB8AC3E}">
        <p14:creationId xmlns:p14="http://schemas.microsoft.com/office/powerpoint/2010/main" val="1994194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693EB-AB38-1C1F-3FDB-D77986FDE8F9}"/>
              </a:ext>
            </a:extLst>
          </p:cNvPr>
          <p:cNvSpPr>
            <a:spLocks noGrp="1"/>
          </p:cNvSpPr>
          <p:nvPr>
            <p:ph type="title"/>
          </p:nvPr>
        </p:nvSpPr>
        <p:spPr>
          <a:xfrm>
            <a:off x="751840" y="142303"/>
            <a:ext cx="10688320" cy="1293368"/>
          </a:xfrm>
        </p:spPr>
        <p:txBody>
          <a:bodyPr>
            <a:noAutofit/>
          </a:bodyPr>
          <a:lstStyle/>
          <a:p>
            <a:pPr algn="ctr"/>
            <a:r>
              <a:rPr lang="en-US" sz="4000" b="1" dirty="0">
                <a:latin typeface="Times New Roman" panose="02020603050405020304" pitchFamily="18" charset="0"/>
                <a:cs typeface="Times New Roman" panose="02020603050405020304" pitchFamily="18" charset="0"/>
              </a:rPr>
              <a:t>Key factors contribution </a:t>
            </a:r>
            <a:endParaRPr lang="en-PK" sz="4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0B06ABF-7526-EA15-5D07-F922E823CE38}"/>
              </a:ext>
            </a:extLst>
          </p:cNvPr>
          <p:cNvSpPr txBox="1"/>
          <p:nvPr/>
        </p:nvSpPr>
        <p:spPr>
          <a:xfrm>
            <a:off x="511503" y="1130871"/>
            <a:ext cx="10688320" cy="5262979"/>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The main factors contributing to the dynamic threat landscape include:</a:t>
            </a:r>
          </a:p>
          <a:p>
            <a:pPr marL="914400" lvl="1" indent="-457200" algn="just">
              <a:buFont typeface="Wingdings" panose="05000000000000000000" pitchFamily="2" charset="2"/>
              <a:buChar char="ü"/>
            </a:pPr>
            <a:r>
              <a:rPr lang="en-US" sz="2800" b="1" dirty="0">
                <a:latin typeface="Times New Roman" panose="02020603050405020304" pitchFamily="18" charset="0"/>
                <a:cs typeface="Times New Roman" panose="02020603050405020304" pitchFamily="18" charset="0"/>
              </a:rPr>
              <a:t>Increasingly sophisticated </a:t>
            </a:r>
            <a:r>
              <a:rPr lang="en-US" sz="2800" dirty="0">
                <a:latin typeface="Times New Roman" panose="02020603050405020304" pitchFamily="18" charset="0"/>
                <a:cs typeface="Times New Roman" panose="02020603050405020304" pitchFamily="18" charset="0"/>
              </a:rPr>
              <a:t>tools and attack methods.</a:t>
            </a:r>
          </a:p>
          <a:p>
            <a:pPr marL="914400" lvl="1" indent="-457200"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Greater reliance on </a:t>
            </a:r>
            <a:r>
              <a:rPr lang="en-US" sz="2800" b="1" dirty="0">
                <a:latin typeface="Times New Roman" panose="02020603050405020304" pitchFamily="18" charset="0"/>
                <a:cs typeface="Times New Roman" panose="02020603050405020304" pitchFamily="18" charset="0"/>
              </a:rPr>
              <a:t>information technology </a:t>
            </a:r>
            <a:r>
              <a:rPr lang="en-US" sz="2800" dirty="0">
                <a:latin typeface="Times New Roman" panose="02020603050405020304" pitchFamily="18" charset="0"/>
                <a:cs typeface="Times New Roman" panose="02020603050405020304" pitchFamily="18" charset="0"/>
              </a:rPr>
              <a:t>products and services, such as SaaS offerings.</a:t>
            </a:r>
          </a:p>
          <a:p>
            <a:pPr marL="914400" lvl="1" indent="-457200"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Networks that encourage and enable the distribution of cybercrime profits, such as </a:t>
            </a:r>
            <a:r>
              <a:rPr lang="en-US" sz="2800" b="1" dirty="0">
                <a:latin typeface="Times New Roman" panose="02020603050405020304" pitchFamily="18" charset="0"/>
                <a:cs typeface="Times New Roman" panose="02020603050405020304" pitchFamily="18" charset="0"/>
              </a:rPr>
              <a:t>the dark web.</a:t>
            </a:r>
            <a:endParaRPr lang="en-US" sz="2800" dirty="0">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Greater availability of skills, personnel, and finances to drive cyber attacks.</a:t>
            </a:r>
          </a:p>
          <a:p>
            <a:pPr marL="914400" lvl="1" indent="-457200"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External factors, such as a </a:t>
            </a:r>
            <a:r>
              <a:rPr lang="en-US" sz="2800" b="1" dirty="0">
                <a:latin typeface="Times New Roman" panose="02020603050405020304" pitchFamily="18" charset="0"/>
                <a:cs typeface="Times New Roman" panose="02020603050405020304" pitchFamily="18" charset="0"/>
              </a:rPr>
              <a:t>global pandemic or financial crisis.</a:t>
            </a:r>
          </a:p>
          <a:p>
            <a:pPr marL="914400" lvl="1" indent="-457200"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Faster software releases with added functionality;</a:t>
            </a:r>
          </a:p>
          <a:p>
            <a:pPr marL="914400" lvl="1" indent="-457200"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New hardware development, such as </a:t>
            </a:r>
            <a:r>
              <a:rPr lang="en-US" sz="2800" b="1" dirty="0">
                <a:latin typeface="Times New Roman" panose="02020603050405020304" pitchFamily="18" charset="0"/>
                <a:cs typeface="Times New Roman" panose="02020603050405020304" pitchFamily="18" charset="0"/>
              </a:rPr>
              <a:t>Internet of Things (IoT) devices.</a:t>
            </a:r>
          </a:p>
        </p:txBody>
      </p:sp>
    </p:spTree>
    <p:extLst>
      <p:ext uri="{BB962C8B-B14F-4D97-AF65-F5344CB8AC3E}">
        <p14:creationId xmlns:p14="http://schemas.microsoft.com/office/powerpoint/2010/main" val="3026933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4C9A7-1DBE-655C-E095-EB9076DE2DBD}"/>
              </a:ext>
            </a:extLst>
          </p:cNvPr>
          <p:cNvSpPr>
            <a:spLocks noGrp="1"/>
          </p:cNvSpPr>
          <p:nvPr>
            <p:ph type="title"/>
          </p:nvPr>
        </p:nvSpPr>
        <p:spPr>
          <a:xfrm>
            <a:off x="907288" y="423672"/>
            <a:ext cx="10238232" cy="876808"/>
          </a:xfrm>
        </p:spPr>
        <p:txBody>
          <a:bodyPr>
            <a:noAutofit/>
          </a:bodyPr>
          <a:lstStyle/>
          <a:p>
            <a:r>
              <a:rPr lang="en-US" sz="4000" b="1" dirty="0">
                <a:latin typeface="Times New Roman" panose="02020603050405020304" pitchFamily="18" charset="0"/>
                <a:cs typeface="Times New Roman" panose="02020603050405020304" pitchFamily="18" charset="0"/>
              </a:rPr>
              <a:t>Current cyber threat landscape</a:t>
            </a:r>
            <a:endParaRPr lang="en-PK" sz="4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B30F4EE-08CE-D76A-2CB7-00E5B1137DF6}"/>
              </a:ext>
            </a:extLst>
          </p:cNvPr>
          <p:cNvSpPr txBox="1"/>
          <p:nvPr/>
        </p:nvSpPr>
        <p:spPr>
          <a:xfrm>
            <a:off x="812800" y="1499444"/>
            <a:ext cx="10424160" cy="4832092"/>
          </a:xfrm>
          <a:prstGeom prst="rect">
            <a:avLst/>
          </a:prstGeom>
          <a:noFill/>
        </p:spPr>
        <p:txBody>
          <a:bodyPr wrap="square">
            <a:spAutoFit/>
          </a:bodyPr>
          <a:lstStyle/>
          <a:p>
            <a:pPr marL="342900" indent="-342900">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Critical Infrastructure Vulnerabilities</a:t>
            </a:r>
          </a:p>
          <a:p>
            <a:pPr marL="914400" lvl="1"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Threat actors increasingly target critical infrastructure systems. Such as </a:t>
            </a:r>
            <a:r>
              <a:rPr lang="en-US" sz="2800" b="1" dirty="0">
                <a:latin typeface="Times New Roman" panose="02020603050405020304" pitchFamily="18" charset="0"/>
                <a:cs typeface="Times New Roman" panose="02020603050405020304" pitchFamily="18" charset="0"/>
              </a:rPr>
              <a:t>Energy Grids, Transportation Networks, and Healthcare Facilities</a:t>
            </a:r>
            <a:r>
              <a:rPr lang="en-US" sz="2800" dirty="0">
                <a:latin typeface="Times New Roman" panose="02020603050405020304" pitchFamily="18" charset="0"/>
                <a:cs typeface="Times New Roman" panose="02020603050405020304" pitchFamily="18" charset="0"/>
              </a:rPr>
              <a:t>, which are vital to national security and public safety.</a:t>
            </a:r>
          </a:p>
          <a:p>
            <a:pPr marL="914400" lvl="1"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more reliance on interconnected systems also amplifies risks.</a:t>
            </a:r>
          </a:p>
          <a:p>
            <a:pPr marL="914400" lvl="1"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rise in </a:t>
            </a:r>
            <a:r>
              <a:rPr lang="en-US" sz="2800" b="1" dirty="0">
                <a:latin typeface="Times New Roman" panose="02020603050405020304" pitchFamily="18" charset="0"/>
                <a:cs typeface="Times New Roman" panose="02020603050405020304" pitchFamily="18" charset="0"/>
              </a:rPr>
              <a:t>ransomware attacks </a:t>
            </a:r>
            <a:r>
              <a:rPr lang="en-US" sz="2800" dirty="0">
                <a:latin typeface="Times New Roman" panose="02020603050405020304" pitchFamily="18" charset="0"/>
                <a:cs typeface="Times New Roman" panose="02020603050405020304" pitchFamily="18" charset="0"/>
              </a:rPr>
              <a:t>targeting critical infrastructure highlights the urgent need to strengthen and modernize defenses against evolving cyber threats.</a:t>
            </a:r>
            <a:endParaRPr lang="en-US" sz="4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US" sz="2800" b="1" dirty="0">
              <a:latin typeface="Times New Roman" panose="02020603050405020304" pitchFamily="18" charset="0"/>
              <a:cs typeface="Times New Roman" panose="02020603050405020304" pitchFamily="18" charset="0"/>
            </a:endParaRPr>
          </a:p>
        </p:txBody>
      </p:sp>
      <p:sp>
        <p:nvSpPr>
          <p:cNvPr id="5" name="AutoShape 2" descr="What is Cyber Security? A Complete Beginner’s Guide">
            <a:extLst>
              <a:ext uri="{FF2B5EF4-FFF2-40B4-BE49-F238E27FC236}">
                <a16:creationId xmlns:a16="http://schemas.microsoft.com/office/drawing/2014/main" id="{84753A15-1F92-04D5-59BE-B01C70EC9004}"/>
              </a:ext>
            </a:extLst>
          </p:cNvPr>
          <p:cNvSpPr>
            <a:spLocks noChangeAspect="1" noChangeArrowheads="1"/>
          </p:cNvSpPr>
          <p:nvPr/>
        </p:nvSpPr>
        <p:spPr bwMode="auto">
          <a:xfrm>
            <a:off x="-2147888" y="-822325"/>
            <a:ext cx="4343401" cy="24479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spTree>
    <p:extLst>
      <p:ext uri="{BB962C8B-B14F-4D97-AF65-F5344CB8AC3E}">
        <p14:creationId xmlns:p14="http://schemas.microsoft.com/office/powerpoint/2010/main" val="2407333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0D0E61-8B57-026C-D569-3945C61FCBBE}"/>
              </a:ext>
            </a:extLst>
          </p:cNvPr>
          <p:cNvSpPr txBox="1"/>
          <p:nvPr/>
        </p:nvSpPr>
        <p:spPr>
          <a:xfrm>
            <a:off x="508000" y="568960"/>
            <a:ext cx="10546080" cy="6370975"/>
          </a:xfrm>
          <a:prstGeom prst="rect">
            <a:avLst/>
          </a:prstGeom>
          <a:noFill/>
        </p:spPr>
        <p:txBody>
          <a:bodyPr wrap="square">
            <a:spAutoFit/>
          </a:bodyPr>
          <a:lstStyle/>
          <a:p>
            <a:pPr marL="342900" indent="-342900" algn="just">
              <a:buFont typeface="Wingdings" panose="05000000000000000000" pitchFamily="2" charset="2"/>
              <a:buChar char="Ø"/>
            </a:pPr>
            <a:r>
              <a:rPr lang="en-US" sz="3200" b="1" dirty="0">
                <a:latin typeface="Times New Roman" panose="02020603050405020304" pitchFamily="18" charset="0"/>
                <a:cs typeface="Times New Roman" panose="02020603050405020304" pitchFamily="18" charset="0"/>
              </a:rPr>
              <a:t>Growing Geopolitical Tensions</a:t>
            </a:r>
          </a:p>
          <a:p>
            <a:pPr algn="just"/>
            <a:endParaRPr lang="en-US" sz="2800" b="1"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Geopolitical conflicts are amplifying the threat landscape.</a:t>
            </a:r>
          </a:p>
          <a:p>
            <a:pPr marL="800100" lvl="1" indent="-3429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Nation-state threat actors are using cyber espionage and sabotage to achieve their goals.</a:t>
            </a:r>
          </a:p>
          <a:p>
            <a:pPr marL="800100" lvl="1" indent="-3429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These attacks exploit attack vectors like phishing, zero-day vulnerabilities, and ransomware to disrupt essential services, destabilize economies, and undermine public trust.</a:t>
            </a:r>
          </a:p>
          <a:p>
            <a:pPr marL="800100" lvl="1" indent="-3429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Cyberattacks often accompany traditional geopolitical moves by targeting critical sectors like energy, finance, and defense.</a:t>
            </a:r>
          </a:p>
          <a:p>
            <a:pPr marL="800100" lvl="1" indent="-3429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2169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3BE72B-E739-730C-0E6B-111026F4A1E0}"/>
              </a:ext>
            </a:extLst>
          </p:cNvPr>
          <p:cNvSpPr txBox="1"/>
          <p:nvPr/>
        </p:nvSpPr>
        <p:spPr>
          <a:xfrm>
            <a:off x="716280" y="1292261"/>
            <a:ext cx="10759440" cy="5262979"/>
          </a:xfrm>
          <a:prstGeom prst="rect">
            <a:avLst/>
          </a:prstGeom>
          <a:noFill/>
        </p:spPr>
        <p:txBody>
          <a:bodyPr wrap="square">
            <a:spAutoFit/>
          </a:bodyPr>
          <a:lstStyle/>
          <a:p>
            <a:pPr marL="285750" indent="-285750" algn="just">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The COVID – 19 Pandemic</a:t>
            </a:r>
          </a:p>
          <a:p>
            <a:pPr marL="285750" indent="-285750" algn="just">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The Russia Ukraine Conflict</a:t>
            </a:r>
          </a:p>
          <a:p>
            <a:pPr marL="285750" indent="-285750" algn="just">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Cloud Service Providers (CSPs)</a:t>
            </a:r>
            <a:r>
              <a:rPr lang="en-US" sz="2800" dirty="0">
                <a:latin typeface="Times New Roman" panose="02020603050405020304" pitchFamily="18" charset="0"/>
                <a:cs typeface="Times New Roman" panose="02020603050405020304" pitchFamily="18" charset="0"/>
              </a:rPr>
              <a:t> – e.g. Amazon Web Services (AWS), Microsoft Azure, Google Cloud Platform (GCP).</a:t>
            </a:r>
          </a:p>
          <a:p>
            <a:pPr marL="285750" indent="-285750" algn="just">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Software-as-a-Service (SaaS) Platforms</a:t>
            </a:r>
            <a:r>
              <a:rPr lang="en-US" sz="2800" dirty="0">
                <a:latin typeface="Times New Roman" panose="02020603050405020304" pitchFamily="18" charset="0"/>
                <a:cs typeface="Times New Roman" panose="02020603050405020304" pitchFamily="18" charset="0"/>
              </a:rPr>
              <a:t> – e.g. Salesforce, Slack, Zoom, Dropbox</a:t>
            </a:r>
          </a:p>
          <a:p>
            <a:pPr marL="285750" indent="-285750" algn="just">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Payment Gateways and Financial Processors</a:t>
            </a:r>
            <a:r>
              <a:rPr lang="en-US" sz="2800" dirty="0">
                <a:latin typeface="Times New Roman" panose="02020603050405020304" pitchFamily="18" charset="0"/>
                <a:cs typeface="Times New Roman" panose="02020603050405020304" pitchFamily="18" charset="0"/>
              </a:rPr>
              <a:t> – e.g. Stripe, PayPal, Square</a:t>
            </a:r>
          </a:p>
          <a:p>
            <a:pPr marL="285750" indent="-285750" algn="just">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Managed Service Providers (MSPs)</a:t>
            </a:r>
            <a:r>
              <a:rPr lang="en-US" sz="2800" dirty="0">
                <a:latin typeface="Times New Roman" panose="02020603050405020304" pitchFamily="18" charset="0"/>
                <a:cs typeface="Times New Roman" panose="02020603050405020304" pitchFamily="18" charset="0"/>
              </a:rPr>
              <a:t> and </a:t>
            </a:r>
            <a:r>
              <a:rPr lang="en-US" sz="2800" b="1" dirty="0">
                <a:latin typeface="Times New Roman" panose="02020603050405020304" pitchFamily="18" charset="0"/>
                <a:cs typeface="Times New Roman" panose="02020603050405020304" pitchFamily="18" charset="0"/>
              </a:rPr>
              <a:t>IT Support Vendors</a:t>
            </a:r>
            <a:r>
              <a:rPr lang="en-US" sz="2800" dirty="0">
                <a:latin typeface="Times New Roman" panose="02020603050405020304" pitchFamily="18" charset="0"/>
                <a:cs typeface="Times New Roman" panose="02020603050405020304" pitchFamily="18" charset="0"/>
              </a:rPr>
              <a:t> – e.g. Kaseya, SolarWinds</a:t>
            </a:r>
          </a:p>
          <a:p>
            <a:pPr marL="285750" indent="-285750" algn="just">
              <a:buFont typeface="Wingdings" panose="05000000000000000000" pitchFamily="2" charset="2"/>
              <a:buChar char="§"/>
            </a:pPr>
            <a:r>
              <a:rPr lang="en-US" sz="2800" b="1" dirty="0">
                <a:latin typeface="Times New Roman" panose="02020603050405020304" pitchFamily="18" charset="0"/>
                <a:cs typeface="Times New Roman" panose="02020603050405020304" pitchFamily="18" charset="0"/>
              </a:rPr>
              <a:t>Supply Chain and Logistics Platforms</a:t>
            </a:r>
            <a:r>
              <a:rPr lang="en-US" sz="2800" dirty="0">
                <a:latin typeface="Times New Roman" panose="02020603050405020304" pitchFamily="18" charset="0"/>
                <a:cs typeface="Times New Roman" panose="02020603050405020304" pitchFamily="18" charset="0"/>
              </a:rPr>
              <a:t> – e.g. SAP Ariba, Oracle SCM Cloud, Maersk’s logistics systems</a:t>
            </a:r>
          </a:p>
        </p:txBody>
      </p:sp>
      <p:sp>
        <p:nvSpPr>
          <p:cNvPr id="8" name="Title 1">
            <a:extLst>
              <a:ext uri="{FF2B5EF4-FFF2-40B4-BE49-F238E27FC236}">
                <a16:creationId xmlns:a16="http://schemas.microsoft.com/office/drawing/2014/main" id="{5027DA87-4D95-8401-D290-C1BC4E0F970C}"/>
              </a:ext>
            </a:extLst>
          </p:cNvPr>
          <p:cNvSpPr txBox="1">
            <a:spLocks/>
          </p:cNvSpPr>
          <p:nvPr/>
        </p:nvSpPr>
        <p:spPr>
          <a:xfrm>
            <a:off x="879030" y="486573"/>
            <a:ext cx="9326499" cy="978408"/>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Examples</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0248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2FE07-E2CA-5DEA-AE9B-6EA17C10C50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DD0B0B9-3612-7D8E-5A38-807930708BA4}"/>
              </a:ext>
            </a:extLst>
          </p:cNvPr>
          <p:cNvSpPr txBox="1"/>
          <p:nvPr/>
        </p:nvSpPr>
        <p:spPr>
          <a:xfrm>
            <a:off x="589279" y="1513840"/>
            <a:ext cx="10759440" cy="4093428"/>
          </a:xfrm>
          <a:prstGeom prst="rect">
            <a:avLst/>
          </a:prstGeom>
          <a:noFill/>
        </p:spPr>
        <p:txBody>
          <a:bodyPr wrap="square">
            <a:spAutoFit/>
          </a:bodyPr>
          <a:lstStyle/>
          <a:p>
            <a:pPr marL="742950" lvl="1"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Pakistan Petroleum Limited (PPL) Ransomware Attempt — August 2024</a:t>
            </a:r>
          </a:p>
          <a:p>
            <a:pPr marL="742950" lvl="1"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Snowflake Data Breach (2024)</a:t>
            </a:r>
          </a:p>
          <a:p>
            <a:pPr marL="742950" lvl="1"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UnitedHealth Group (Change Healthcare) Ransomware Attack (Feb 2024)</a:t>
            </a:r>
          </a:p>
          <a:p>
            <a:pPr marL="742950" lvl="1"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UK Ministry of Defense Data Leak (May 2025)</a:t>
            </a:r>
          </a:p>
          <a:p>
            <a:pPr marL="742950" lvl="1" indent="-285750">
              <a:buFont typeface="Arial" panose="020B0604020202020204" pitchFamily="34" charset="0"/>
              <a:buChar char="•"/>
            </a:pPr>
            <a:r>
              <a:rPr lang="sv-SE" sz="2600" dirty="0">
                <a:latin typeface="Times New Roman" panose="02020603050405020304" pitchFamily="18" charset="0"/>
                <a:cs typeface="Times New Roman" panose="02020603050405020304" pitchFamily="18" charset="0"/>
              </a:rPr>
              <a:t>AI-Driven Cyber Attacks Surge (2025) – Pakistan</a:t>
            </a:r>
          </a:p>
          <a:p>
            <a:pPr marL="742950" lvl="1"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Pakistan’s Financial Sector Hit by 114% Rise in Cyber Threats (2024)</a:t>
            </a:r>
            <a:endParaRPr lang="sv-SE" sz="26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Data Breach at a Government Department (Unconfirmed – Early 2025) – Pakistan</a:t>
            </a:r>
          </a:p>
          <a:p>
            <a:pPr marL="742950" lvl="1"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Dark Web Sale of Pakistani Telecom Data (2024)</a:t>
            </a:r>
          </a:p>
          <a:p>
            <a:pPr marL="742950" lvl="1"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University Websites Defaced (2024)</a:t>
            </a:r>
          </a:p>
        </p:txBody>
      </p:sp>
      <p:sp>
        <p:nvSpPr>
          <p:cNvPr id="8" name="Title 1">
            <a:extLst>
              <a:ext uri="{FF2B5EF4-FFF2-40B4-BE49-F238E27FC236}">
                <a16:creationId xmlns:a16="http://schemas.microsoft.com/office/drawing/2014/main" id="{9424FF86-755D-8D88-45A8-4AFFE920C3C6}"/>
              </a:ext>
            </a:extLst>
          </p:cNvPr>
          <p:cNvSpPr txBox="1">
            <a:spLocks/>
          </p:cNvSpPr>
          <p:nvPr/>
        </p:nvSpPr>
        <p:spPr>
          <a:xfrm>
            <a:off x="1204150" y="426025"/>
            <a:ext cx="9326499" cy="978408"/>
          </a:xfrm>
          <a:prstGeom prst="rect">
            <a:avLst/>
          </a:prstGeom>
        </p:spPr>
        <p:txBody>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4400" b="1" dirty="0">
                <a:latin typeface="Times New Roman" panose="02020603050405020304" pitchFamily="18" charset="0"/>
                <a:cs typeface="Times New Roman" panose="02020603050405020304" pitchFamily="18" charset="0"/>
              </a:rPr>
              <a:t>Case Studies – 2024 - 2025</a:t>
            </a:r>
          </a:p>
        </p:txBody>
      </p:sp>
    </p:spTree>
    <p:extLst>
      <p:ext uri="{BB962C8B-B14F-4D97-AF65-F5344CB8AC3E}">
        <p14:creationId xmlns:p14="http://schemas.microsoft.com/office/powerpoint/2010/main" val="2602614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{45F63935-1AF4-4F8C-991F-4D25D3E9C223}TF2ec419c9-97c3-4958-b02a-0886397d33afcfe10e4b-d68909c4b1b0</Template>
  <TotalTime>864</TotalTime>
  <Words>2057</Words>
  <Application>Microsoft Office PowerPoint</Application>
  <PresentationFormat>Widescreen</PresentationFormat>
  <Paragraphs>174</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Rockwell</vt:lpstr>
      <vt:lpstr>Rockwell Condensed</vt:lpstr>
      <vt:lpstr>Times New Roman</vt:lpstr>
      <vt:lpstr>Wingdings</vt:lpstr>
      <vt:lpstr>Wood Type</vt:lpstr>
      <vt:lpstr>Cyber Security</vt:lpstr>
      <vt:lpstr>Lecture Overview</vt:lpstr>
      <vt:lpstr>Cyber Threat Landscape</vt:lpstr>
      <vt:lpstr>Cyber Threat Landscape</vt:lpstr>
      <vt:lpstr>Key factors contribution </vt:lpstr>
      <vt:lpstr>Current cyber threat landscape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Dell</cp:lastModifiedBy>
  <cp:revision>548</cp:revision>
  <dcterms:created xsi:type="dcterms:W3CDTF">2025-10-15T06:15:30Z</dcterms:created>
  <dcterms:modified xsi:type="dcterms:W3CDTF">2025-10-21T08:09:33Z</dcterms:modified>
</cp:coreProperties>
</file>