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2"/>
  </p:notesMasterIdLst>
  <p:sldIdLst>
    <p:sldId id="256" r:id="rId2"/>
    <p:sldId id="261" r:id="rId3"/>
    <p:sldId id="260" r:id="rId4"/>
    <p:sldId id="262" r:id="rId5"/>
    <p:sldId id="263" r:id="rId6"/>
    <p:sldId id="264" r:id="rId7"/>
    <p:sldId id="269" r:id="rId8"/>
    <p:sldId id="281" r:id="rId9"/>
    <p:sldId id="270" r:id="rId10"/>
    <p:sldId id="271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8" r:id="rId30"/>
    <p:sldId id="2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7D3E-4D6D-4A9E-AA24-8E11DFA8298B}" type="datetimeFigureOut">
              <a:rPr lang="en-PK" smtClean="0"/>
              <a:t>20/10/2025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406AE-9E8D-4B19-A8A6-37C9AB1FA07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808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406AE-9E8D-4B19-A8A6-37C9AB1FA076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128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CB6B-98B0-7DD3-973D-99D900F05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</a:t>
            </a:r>
            <a:endParaRPr lang="en-PK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B46766-25E3-5BCC-FCFC-68333EE8C7DA}"/>
              </a:ext>
            </a:extLst>
          </p:cNvPr>
          <p:cNvSpPr txBox="1">
            <a:spLocks/>
          </p:cNvSpPr>
          <p:nvPr/>
        </p:nvSpPr>
        <p:spPr>
          <a:xfrm>
            <a:off x="2241804" y="4789253"/>
            <a:ext cx="8053832" cy="1273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# 04</a:t>
            </a:r>
            <a:endParaRPr lang="en-PK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0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0B81A-2B3D-3AE2-97F0-D7309A42B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A966B4-BC50-EADC-E784-AA6ABF199DA8}"/>
              </a:ext>
            </a:extLst>
          </p:cNvPr>
          <p:cNvSpPr txBox="1"/>
          <p:nvPr/>
        </p:nvSpPr>
        <p:spPr>
          <a:xfrm>
            <a:off x="767080" y="1250732"/>
            <a:ext cx="101142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network communications for different purposes are called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that control network and Internet communication.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Protocol has specific purpose and normally operates on certain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Engineering Task Force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(IETF) controls these rules.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FB4B1-5B40-CC4C-739A-C7DB899B604D}"/>
              </a:ext>
            </a:extLst>
          </p:cNvPr>
          <p:cNvSpPr txBox="1">
            <a:spLocks/>
          </p:cNvSpPr>
          <p:nvPr/>
        </p:nvSpPr>
        <p:spPr>
          <a:xfrm>
            <a:off x="1010920" y="308163"/>
            <a:ext cx="426212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565C7-B209-7B35-FBCB-AFED39F1B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598819"/>
            <a:ext cx="5049520" cy="3186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4F6931-CCD8-08C3-144E-C0EB72F846EB}"/>
              </a:ext>
            </a:extLst>
          </p:cNvPr>
          <p:cNvSpPr txBox="1"/>
          <p:nvPr/>
        </p:nvSpPr>
        <p:spPr>
          <a:xfrm>
            <a:off x="162560" y="5626507"/>
            <a:ext cx="7213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Quick Read!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Transmission Control Protocol </a:t>
            </a:r>
            <a:r>
              <a:rPr lang="en-US" dirty="0"/>
              <a:t>(TCP) is connection-oriented.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Internet Protocol </a:t>
            </a:r>
            <a:r>
              <a:rPr lang="en-US" dirty="0"/>
              <a:t>(IP) is connectionless.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7910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E16615-D050-2ED4-7C15-C320EDFED316}"/>
              </a:ext>
            </a:extLst>
          </p:cNvPr>
          <p:cNvSpPr txBox="1"/>
          <p:nvPr/>
        </p:nvSpPr>
        <p:spPr>
          <a:xfrm>
            <a:off x="553720" y="1221304"/>
            <a:ext cx="107289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foundation of how data is transferred and communicated over the internet.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(File Transfer Protocol)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transfer files between computers.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FTPS (File Transfer Protocol Secure)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more secure version that uses encryption to protect data.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 (Simple Mail Transfer Protocol)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the sending of emails.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IMAP (Internet Message Access Protocol)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receive and manage emails on a mail server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BDFF08-B92D-163C-FFE2-613DD757482C}"/>
              </a:ext>
            </a:extLst>
          </p:cNvPr>
          <p:cNvSpPr txBox="1">
            <a:spLocks/>
          </p:cNvSpPr>
          <p:nvPr/>
        </p:nvSpPr>
        <p:spPr>
          <a:xfrm>
            <a:off x="553720" y="278735"/>
            <a:ext cx="673100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31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0DD85C-13E9-8337-49AE-7A69C3F86A03}"/>
              </a:ext>
            </a:extLst>
          </p:cNvPr>
          <p:cNvSpPr txBox="1"/>
          <p:nvPr/>
        </p:nvSpPr>
        <p:spPr>
          <a:xfrm>
            <a:off x="772160" y="270639"/>
            <a:ext cx="1069848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(Domain Name System)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translates domain names like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google.com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IP addresses that computers understand.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(Hypertext Transfer Protocol)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transfer web pages, and its secure version.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 (Hypertext Transfer Protocol Secure)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encrypts data for safe browsing.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(Transmission Control Protocol)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reliable and ordered data delivery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(User Datagram Protocol)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speed and efficiency without guaranteeing delivery. Together, these protocols make network communication and internet usage possible.</a:t>
            </a:r>
            <a:endParaRPr lang="en-P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2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DCA7C4-7529-0EF9-B6B8-6CFF1B6605A3}"/>
              </a:ext>
            </a:extLst>
          </p:cNvPr>
          <p:cNvSpPr txBox="1">
            <a:spLocks/>
          </p:cNvSpPr>
          <p:nvPr/>
        </p:nvSpPr>
        <p:spPr>
          <a:xfrm>
            <a:off x="1203960" y="542895"/>
            <a:ext cx="2606040" cy="716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28391-BFDC-524F-CA64-C97ED8AF9E39}"/>
              </a:ext>
            </a:extLst>
          </p:cNvPr>
          <p:cNvSpPr txBox="1"/>
          <p:nvPr/>
        </p:nvSpPr>
        <p:spPr>
          <a:xfrm>
            <a:off x="1097280" y="1337995"/>
            <a:ext cx="106375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</a:t>
            </a:r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connection point.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is a numeric designation for a particular path of communications.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65535</a:t>
            </a:r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network communications ports on computer regardless of type of computer and OS.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 physical ports on a computer.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IP Address + Port number is referred to as a </a:t>
            </a:r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Socket</a:t>
            </a:r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Used by protocols to communicate</a:t>
            </a:r>
            <a:endParaRPr lang="en-PK" sz="3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0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B72F87-8F46-59D9-6F74-936CDE88228A}"/>
              </a:ext>
            </a:extLst>
          </p:cNvPr>
          <p:cNvSpPr txBox="1"/>
          <p:nvPr/>
        </p:nvSpPr>
        <p:spPr>
          <a:xfrm>
            <a:off x="640080" y="1030516"/>
            <a:ext cx="105460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Simply, One machine connected to each other via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cables,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perhaps to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hubs, switches, or routers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networks transmit binary information in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packets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certain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 and ports.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89244-2CBA-087C-0B8F-6D2D6130B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267" y="2982927"/>
            <a:ext cx="7003733" cy="375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99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E1E-8090-2C01-2630-996AAF7F9312}"/>
              </a:ext>
            </a:extLst>
          </p:cNvPr>
          <p:cNvSpPr txBox="1">
            <a:spLocks/>
          </p:cNvSpPr>
          <p:nvPr/>
        </p:nvSpPr>
        <p:spPr>
          <a:xfrm>
            <a:off x="706120" y="461615"/>
            <a:ext cx="4424680" cy="716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DBA4A-E7FD-857F-6BBC-3630FE11AB8E}"/>
              </a:ext>
            </a:extLst>
          </p:cNvPr>
          <p:cNvSpPr txBox="1"/>
          <p:nvPr/>
        </p:nvSpPr>
        <p:spPr>
          <a:xfrm>
            <a:off x="706120" y="1488222"/>
            <a:ext cx="10541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number of networks that are connected to each other.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various networks are simply connected to main transmission lines called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points where the backbones connect to each other are called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access points (NAPs).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connect the internet, log on to an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service provider (ISP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ISP connects either to another ISP or backbone provider.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backbone provider connects to another at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Access Point (NAP).</a:t>
            </a:r>
            <a:endParaRPr lang="en-PK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05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D15B0-1918-B2C5-657F-31C9ACB93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804862"/>
            <a:ext cx="89916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1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B3353F-4C86-6BDE-C0B5-B7647FC666EE}"/>
              </a:ext>
            </a:extLst>
          </p:cNvPr>
          <p:cNvSpPr txBox="1"/>
          <p:nvPr/>
        </p:nvSpPr>
        <p:spPr>
          <a:xfrm>
            <a:off x="853440" y="1457236"/>
            <a:ext cx="102006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(Internet Protocol) Addresses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to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Internet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identifier,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 Social Security number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in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form.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octets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 by decimals.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 example would be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107.22.98.198.)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three-digit numbers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between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and 255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400833-B2A4-D625-120D-DBF53AA5C845}"/>
              </a:ext>
            </a:extLst>
          </p:cNvPr>
          <p:cNvSpPr txBox="1">
            <a:spLocks/>
          </p:cNvSpPr>
          <p:nvPr/>
        </p:nvSpPr>
        <p:spPr>
          <a:xfrm>
            <a:off x="706120" y="461615"/>
            <a:ext cx="4424680" cy="716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56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B2490E-ABB7-D015-18C2-BF330D358DAD}"/>
              </a:ext>
            </a:extLst>
          </p:cNvPr>
          <p:cNvSpPr txBox="1"/>
          <p:nvPr/>
        </p:nvSpPr>
        <p:spPr>
          <a:xfrm>
            <a:off x="360680" y="1178560"/>
            <a:ext cx="550164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addresses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routable on the Internet.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leased from an ISP.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IP can be the same.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IP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numeric code that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unique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be used again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IP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get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service.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begins with 39</a:t>
            </a:r>
            <a:r>
              <a:rPr lang="en-P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.102.230.17.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073333-C4DD-A72D-010D-C93FD349AE7C}"/>
              </a:ext>
            </a:extLst>
          </p:cNvPr>
          <p:cNvSpPr txBox="1">
            <a:spLocks/>
          </p:cNvSpPr>
          <p:nvPr/>
        </p:nvSpPr>
        <p:spPr>
          <a:xfrm>
            <a:off x="706120" y="461615"/>
            <a:ext cx="9311640" cy="716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VS PRIVATE  ADDRESS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0F2C7-5EDF-AA17-515B-6D88B31A1086}"/>
              </a:ext>
            </a:extLst>
          </p:cNvPr>
          <p:cNvSpPr txBox="1"/>
          <p:nvPr/>
        </p:nvSpPr>
        <p:spPr>
          <a:xfrm>
            <a:off x="6207760" y="1178560"/>
            <a:ext cx="506984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addresses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routable on the Internet.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leased from an ISP.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IP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numeric code that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unique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be used again.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IP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only 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IP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begins with 10</a:t>
            </a:r>
            <a:r>
              <a:rPr lang="en-P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.102.230.17</a:t>
            </a:r>
          </a:p>
        </p:txBody>
      </p:sp>
    </p:spTree>
    <p:extLst>
      <p:ext uri="{BB962C8B-B14F-4D97-AF65-F5344CB8AC3E}">
        <p14:creationId xmlns:p14="http://schemas.microsoft.com/office/powerpoint/2010/main" val="1453933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90F37D2-FF30-4403-4C4C-353073247629}"/>
              </a:ext>
            </a:extLst>
          </p:cNvPr>
          <p:cNvSpPr txBox="1">
            <a:spLocks/>
          </p:cNvSpPr>
          <p:nvPr/>
        </p:nvSpPr>
        <p:spPr>
          <a:xfrm>
            <a:off x="1275080" y="410815"/>
            <a:ext cx="2280920" cy="716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48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50607-8C23-A43B-A23F-F0C8025CB8A0}"/>
              </a:ext>
            </a:extLst>
          </p:cNvPr>
          <p:cNvSpPr txBox="1"/>
          <p:nvPr/>
        </p:nvSpPr>
        <p:spPr>
          <a:xfrm>
            <a:off x="817880" y="1127760"/>
            <a:ext cx="109982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IP addresses are not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IP address is a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of four values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separated by periods.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addresses are actually four binary numbers; 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PK" sz="25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  <a:endParaRPr lang="en-US" sz="25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octet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group of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 byte).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octets × 8 bits = 32 bits total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octet can range from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to 255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(because 8 bits can represent 256 values).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IPv4 address = 4 numbers (octets), each 0–255, separated by dots.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breakdown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 → 11000000</a:t>
            </a:r>
          </a:p>
          <a:p>
            <a:pPr lvl="1"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168 → 10101000</a:t>
            </a:r>
          </a:p>
          <a:p>
            <a:pPr lvl="1"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→ 00000001</a:t>
            </a:r>
          </a:p>
          <a:p>
            <a:pPr lvl="1"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→ 00001010</a:t>
            </a:r>
            <a:r>
              <a:rPr lang="en-US" sz="2800" dirty="0"/>
              <a:t>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FC42F-D3A3-AD71-A579-BB26487F7B2E}"/>
              </a:ext>
            </a:extLst>
          </p:cNvPr>
          <p:cNvSpPr txBox="1"/>
          <p:nvPr/>
        </p:nvSpPr>
        <p:spPr>
          <a:xfrm>
            <a:off x="8341360" y="41483"/>
            <a:ext cx="375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billion possible IP addresses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506D-D8CE-6C1D-091D-252ED657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1294-A245-19C5-6231-4502DD71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8" y="850392"/>
            <a:ext cx="8053832" cy="127304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Overview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2F36A-3A53-922C-C868-BF2D2A9357FE}"/>
              </a:ext>
            </a:extLst>
          </p:cNvPr>
          <p:cNvSpPr txBox="1"/>
          <p:nvPr/>
        </p:nvSpPr>
        <p:spPr>
          <a:xfrm>
            <a:off x="1435608" y="2123440"/>
            <a:ext cx="106141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Basics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Network Utilities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OSI Model</a:t>
            </a:r>
          </a:p>
        </p:txBody>
      </p:sp>
    </p:spTree>
    <p:extLst>
      <p:ext uri="{BB962C8B-B14F-4D97-AF65-F5344CB8AC3E}">
        <p14:creationId xmlns:p14="http://schemas.microsoft.com/office/powerpoint/2010/main" val="344206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06160F-AF56-1147-41E2-47C396E82630}"/>
              </a:ext>
            </a:extLst>
          </p:cNvPr>
          <p:cNvSpPr txBox="1"/>
          <p:nvPr/>
        </p:nvSpPr>
        <p:spPr>
          <a:xfrm>
            <a:off x="1137920" y="1349554"/>
            <a:ext cx="916432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IPv4 addresses (decimal → binary)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10.0.0.1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00001010.00000000.00000000.00000001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127.0.0.1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(loopback)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01111111.00000000.00000000.00000001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(common private LAN)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11000000.10101000.00000001.00000001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172.16.0.1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(private range start)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10101100.00010000.00000000.00000001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8.8.8.8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(public DNS)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00001000.00001000.00001000.00001000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FC6525-05AA-D9F4-625B-5D85DF4DAC90}"/>
              </a:ext>
            </a:extLst>
          </p:cNvPr>
          <p:cNvSpPr txBox="1">
            <a:spLocks/>
          </p:cNvSpPr>
          <p:nvPr/>
        </p:nvSpPr>
        <p:spPr>
          <a:xfrm>
            <a:off x="706120" y="461615"/>
            <a:ext cx="10368280" cy="716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binary numbers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023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1082A9-5C05-5522-5BDA-0ADFE9DD3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356708"/>
              </p:ext>
            </p:extLst>
          </p:nvPr>
        </p:nvGraphicFramePr>
        <p:xfrm>
          <a:off x="503372" y="460728"/>
          <a:ext cx="10825027" cy="593654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03395">
                  <a:extLst>
                    <a:ext uri="{9D8B030D-6E8A-4147-A177-3AD203B41FA5}">
                      <a16:colId xmlns:a16="http://schemas.microsoft.com/office/drawing/2014/main" val="3705287461"/>
                    </a:ext>
                  </a:extLst>
                </a:gridCol>
                <a:gridCol w="3144994">
                  <a:extLst>
                    <a:ext uri="{9D8B030D-6E8A-4147-A177-3AD203B41FA5}">
                      <a16:colId xmlns:a16="http://schemas.microsoft.com/office/drawing/2014/main" val="1996879334"/>
                    </a:ext>
                  </a:extLst>
                </a:gridCol>
                <a:gridCol w="5876638">
                  <a:extLst>
                    <a:ext uri="{9D8B030D-6E8A-4147-A177-3AD203B41FA5}">
                      <a16:colId xmlns:a16="http://schemas.microsoft.com/office/drawing/2014/main" val="922965343"/>
                    </a:ext>
                  </a:extLst>
                </a:gridCol>
              </a:tblGrid>
              <a:tr h="300096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b="1"/>
                        <a:t>Class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b="1" dirty="0"/>
                        <a:t>IP Range (First Byte)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b="1" dirty="0"/>
                        <a:t>Use / Description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extLst>
                  <a:ext uri="{0D108BD9-81ED-4DB2-BD59-A6C34878D82A}">
                    <a16:rowId xmlns:a16="http://schemas.microsoft.com/office/drawing/2014/main" val="1972360510"/>
                  </a:ext>
                </a:extLst>
              </a:tr>
              <a:tr h="750241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b="1" dirty="0"/>
                        <a:t>A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PK" sz="2400" dirty="0"/>
                        <a:t>0 – 126</a:t>
                      </a:r>
                      <a:endParaRPr lang="en-PK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/>
                        <a:t>Extremely large networks. No Class A network IP addresses are left; all have been used.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extLst>
                  <a:ext uri="{0D108BD9-81ED-4DB2-BD59-A6C34878D82A}">
                    <a16:rowId xmlns:a16="http://schemas.microsoft.com/office/drawing/2014/main" val="2314456076"/>
                  </a:ext>
                </a:extLst>
              </a:tr>
              <a:tr h="975313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b="1" dirty="0"/>
                        <a:t>B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PK" sz="2400" dirty="0"/>
                        <a:t>128 – 191</a:t>
                      </a:r>
                      <a:endParaRPr lang="en-PK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dirty="0"/>
                        <a:t>Large corporate and government networks. All Class B IP addresses have been used.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extLst>
                  <a:ext uri="{0D108BD9-81ED-4DB2-BD59-A6C34878D82A}">
                    <a16:rowId xmlns:a16="http://schemas.microsoft.com/office/drawing/2014/main" val="2645496413"/>
                  </a:ext>
                </a:extLst>
              </a:tr>
              <a:tr h="750241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b="1"/>
                        <a:t>C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PK" sz="2400" dirty="0"/>
                        <a:t>192 – 223</a:t>
                      </a:r>
                      <a:endParaRPr lang="en-PK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dirty="0"/>
                        <a:t>The most common group of IP addresses. Your ISP probably has a Class C address.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extLst>
                  <a:ext uri="{0D108BD9-81ED-4DB2-BD59-A6C34878D82A}">
                    <a16:rowId xmlns:a16="http://schemas.microsoft.com/office/drawing/2014/main" val="3228410067"/>
                  </a:ext>
                </a:extLst>
              </a:tr>
              <a:tr h="750241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b="1"/>
                        <a:t>D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PK" sz="2400"/>
                        <a:t>224 – 247</a:t>
                      </a:r>
                      <a:endParaRPr lang="en-PK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/>
                        <a:t>Reserved for multicasting (transmitting different data on the same channel).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extLst>
                  <a:ext uri="{0D108BD9-81ED-4DB2-BD59-A6C34878D82A}">
                    <a16:rowId xmlns:a16="http://schemas.microsoft.com/office/drawing/2014/main" val="1895984293"/>
                  </a:ext>
                </a:extLst>
              </a:tr>
              <a:tr h="525169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b="1"/>
                        <a:t>E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PK" sz="2400"/>
                        <a:t>248 – 255</a:t>
                      </a:r>
                      <a:endParaRPr lang="en-PK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dirty="0"/>
                        <a:t>Reserved for experimental or research purposes.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/>
                </a:tc>
                <a:extLst>
                  <a:ext uri="{0D108BD9-81ED-4DB2-BD59-A6C34878D82A}">
                    <a16:rowId xmlns:a16="http://schemas.microsoft.com/office/drawing/2014/main" val="1050858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65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ECBBB-E3F7-B7AB-9435-3A7623535B42}"/>
              </a:ext>
            </a:extLst>
          </p:cNvPr>
          <p:cNvSpPr txBox="1">
            <a:spLocks/>
          </p:cNvSpPr>
          <p:nvPr/>
        </p:nvSpPr>
        <p:spPr>
          <a:xfrm>
            <a:off x="563880" y="1579215"/>
            <a:ext cx="10368280" cy="3378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Subnetting 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simply chopping up a network into smaller portions.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you have a network using the IP address </a:t>
            </a: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192.168.1.X 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(where x is the address of a specific computer) then you have allocated 255 possible IP addresses.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CIDR 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(Classless Interdomain Routing) is another approach than define a subnet mask, you have the IP address followed by a slash and a number.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192.168.1.10/24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(basically a Class C IP address)</a:t>
            </a:r>
            <a:endParaRPr lang="en-PK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40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AE04-5758-19CF-7A98-41D966DD53B3}"/>
              </a:ext>
            </a:extLst>
          </p:cNvPr>
          <p:cNvSpPr txBox="1">
            <a:spLocks/>
          </p:cNvSpPr>
          <p:nvPr/>
        </p:nvSpPr>
        <p:spPr>
          <a:xfrm>
            <a:off x="1275080" y="410815"/>
            <a:ext cx="2280920" cy="716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48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v6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FB8F8B-255F-CC14-63AD-A267AF4FE35B}"/>
              </a:ext>
            </a:extLst>
          </p:cNvPr>
          <p:cNvSpPr txBox="1"/>
          <p:nvPr/>
        </p:nvSpPr>
        <p:spPr>
          <a:xfrm>
            <a:off x="772160" y="1476494"/>
            <a:ext cx="110642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IPv6, as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extension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IPv4.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utilizes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128-bit address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(instead of a 32-bit address),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also utilizes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 numbering method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avoid long addresses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IPv4: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132.64.34.26.64.156.143.57.1.3.7.44.122.111.201.5.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IPv6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 address is 3FFE:B00:800:2::C.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IPv6 involves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subnetting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it does use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CIDR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DHCP, ( Dynamic Host Configuration Protocol),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dynamically assign IP addresses within a network.</a:t>
            </a:r>
            <a:endParaRPr lang="en-P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430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266699-D3EA-9383-3584-E43CE7A07639}"/>
              </a:ext>
            </a:extLst>
          </p:cNvPr>
          <p:cNvSpPr txBox="1"/>
          <p:nvPr/>
        </p:nvSpPr>
        <p:spPr>
          <a:xfrm>
            <a:off x="924560" y="1487716"/>
            <a:ext cx="1073912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Resource Locator (URL)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address used to access resources on the Internet — such as a webpage, image, or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easy way to remember a Website.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you write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www.google.com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will be translated into IP Address by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Server (DNS)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 messages can be sent by the web server</a:t>
            </a:r>
            <a:endParaRPr lang="en-P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EB82CE-E2A9-C899-2A5A-F2CDFF31C908}"/>
              </a:ext>
            </a:extLst>
          </p:cNvPr>
          <p:cNvSpPr txBox="1">
            <a:spLocks/>
          </p:cNvSpPr>
          <p:nvPr/>
        </p:nvSpPr>
        <p:spPr>
          <a:xfrm>
            <a:off x="701040" y="329535"/>
            <a:ext cx="10962640" cy="818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Uniform Resource Locators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066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F33FCC-1E78-4348-3EF3-CC78C1C3043B}"/>
              </a:ext>
            </a:extLst>
          </p:cNvPr>
          <p:cNvSpPr txBox="1"/>
          <p:nvPr/>
        </p:nvSpPr>
        <p:spPr>
          <a:xfrm>
            <a:off x="802640" y="1325156"/>
            <a:ext cx="99161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series messages are informational.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200s are not seen because they indicate success.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300s are redirects.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400s are client errors.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500s are server errors.</a:t>
            </a:r>
            <a:endParaRPr lang="en-P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1CF685-CEC3-2167-A1AD-18E61225A604}"/>
              </a:ext>
            </a:extLst>
          </p:cNvPr>
          <p:cNvSpPr txBox="1">
            <a:spLocks/>
          </p:cNvSpPr>
          <p:nvPr/>
        </p:nvSpPr>
        <p:spPr>
          <a:xfrm>
            <a:off x="701040" y="329535"/>
            <a:ext cx="6096000" cy="818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ERROR MESSAGES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033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F22EC5-91D5-08B5-EB12-E6A46D0E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" y="120737"/>
            <a:ext cx="11650663" cy="660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9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E073-84AD-A9C2-E00F-E0D10F88055C}"/>
              </a:ext>
            </a:extLst>
          </p:cNvPr>
          <p:cNvSpPr txBox="1">
            <a:spLocks/>
          </p:cNvSpPr>
          <p:nvPr/>
        </p:nvSpPr>
        <p:spPr>
          <a:xfrm>
            <a:off x="812800" y="258415"/>
            <a:ext cx="9509760" cy="818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NETWORK UTILITIES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2091E-EFFC-EE8A-EE63-E1544D7F79BE}"/>
              </a:ext>
            </a:extLst>
          </p:cNvPr>
          <p:cNvSpPr txBox="1"/>
          <p:nvPr/>
        </p:nvSpPr>
        <p:spPr>
          <a:xfrm>
            <a:off x="965200" y="1166842"/>
            <a:ext cx="106781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Ipconfig: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your system’s IP address, Subnet mask and Default gateway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 tells if a system is connected to the network.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Tracert: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every “hop” between host and destination address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Netstat: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status  Shows active connection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261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9971A-95B5-1CC4-B493-0BC089BF2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261937"/>
            <a:ext cx="809625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28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2CCE2E-D4CB-5DDB-F2D7-9337C3357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104775"/>
            <a:ext cx="9753600" cy="6648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811B0-F964-0D00-A05B-82E0CFA25408}"/>
              </a:ext>
            </a:extLst>
          </p:cNvPr>
          <p:cNvSpPr txBox="1"/>
          <p:nvPr/>
        </p:nvSpPr>
        <p:spPr>
          <a:xfrm>
            <a:off x="1645920" y="1737360"/>
            <a:ext cx="4301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MODEL </a:t>
            </a:r>
            <a:endParaRPr lang="en-PK" sz="5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98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1CC8-4B4E-8070-1ABA-5C79AE02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240" y="305255"/>
            <a:ext cx="6116320" cy="94256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basics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3BFAE-6EEC-377D-6D9A-ECB1E90D5AD2}"/>
              </a:ext>
            </a:extLst>
          </p:cNvPr>
          <p:cNvSpPr txBox="1"/>
          <p:nvPr/>
        </p:nvSpPr>
        <p:spPr>
          <a:xfrm>
            <a:off x="599440" y="1578303"/>
            <a:ext cx="106883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is two or more connected computers.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connection usually requires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 Card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(NIC) in both wire (cable) or wireless connection.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NIC uses a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RJ 45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RJ 45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the host to connect to the network.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AB9BE-9903-49AF-166B-01A041617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427" y="4622165"/>
            <a:ext cx="3171573" cy="2235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196EE2-88E1-A0FF-6143-FB6F55771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4055" y="3313922"/>
            <a:ext cx="2607945" cy="13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70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4840-87B7-5C2F-E6CB-CE9BD61D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928" y="1588500"/>
            <a:ext cx="6194552" cy="2807208"/>
          </a:xfrm>
        </p:spPr>
        <p:txBody>
          <a:bodyPr>
            <a:normAutofit/>
          </a:bodyPr>
          <a:lstStyle/>
          <a:p>
            <a:r>
              <a:rPr lang="en-US" sz="8000" dirty="0"/>
              <a:t>Thank you!</a:t>
            </a:r>
            <a:endParaRPr lang="en-PK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9812F-AABC-0688-A538-8A303FE5DAE1}"/>
              </a:ext>
            </a:extLst>
          </p:cNvPr>
          <p:cNvSpPr txBox="1"/>
          <p:nvPr/>
        </p:nvSpPr>
        <p:spPr>
          <a:xfrm>
            <a:off x="640080" y="3429000"/>
            <a:ext cx="1053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“Knowledge is the best program ever written”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586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BA6E413-D589-B6DD-011F-955FE78B18F4}"/>
              </a:ext>
            </a:extLst>
          </p:cNvPr>
          <p:cNvSpPr txBox="1">
            <a:spLocks/>
          </p:cNvSpPr>
          <p:nvPr/>
        </p:nvSpPr>
        <p:spPr>
          <a:xfrm>
            <a:off x="904240" y="305255"/>
            <a:ext cx="611632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basics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2A82E-1231-C891-832E-D9E08626D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450" y="5108203"/>
            <a:ext cx="4111550" cy="1632956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F8C8897-EC0B-DB70-E61F-E94370F526D5}"/>
              </a:ext>
            </a:extLst>
          </p:cNvPr>
          <p:cNvSpPr txBox="1">
            <a:spLocks/>
          </p:cNvSpPr>
          <p:nvPr/>
        </p:nvSpPr>
        <p:spPr>
          <a:xfrm>
            <a:off x="235948" y="5391281"/>
            <a:ext cx="9052560" cy="1066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Quick Question?</a:t>
            </a:r>
          </a:p>
          <a:p>
            <a:pPr marL="342900" indent="-342900">
              <a:buFontTx/>
              <a:buChar char="-"/>
            </a:pPr>
            <a:r>
              <a:rPr lang="en-US" dirty="0"/>
              <a:t>If I need to connect </a:t>
            </a:r>
            <a:r>
              <a:rPr lang="en-US" b="1" dirty="0"/>
              <a:t>more than 100 computers</a:t>
            </a:r>
            <a:r>
              <a:rPr lang="en-US" dirty="0"/>
              <a:t>, how can I do that?</a:t>
            </a:r>
          </a:p>
          <a:p>
            <a:pPr marL="342900" indent="-342900">
              <a:buFontTx/>
              <a:buChar char="-"/>
            </a:pPr>
            <a:r>
              <a:rPr lang="en-US" dirty="0"/>
              <a:t>Using devices like a </a:t>
            </a:r>
            <a:r>
              <a:rPr lang="en-US" b="1" dirty="0"/>
              <a:t>Hub</a:t>
            </a:r>
            <a:r>
              <a:rPr lang="en-US" dirty="0"/>
              <a:t>, </a:t>
            </a:r>
            <a:r>
              <a:rPr lang="en-US" b="1" dirty="0"/>
              <a:t>Switch</a:t>
            </a:r>
            <a:r>
              <a:rPr lang="en-US" dirty="0"/>
              <a:t>, or </a:t>
            </a:r>
            <a:r>
              <a:rPr lang="en-US" b="1" dirty="0"/>
              <a:t>Router</a:t>
            </a:r>
            <a:r>
              <a:rPr lang="en-US" dirty="0"/>
              <a:t> with </a:t>
            </a:r>
            <a:r>
              <a:rPr lang="en-US" b="1" dirty="0"/>
              <a:t>RJ45 cables</a:t>
            </a:r>
            <a:r>
              <a:rPr lang="en-US" dirty="0"/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E6D58-8852-9D4B-C6D1-0171F9184FBA}"/>
              </a:ext>
            </a:extLst>
          </p:cNvPr>
          <p:cNvSpPr txBox="1"/>
          <p:nvPr/>
        </p:nvSpPr>
        <p:spPr>
          <a:xfrm>
            <a:off x="680720" y="1247824"/>
            <a:ext cx="10464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simplest connection device, creates a simple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have 4 or more (commonly up to 24) RJ-45 jacks called 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hub can connect as many computers as it has ports.  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ends traffic out all ports (no routing or switching) and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1 device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302693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0F4EE-08CE-D76A-2CB7-00E5B1137DF6}"/>
              </a:ext>
            </a:extLst>
          </p:cNvPr>
          <p:cNvSpPr txBox="1"/>
          <p:nvPr/>
        </p:nvSpPr>
        <p:spPr>
          <a:xfrm>
            <a:off x="812800" y="1499444"/>
            <a:ext cx="104241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smarter version of hub.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packets only to the intended host.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rely on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(Media Access Control) address, found in the ethernet header of the packet.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layer 2 device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What is Cyber Security? A Complete Beginner’s Guide">
            <a:extLst>
              <a:ext uri="{FF2B5EF4-FFF2-40B4-BE49-F238E27FC236}">
                <a16:creationId xmlns:a16="http://schemas.microsoft.com/office/drawing/2014/main" id="{84753A15-1F92-04D5-59BE-B01C70EC90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147888" y="-822325"/>
            <a:ext cx="4343401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C80D8A-FAE6-0A88-3CF5-257BA5BDE4F1}"/>
              </a:ext>
            </a:extLst>
          </p:cNvPr>
          <p:cNvSpPr txBox="1">
            <a:spLocks/>
          </p:cNvSpPr>
          <p:nvPr/>
        </p:nvSpPr>
        <p:spPr>
          <a:xfrm>
            <a:off x="904240" y="305255"/>
            <a:ext cx="611632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basics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01B205-7A70-F2FF-5209-6E45C8E9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79" y="4057728"/>
            <a:ext cx="7328535" cy="280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3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0D0E61-8B57-026C-D569-3945C61FCBBE}"/>
              </a:ext>
            </a:extLst>
          </p:cNvPr>
          <p:cNvSpPr txBox="1"/>
          <p:nvPr/>
        </p:nvSpPr>
        <p:spPr>
          <a:xfrm>
            <a:off x="528320" y="1137920"/>
            <a:ext cx="1054608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device connected to the switch has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MAC address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switch keeps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(like a contact list), it learns which MAC address belongs to which port.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packet arrives, the switch checks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MAC address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Ethernet header.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packet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port linked to that MAC address.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11E67-419A-9BAD-AF86-4D089A5569F5}"/>
              </a:ext>
            </a:extLst>
          </p:cNvPr>
          <p:cNvSpPr txBox="1">
            <a:spLocks/>
          </p:cNvSpPr>
          <p:nvPr/>
        </p:nvSpPr>
        <p:spPr>
          <a:xfrm>
            <a:off x="904240" y="232037"/>
            <a:ext cx="611632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basics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6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3BE72B-E739-730C-0E6B-111026F4A1E0}"/>
              </a:ext>
            </a:extLst>
          </p:cNvPr>
          <p:cNvSpPr txBox="1"/>
          <p:nvPr/>
        </p:nvSpPr>
        <p:spPr>
          <a:xfrm>
            <a:off x="426402" y="1997839"/>
            <a:ext cx="101501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ROUTER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more sophisticated.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connects different networks (like your home network to the internet).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decides where to send data using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addresses.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layer 3 device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4509FD-668F-583E-8800-0D865F9A996E}"/>
              </a:ext>
            </a:extLst>
          </p:cNvPr>
          <p:cNvSpPr txBox="1">
            <a:spLocks/>
          </p:cNvSpPr>
          <p:nvPr/>
        </p:nvSpPr>
        <p:spPr>
          <a:xfrm>
            <a:off x="858520" y="867870"/>
            <a:ext cx="611632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basics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8F527-01D5-9B0A-0801-3A6BD4648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523" y="0"/>
            <a:ext cx="3642678" cy="2678311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E42589F-049E-400A-C837-E478E4DC4875}"/>
              </a:ext>
            </a:extLst>
          </p:cNvPr>
          <p:cNvSpPr txBox="1">
            <a:spLocks/>
          </p:cNvSpPr>
          <p:nvPr/>
        </p:nvSpPr>
        <p:spPr>
          <a:xfrm>
            <a:off x="426402" y="5289681"/>
            <a:ext cx="9052560" cy="10668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Quick Question?</a:t>
            </a:r>
          </a:p>
          <a:p>
            <a:pPr marL="342900" indent="-342900">
              <a:buFontTx/>
              <a:buChar char="-"/>
            </a:pPr>
            <a:r>
              <a:rPr lang="en-US" dirty="0"/>
              <a:t>Difference btw Hub, Switch and Router?</a:t>
            </a:r>
          </a:p>
        </p:txBody>
      </p:sp>
    </p:spTree>
    <p:extLst>
      <p:ext uri="{BB962C8B-B14F-4D97-AF65-F5344CB8AC3E}">
        <p14:creationId xmlns:p14="http://schemas.microsoft.com/office/powerpoint/2010/main" val="393024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2FE07-E2CA-5DEA-AE9B-6EA17C10C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D0B0B9-3612-7D8E-5A38-807930708BA4}"/>
              </a:ext>
            </a:extLst>
          </p:cNvPr>
          <p:cNvSpPr txBox="1"/>
          <p:nvPr/>
        </p:nvSpPr>
        <p:spPr>
          <a:xfrm>
            <a:off x="589279" y="1513840"/>
            <a:ext cx="107594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data actually transmitted?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transmit  data , a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sent.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purpose is to transmit data from one machine to another.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matter,  the packet is a document, image, audio, video or any signal from the computer.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always stored as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 and 0s,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is divided into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and body.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59AFE-A1D1-F459-CFB6-16A6D8D64A51}"/>
              </a:ext>
            </a:extLst>
          </p:cNvPr>
          <p:cNvSpPr txBox="1">
            <a:spLocks/>
          </p:cNvSpPr>
          <p:nvPr/>
        </p:nvSpPr>
        <p:spPr>
          <a:xfrm>
            <a:off x="1010920" y="308163"/>
            <a:ext cx="706628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1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99051-A511-E488-D2FB-A87136C3E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A61040-4CE9-D7A6-193F-C38ECF337403}"/>
              </a:ext>
            </a:extLst>
          </p:cNvPr>
          <p:cNvSpPr txBox="1"/>
          <p:nvPr/>
        </p:nvSpPr>
        <p:spPr>
          <a:xfrm>
            <a:off x="1087120" y="975360"/>
            <a:ext cx="97434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headers tell where the packet is going.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devices (Switches/Routers) read the headers to determine where the packet should be sent.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1939E-2D5F-9CCA-7B7C-DE5896D48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060" y="3037414"/>
            <a:ext cx="5115560" cy="337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65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{45F63935-1AF4-4F8C-991F-4D25D3E9C223}TF2ec419c9-97c3-4958-b02a-0886397d33afcfe10e4b-d68909c4b1b0</Template>
  <TotalTime>1430</TotalTime>
  <Words>1588</Words>
  <Application>Microsoft Office PowerPoint</Application>
  <PresentationFormat>Widescreen</PresentationFormat>
  <Paragraphs>178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Cyber Security</vt:lpstr>
      <vt:lpstr>Lecture Overview</vt:lpstr>
      <vt:lpstr>Network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740</cp:revision>
  <dcterms:created xsi:type="dcterms:W3CDTF">2025-10-15T06:15:30Z</dcterms:created>
  <dcterms:modified xsi:type="dcterms:W3CDTF">2025-10-20T12:08:43Z</dcterms:modified>
</cp:coreProperties>
</file>