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2"/>
  </p:notesMasterIdLst>
  <p:sldIdLst>
    <p:sldId id="256" r:id="rId2"/>
    <p:sldId id="261" r:id="rId3"/>
    <p:sldId id="260" r:id="rId4"/>
    <p:sldId id="258" r:id="rId5"/>
    <p:sldId id="262" r:id="rId6"/>
    <p:sldId id="263" r:id="rId7"/>
    <p:sldId id="264" r:id="rId8"/>
    <p:sldId id="269" r:id="rId9"/>
    <p:sldId id="277" r:id="rId10"/>
    <p:sldId id="278" r:id="rId11"/>
    <p:sldId id="270" r:id="rId12"/>
    <p:sldId id="271" r:id="rId13"/>
    <p:sldId id="272" r:id="rId14"/>
    <p:sldId id="279" r:id="rId15"/>
    <p:sldId id="273" r:id="rId16"/>
    <p:sldId id="274" r:id="rId17"/>
    <p:sldId id="280" r:id="rId18"/>
    <p:sldId id="275" r:id="rId19"/>
    <p:sldId id="265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E7D3E-4D6D-4A9E-AA24-8E11DFA8298B}" type="datetimeFigureOut">
              <a:rPr lang="en-PK" smtClean="0"/>
              <a:t>16/10/2025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406AE-9E8D-4B19-A8A6-37C9AB1FA07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38086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406AE-9E8D-4B19-A8A6-37C9AB1FA076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41284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10/16/2025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CB6B-98B0-7DD3-973D-99D900F05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Operating systems</a:t>
            </a:r>
            <a:endParaRPr lang="en-PK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4B46766-25E3-5BCC-FCFC-68333EE8C7DA}"/>
              </a:ext>
            </a:extLst>
          </p:cNvPr>
          <p:cNvSpPr txBox="1">
            <a:spLocks/>
          </p:cNvSpPr>
          <p:nvPr/>
        </p:nvSpPr>
        <p:spPr>
          <a:xfrm>
            <a:off x="2241804" y="4789253"/>
            <a:ext cx="8053832" cy="1273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Lecture # 01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6750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15472F-3806-B183-C071-7FB8FA07E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742" y="1198562"/>
            <a:ext cx="98202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0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99051-A511-E488-D2FB-A87136C3E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E35DD-71B5-FEE8-3D8A-DAACA996896E}"/>
              </a:ext>
            </a:extLst>
          </p:cNvPr>
          <p:cNvSpPr txBox="1">
            <a:spLocks/>
          </p:cNvSpPr>
          <p:nvPr/>
        </p:nvSpPr>
        <p:spPr>
          <a:xfrm>
            <a:off x="3344164" y="220472"/>
            <a:ext cx="5503672" cy="9784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 of an os</a:t>
            </a:r>
            <a:endParaRPr lang="en-P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61040-4CE9-D7A6-193F-C38ECF337403}"/>
              </a:ext>
            </a:extLst>
          </p:cNvPr>
          <p:cNvSpPr txBox="1"/>
          <p:nvPr/>
        </p:nvSpPr>
        <p:spPr>
          <a:xfrm>
            <a:off x="1178560" y="1623894"/>
            <a:ext cx="9834880" cy="3781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3. File Management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Organizes and controls </a:t>
            </a:r>
            <a:r>
              <a:rPr lang="en-US" b="1" dirty="0"/>
              <a:t>data storage and access</a:t>
            </a:r>
            <a:r>
              <a:rPr lang="en-US" dirty="0"/>
              <a:t> on storage devices.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Maintains </a:t>
            </a:r>
            <a:r>
              <a:rPr lang="en-US" b="1" dirty="0"/>
              <a:t>file system structure</a:t>
            </a:r>
            <a:r>
              <a:rPr lang="en-US" dirty="0"/>
              <a:t>, file naming, access permissions, and directories.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Responsibilities include: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Creating, deleting, reading, and writing files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Managing directories and paths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Handling file permissions and protection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Example:</a:t>
            </a:r>
            <a:r>
              <a:rPr lang="en-US" dirty="0"/>
              <a:t> When saving a Word document, the OS decides where and how it’s stored on the disk.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B6CDF6-1763-7BE2-E000-DFB30E0778BB}"/>
              </a:ext>
            </a:extLst>
          </p:cNvPr>
          <p:cNvSpPr txBox="1"/>
          <p:nvPr/>
        </p:nvSpPr>
        <p:spPr>
          <a:xfrm>
            <a:off x="2306320" y="5974080"/>
            <a:ext cx="777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Some useful Abbreviations:  </a:t>
            </a:r>
            <a:r>
              <a:rPr lang="en-US" dirty="0"/>
              <a:t>FAT, NTFS, NFS, FTP, SSD, and HDD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80665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0B81A-2B3D-3AE2-97F0-D7309A42B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07D3-A001-C961-59E2-261217B00460}"/>
              </a:ext>
            </a:extLst>
          </p:cNvPr>
          <p:cNvSpPr txBox="1">
            <a:spLocks/>
          </p:cNvSpPr>
          <p:nvPr/>
        </p:nvSpPr>
        <p:spPr>
          <a:xfrm>
            <a:off x="3344164" y="464312"/>
            <a:ext cx="5503672" cy="9784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 of an os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69B64-077A-8659-B821-40A550A83FCD}"/>
              </a:ext>
            </a:extLst>
          </p:cNvPr>
          <p:cNvSpPr txBox="1"/>
          <p:nvPr/>
        </p:nvSpPr>
        <p:spPr>
          <a:xfrm>
            <a:off x="1330960" y="1943299"/>
            <a:ext cx="9763760" cy="2535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4. Device Management (I/O Management)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Controls </a:t>
            </a:r>
            <a:r>
              <a:rPr lang="en-US" b="1" dirty="0"/>
              <a:t>input/output (I/O) devices</a:t>
            </a:r>
            <a:r>
              <a:rPr lang="en-US" dirty="0"/>
              <a:t> like keyboards, printers, disks, and monitors.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Uses </a:t>
            </a:r>
            <a:r>
              <a:rPr lang="en-US" b="1" dirty="0"/>
              <a:t>device drivers</a:t>
            </a:r>
            <a:r>
              <a:rPr lang="en-US" dirty="0"/>
              <a:t> to communicate between hardware and software.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Ensures efficient data transfer between CPU and devices.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Example:</a:t>
            </a:r>
            <a:r>
              <a:rPr lang="en-US" dirty="0"/>
              <a:t> When you print a document, the OS’s printer driver handles communication with the printer.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68749C-48F2-1E86-B54B-9F9213576550}"/>
              </a:ext>
            </a:extLst>
          </p:cNvPr>
          <p:cNvSpPr txBox="1"/>
          <p:nvPr/>
        </p:nvSpPr>
        <p:spPr>
          <a:xfrm>
            <a:off x="1330960" y="4627156"/>
            <a:ext cx="9763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Example Analogy:</a:t>
            </a:r>
            <a:endParaRPr lang="en-US" dirty="0"/>
          </a:p>
          <a:p>
            <a:pPr algn="ctr">
              <a:buNone/>
            </a:pPr>
            <a:r>
              <a:rPr lang="en-US" dirty="0"/>
              <a:t>“Think of the OS as a traffic controller — it directs data between the CPU, memory, and devices so that there’s no collision.”</a:t>
            </a:r>
          </a:p>
        </p:txBody>
      </p:sp>
    </p:spTree>
    <p:extLst>
      <p:ext uri="{BB962C8B-B14F-4D97-AF65-F5344CB8AC3E}">
        <p14:creationId xmlns:p14="http://schemas.microsoft.com/office/powerpoint/2010/main" val="1979103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7B8AA-3B59-F9F1-2774-BAE006903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804B-C517-DC8A-FA07-C732AE86A3B7}"/>
              </a:ext>
            </a:extLst>
          </p:cNvPr>
          <p:cNvSpPr txBox="1">
            <a:spLocks/>
          </p:cNvSpPr>
          <p:nvPr/>
        </p:nvSpPr>
        <p:spPr>
          <a:xfrm>
            <a:off x="3344164" y="220472"/>
            <a:ext cx="5503672" cy="9784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Functions of an os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00934-4823-FA10-C83A-0F68EE3C7F32}"/>
              </a:ext>
            </a:extLst>
          </p:cNvPr>
          <p:cNvSpPr txBox="1"/>
          <p:nvPr/>
        </p:nvSpPr>
        <p:spPr>
          <a:xfrm>
            <a:off x="604520" y="1026160"/>
            <a:ext cx="10982960" cy="5720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5. Storage Management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Storage Management is the process by which the </a:t>
            </a:r>
            <a:r>
              <a:rPr lang="en-US" b="1" dirty="0"/>
              <a:t>Operating System (OS)</a:t>
            </a:r>
            <a:r>
              <a:rPr lang="en-US" dirty="0"/>
              <a:t> controls how data is stored, organized, retrieved, and maintained on </a:t>
            </a:r>
            <a:r>
              <a:rPr lang="en-US" b="1" dirty="0"/>
              <a:t>secondary storage devices</a:t>
            </a:r>
            <a:r>
              <a:rPr lang="en-US" dirty="0"/>
              <a:t> (like HDDs, SSDs, USB drives, etc.).</a:t>
            </a:r>
          </a:p>
          <a:p>
            <a:endParaRPr lang="en-US" b="1" dirty="0"/>
          </a:p>
          <a:p>
            <a:r>
              <a:rPr lang="en-US" b="1" dirty="0"/>
              <a:t>Key Responsibilities of the OS</a:t>
            </a:r>
          </a:p>
          <a:p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Space Allocation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Free Space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Disk Scheduling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Common algorithms: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/>
              <a:t>FCFS</a:t>
            </a:r>
            <a:r>
              <a:rPr lang="en-US" dirty="0"/>
              <a:t> (First Come First Serve)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/>
              <a:t>SSTF</a:t>
            </a:r>
            <a:r>
              <a:rPr lang="en-US" dirty="0"/>
              <a:t> (Shortest Seek Time First)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/>
              <a:t>SCAN</a:t>
            </a:r>
            <a:r>
              <a:rPr lang="en-US" dirty="0"/>
              <a:t> (Elevator Algorithm)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Integrity: Ensures that data remains accurate and uncorrupted.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Caching &amp; Buffering: Temporarily stores frequently used data in cache memory for faster access.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83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ECEB-91EF-1D75-973F-0F2D8DB9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24" y="1788160"/>
            <a:ext cx="4151376" cy="312928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Memory Management </a:t>
            </a:r>
            <a:br>
              <a:rPr lang="en-US" sz="4400" dirty="0"/>
            </a:br>
            <a:r>
              <a:rPr lang="en-US" sz="4400" dirty="0"/>
              <a:t>vs. </a:t>
            </a:r>
            <a:br>
              <a:rPr lang="en-US" sz="4400" dirty="0"/>
            </a:br>
            <a:r>
              <a:rPr lang="en-US" sz="4400" dirty="0"/>
              <a:t>Storage Management</a:t>
            </a:r>
            <a:endParaRPr lang="en-PK" sz="4400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649E02B-A2D6-6400-F118-A90E045AF38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67596685"/>
              </p:ext>
            </p:extLst>
          </p:nvPr>
        </p:nvGraphicFramePr>
        <p:xfrm>
          <a:off x="4866640" y="203200"/>
          <a:ext cx="6319521" cy="6299200"/>
        </p:xfrm>
        <a:graphic>
          <a:graphicData uri="http://schemas.openxmlformats.org/drawingml/2006/table">
            <a:tbl>
              <a:tblPr/>
              <a:tblGrid>
                <a:gridCol w="2106507">
                  <a:extLst>
                    <a:ext uri="{9D8B030D-6E8A-4147-A177-3AD203B41FA5}">
                      <a16:colId xmlns:a16="http://schemas.microsoft.com/office/drawing/2014/main" val="754764603"/>
                    </a:ext>
                  </a:extLst>
                </a:gridCol>
                <a:gridCol w="2106507">
                  <a:extLst>
                    <a:ext uri="{9D8B030D-6E8A-4147-A177-3AD203B41FA5}">
                      <a16:colId xmlns:a16="http://schemas.microsoft.com/office/drawing/2014/main" val="841584632"/>
                    </a:ext>
                  </a:extLst>
                </a:gridCol>
                <a:gridCol w="2106507">
                  <a:extLst>
                    <a:ext uri="{9D8B030D-6E8A-4147-A177-3AD203B41FA5}">
                      <a16:colId xmlns:a16="http://schemas.microsoft.com/office/drawing/2014/main" val="1318341925"/>
                    </a:ext>
                  </a:extLst>
                </a:gridCol>
              </a:tblGrid>
              <a:tr h="2910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b="1"/>
                        <a:t>Feature / Aspect</a:t>
                      </a:r>
                      <a:endParaRPr lang="en-US" sz="900"/>
                    </a:p>
                  </a:txBody>
                  <a:tcPr marL="43223" marR="43223" marT="21612" marB="216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b="1"/>
                        <a:t>Memory Management</a:t>
                      </a:r>
                      <a:endParaRPr lang="en-US" sz="900"/>
                    </a:p>
                  </a:txBody>
                  <a:tcPr marL="43223" marR="43223" marT="21612" marB="216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b="1"/>
                        <a:t>Storage Management</a:t>
                      </a:r>
                      <a:endParaRPr lang="en-US" sz="900"/>
                    </a:p>
                  </a:txBody>
                  <a:tcPr marL="43223" marR="43223" marT="21612" marB="216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023780"/>
                  </a:ext>
                </a:extLst>
              </a:tr>
              <a:tr h="7335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b="1"/>
                        <a:t>Definition</a:t>
                      </a:r>
                      <a:endParaRPr lang="en-US" sz="900"/>
                    </a:p>
                  </a:txBody>
                  <a:tcPr marL="43223" marR="43223" marT="21612" marB="216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/>
                        <a:t>Manages the main memory (RAM) used during program execution.</a:t>
                      </a:r>
                    </a:p>
                  </a:txBody>
                  <a:tcPr marL="43223" marR="43223" marT="21612" marB="216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/>
                        <a:t>Manages secondary storage like hard drives, SSDs, and external storage.</a:t>
                      </a:r>
                    </a:p>
                  </a:txBody>
                  <a:tcPr marL="43223" marR="43223" marT="21612" marB="216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129453"/>
                  </a:ext>
                </a:extLst>
              </a:tr>
              <a:tr h="5123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b="1"/>
                        <a:t>Type of Memory</a:t>
                      </a:r>
                      <a:endParaRPr lang="en-US" sz="900"/>
                    </a:p>
                  </a:txBody>
                  <a:tcPr marL="43223" marR="43223" marT="21612" marB="216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/>
                        <a:t>Volatile memory (data is lost when power is off).</a:t>
                      </a:r>
                    </a:p>
                  </a:txBody>
                  <a:tcPr marL="43223" marR="43223" marT="21612" marB="216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dirty="0"/>
                        <a:t>Non-volatile memory (data is retained after power off).</a:t>
                      </a:r>
                    </a:p>
                  </a:txBody>
                  <a:tcPr marL="43223" marR="43223" marT="21612" marB="216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5310816"/>
                  </a:ext>
                </a:extLst>
              </a:tr>
              <a:tr h="7335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b="1"/>
                        <a:t>Purpose</a:t>
                      </a:r>
                      <a:endParaRPr lang="en-US" sz="900"/>
                    </a:p>
                  </a:txBody>
                  <a:tcPr marL="43223" marR="43223" marT="21612" marB="216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/>
                        <a:t>Allocates and deallocates memory to running processes.</a:t>
                      </a:r>
                    </a:p>
                  </a:txBody>
                  <a:tcPr marL="43223" marR="43223" marT="21612" marB="216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/>
                        <a:t>Allocates and tracks space for file storage on disks.</a:t>
                      </a:r>
                    </a:p>
                  </a:txBody>
                  <a:tcPr marL="43223" marR="43223" marT="21612" marB="216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3564893"/>
                  </a:ext>
                </a:extLst>
              </a:tr>
              <a:tr h="5123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b="1" dirty="0"/>
                        <a:t>Handled By</a:t>
                      </a:r>
                      <a:endParaRPr lang="en-US" sz="900" dirty="0"/>
                    </a:p>
                  </a:txBody>
                  <a:tcPr marL="43223" marR="43223" marT="21612" marB="216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/>
                        <a:t>Memory Manager (part of OS kernel).</a:t>
                      </a:r>
                    </a:p>
                  </a:txBody>
                  <a:tcPr marL="43223" marR="43223" marT="21612" marB="216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/>
                        <a:t>File System &amp; Storage Manager.</a:t>
                      </a:r>
                    </a:p>
                  </a:txBody>
                  <a:tcPr marL="43223" marR="43223" marT="21612" marB="216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908458"/>
                  </a:ext>
                </a:extLst>
              </a:tr>
              <a:tr h="5123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b="1"/>
                        <a:t>Speed</a:t>
                      </a:r>
                      <a:endParaRPr lang="en-US" sz="900"/>
                    </a:p>
                  </a:txBody>
                  <a:tcPr marL="43223" marR="43223" marT="21612" marB="216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/>
                        <a:t>Very fast (nanoseconds).</a:t>
                      </a:r>
                    </a:p>
                  </a:txBody>
                  <a:tcPr marL="43223" marR="43223" marT="21612" marB="216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/>
                        <a:t>Slower (milliseconds) compared to RAM.</a:t>
                      </a:r>
                    </a:p>
                  </a:txBody>
                  <a:tcPr marL="43223" marR="43223" marT="21612" marB="216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712328"/>
                  </a:ext>
                </a:extLst>
              </a:tr>
              <a:tr h="5123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b="1"/>
                        <a:t>Data Lifetime</a:t>
                      </a:r>
                      <a:endParaRPr lang="en-US" sz="900"/>
                    </a:p>
                  </a:txBody>
                  <a:tcPr marL="43223" marR="43223" marT="21612" marB="216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/>
                        <a:t>Temporary — used while program runs.</a:t>
                      </a:r>
                    </a:p>
                  </a:txBody>
                  <a:tcPr marL="43223" marR="43223" marT="21612" marB="216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/>
                        <a:t>Permanent — stored until deleted.</a:t>
                      </a:r>
                    </a:p>
                  </a:txBody>
                  <a:tcPr marL="43223" marR="43223" marT="21612" marB="216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95126"/>
                  </a:ext>
                </a:extLst>
              </a:tr>
              <a:tr h="11761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b="1"/>
                        <a:t>Main Tasks</a:t>
                      </a:r>
                      <a:endParaRPr lang="en-US" sz="900"/>
                    </a:p>
                  </a:txBody>
                  <a:tcPr marL="43223" marR="43223" marT="21612" marB="216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/>
                        <a:t>- Allocate memory to processes - Track memory usage - Provide virtual memory - Prevent overlap between processes</a:t>
                      </a:r>
                    </a:p>
                  </a:txBody>
                  <a:tcPr marL="43223" marR="43223" marT="21612" marB="216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/>
                        <a:t>- Manage disk blocks/sectors - Handle file system - Maintain data integrity - Perform disk scheduling</a:t>
                      </a:r>
                    </a:p>
                  </a:txBody>
                  <a:tcPr marL="43223" marR="43223" marT="21612" marB="216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339192"/>
                  </a:ext>
                </a:extLst>
              </a:tr>
              <a:tr h="7335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b="1"/>
                        <a:t>Example</a:t>
                      </a:r>
                      <a:endParaRPr lang="en-US" sz="900"/>
                    </a:p>
                  </a:txBody>
                  <a:tcPr marL="43223" marR="43223" marT="21612" marB="216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/>
                        <a:t>Running multiple apps — OS gives each process its own memory space.</a:t>
                      </a:r>
                    </a:p>
                  </a:txBody>
                  <a:tcPr marL="43223" marR="43223" marT="21612" marB="216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/>
                        <a:t>Saving a Word file — OS decides where it’s stored on the hard drive.</a:t>
                      </a:r>
                    </a:p>
                  </a:txBody>
                  <a:tcPr marL="43223" marR="43223" marT="21612" marB="216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409323"/>
                  </a:ext>
                </a:extLst>
              </a:tr>
              <a:tr h="2910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b="1"/>
                        <a:t>Unit of Management</a:t>
                      </a:r>
                      <a:endParaRPr lang="en-US" sz="900"/>
                    </a:p>
                  </a:txBody>
                  <a:tcPr marL="43223" marR="43223" marT="21612" marB="216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/>
                        <a:t>Pages / Frames</a:t>
                      </a:r>
                    </a:p>
                  </a:txBody>
                  <a:tcPr marL="43223" marR="43223" marT="21612" marB="216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/>
                        <a:t>Blocks / Sectors</a:t>
                      </a:r>
                    </a:p>
                  </a:txBody>
                  <a:tcPr marL="43223" marR="43223" marT="21612" marB="216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090821"/>
                  </a:ext>
                </a:extLst>
              </a:tr>
              <a:tr h="2910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b="1"/>
                        <a:t>Error Example</a:t>
                      </a:r>
                      <a:endParaRPr lang="en-US" sz="900"/>
                    </a:p>
                  </a:txBody>
                  <a:tcPr marL="43223" marR="43223" marT="21612" marB="216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/>
                        <a:t>“Out of Memory”</a:t>
                      </a:r>
                    </a:p>
                  </a:txBody>
                  <a:tcPr marL="43223" marR="43223" marT="21612" marB="216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dirty="0"/>
                        <a:t>“Disk Full”</a:t>
                      </a:r>
                    </a:p>
                  </a:txBody>
                  <a:tcPr marL="43223" marR="43223" marT="21612" marB="216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25511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2007CE9-849F-C0F4-C9BA-C143648507D5}"/>
              </a:ext>
            </a:extLst>
          </p:cNvPr>
          <p:cNvSpPr txBox="1"/>
          <p:nvPr/>
        </p:nvSpPr>
        <p:spPr>
          <a:xfrm>
            <a:off x="152400" y="5856069"/>
            <a:ext cx="4632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Question?</a:t>
            </a:r>
          </a:p>
          <a:p>
            <a:pPr algn="ctr"/>
            <a:r>
              <a:rPr lang="en-US" dirty="0"/>
              <a:t>Why does SSD perform faster than HDD?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58251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E1FBE-C95A-80D1-45B4-F7C08E012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11FD-8B66-B904-CF0F-B20807B03126}"/>
              </a:ext>
            </a:extLst>
          </p:cNvPr>
          <p:cNvSpPr txBox="1">
            <a:spLocks/>
          </p:cNvSpPr>
          <p:nvPr/>
        </p:nvSpPr>
        <p:spPr>
          <a:xfrm>
            <a:off x="3344164" y="220472"/>
            <a:ext cx="5503672" cy="9784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Functions of an os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4F5BF-8855-AEC8-9499-6C53E234D8E6}"/>
              </a:ext>
            </a:extLst>
          </p:cNvPr>
          <p:cNvSpPr txBox="1"/>
          <p:nvPr/>
        </p:nvSpPr>
        <p:spPr>
          <a:xfrm>
            <a:off x="1188720" y="1317089"/>
            <a:ext cx="9550400" cy="2535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6. Security and Protection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Protects system resources and data from </a:t>
            </a:r>
            <a:r>
              <a:rPr lang="en-US" b="1" dirty="0"/>
              <a:t>unauthorized access or misuse</a:t>
            </a:r>
            <a:r>
              <a:rPr lang="en-US" dirty="0"/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Implements </a:t>
            </a:r>
            <a:r>
              <a:rPr lang="en-US" b="1" dirty="0"/>
              <a:t>user authentication (login/password)</a:t>
            </a:r>
            <a:r>
              <a:rPr lang="en-US" dirty="0"/>
              <a:t> and </a:t>
            </a:r>
            <a:r>
              <a:rPr lang="en-US" b="1" dirty="0"/>
              <a:t>access control</a:t>
            </a:r>
            <a:r>
              <a:rPr lang="en-US" dirty="0"/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Provides </a:t>
            </a:r>
            <a:r>
              <a:rPr lang="en-US" b="1" dirty="0"/>
              <a:t>encryption</a:t>
            </a:r>
            <a:r>
              <a:rPr lang="en-US" dirty="0"/>
              <a:t>, </a:t>
            </a:r>
            <a:r>
              <a:rPr lang="en-US" b="1" dirty="0"/>
              <a:t>firewalls</a:t>
            </a:r>
            <a:r>
              <a:rPr lang="en-US" dirty="0"/>
              <a:t>, and </a:t>
            </a:r>
            <a:r>
              <a:rPr lang="en-US" b="1" dirty="0"/>
              <a:t>permissions</a:t>
            </a:r>
            <a:r>
              <a:rPr lang="en-US" dirty="0"/>
              <a:t> for files and devices.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Example:</a:t>
            </a:r>
            <a:r>
              <a:rPr lang="en-US" dirty="0"/>
              <a:t> OS prevents one user from accessing another’s files without permission.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8242C63-2C63-2DFB-36F7-E8B29FC76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720" y="3441680"/>
            <a:ext cx="1021355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Key Functions of Security &amp; Protection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PK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Authentication</a:t>
            </a:r>
            <a:r>
              <a:rPr kumimoji="0" lang="en-US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PK" altLang="en-PK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Username/Password, Biometric login, Smart cards, 2FA (Two-Factor Authentication).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Access Control</a:t>
            </a:r>
            <a:r>
              <a:rPr lang="en-US" altLang="en-PK" dirty="0"/>
              <a:t>: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Uses 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Access Control Lists (ACLs)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role-based permissions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Encryption</a:t>
            </a:r>
            <a:r>
              <a:rPr lang="en-US" altLang="en-PK" dirty="0"/>
              <a:t>: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Converts data into unreadable format to prevent theft or tampering</a:t>
            </a:r>
            <a:r>
              <a:rPr kumimoji="0" lang="en-US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(HTTPS).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Firewalls &amp; Network Protection</a:t>
            </a:r>
            <a:r>
              <a:rPr kumimoji="0" lang="en-US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Helps block unauthorized access or malicious traffic.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File &amp; Device Permissions</a:t>
            </a:r>
            <a:r>
              <a:rPr kumimoji="0" lang="en-US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Prevents one user from accessing another’s private data.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Audit &amp; Logging</a:t>
            </a:r>
            <a:r>
              <a:rPr lang="en-US" altLang="en-PK" dirty="0"/>
              <a:t>: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Records system activities and user actions for monitoring and investigation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13363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9DC0C-B0BA-8616-6B2F-EA7843110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ACE2-91B2-AB6A-380C-8CEB30993762}"/>
              </a:ext>
            </a:extLst>
          </p:cNvPr>
          <p:cNvSpPr txBox="1">
            <a:spLocks/>
          </p:cNvSpPr>
          <p:nvPr/>
        </p:nvSpPr>
        <p:spPr>
          <a:xfrm>
            <a:off x="3344164" y="220472"/>
            <a:ext cx="5503672" cy="9784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 of an os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84DC8D-6618-193B-1BA8-576BC60CF34A}"/>
              </a:ext>
            </a:extLst>
          </p:cNvPr>
          <p:cNvSpPr txBox="1"/>
          <p:nvPr/>
        </p:nvSpPr>
        <p:spPr>
          <a:xfrm>
            <a:off x="1168400" y="1236415"/>
            <a:ext cx="9611360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7. User Interface (UI) Management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Provides an interface for users to interact with the system.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Types of interfaces: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Command-Line Interface (CLI)</a:t>
            </a:r>
            <a:r>
              <a:rPr lang="en-US" dirty="0"/>
              <a:t> (e.g., Linux terminal)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Graphical User Interface (GUI)</a:t>
            </a:r>
            <a:r>
              <a:rPr lang="en-US" dirty="0"/>
              <a:t> (e.g., Windows desktop)</a:t>
            </a:r>
          </a:p>
          <a:p>
            <a:r>
              <a:rPr lang="en-US" b="1" dirty="0"/>
              <a:t>Examples</a:t>
            </a:r>
          </a:p>
          <a:p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Windows File Explorer</a:t>
            </a:r>
            <a:r>
              <a:rPr lang="en-US" dirty="0"/>
              <a:t> — lets you open, copy, or move files visually.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macOS Finder</a:t>
            </a:r>
            <a:r>
              <a:rPr lang="en-US" dirty="0"/>
              <a:t> — helps you browse and manage applications and files.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Linux Terminal</a:t>
            </a:r>
            <a:r>
              <a:rPr lang="en-US" dirty="0"/>
              <a:t> — lets you execute system-level commands using text.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5DDAC-F15A-EDA9-A1B7-80A346B1A52C}"/>
              </a:ext>
            </a:extLst>
          </p:cNvPr>
          <p:cNvSpPr txBox="1"/>
          <p:nvPr/>
        </p:nvSpPr>
        <p:spPr>
          <a:xfrm>
            <a:off x="1168400" y="4942116"/>
            <a:ext cx="84429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Questions?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Why do some programmers still prefer CLI over GUI?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Which interface type is best for beginners?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What makes an interface user-friendly?</a:t>
            </a:r>
          </a:p>
        </p:txBody>
      </p:sp>
    </p:spTree>
    <p:extLst>
      <p:ext uri="{BB962C8B-B14F-4D97-AF65-F5344CB8AC3E}">
        <p14:creationId xmlns:p14="http://schemas.microsoft.com/office/powerpoint/2010/main" val="228774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C0FAF5-076F-B65A-FAB5-C6ED99F721AC}"/>
              </a:ext>
            </a:extLst>
          </p:cNvPr>
          <p:cNvSpPr txBox="1"/>
          <p:nvPr/>
        </p:nvSpPr>
        <p:spPr>
          <a:xfrm>
            <a:off x="904240" y="2225040"/>
            <a:ext cx="509016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200" b="1">
                <a:solidFill>
                  <a:srgbClr val="0066CC"/>
                </a:solidFill>
              </a:defRPr>
            </a:pPr>
            <a:r>
              <a:rPr dirty="0"/>
              <a:t>🖋️ Command-Line Interface (CLI)</a:t>
            </a:r>
          </a:p>
          <a:p>
            <a:pPr>
              <a:defRPr sz="1800"/>
            </a:pPr>
            <a:r>
              <a:rPr dirty="0"/>
              <a:t>- Text-based commands</a:t>
            </a:r>
            <a:br>
              <a:rPr dirty="0"/>
            </a:br>
            <a:r>
              <a:rPr dirty="0"/>
              <a:t>- Requires technical knowledge</a:t>
            </a:r>
            <a:br>
              <a:rPr dirty="0"/>
            </a:br>
            <a:r>
              <a:rPr dirty="0"/>
              <a:t>- Faster and efficient for advanced users</a:t>
            </a:r>
            <a:br>
              <a:rPr dirty="0"/>
            </a:br>
            <a:r>
              <a:rPr dirty="0"/>
              <a:t>Example: Linux Terminal, Windows CMD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2C8B8B-9F0D-0456-27B9-F474B0F4D045}"/>
              </a:ext>
            </a:extLst>
          </p:cNvPr>
          <p:cNvSpPr txBox="1"/>
          <p:nvPr/>
        </p:nvSpPr>
        <p:spPr>
          <a:xfrm>
            <a:off x="5994400" y="2225040"/>
            <a:ext cx="50088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200" b="1">
                <a:solidFill>
                  <a:srgbClr val="009933"/>
                </a:solidFill>
              </a:defRPr>
            </a:pPr>
            <a:r>
              <a:rPr dirty="0"/>
              <a:t>🖱️ Graphical User Interface (GUI)</a:t>
            </a:r>
          </a:p>
          <a:p>
            <a:pPr>
              <a:defRPr sz="1800"/>
            </a:pPr>
            <a:r>
              <a:rPr dirty="0"/>
              <a:t>- Visual interaction using icons &amp; menus</a:t>
            </a:r>
            <a:br>
              <a:rPr dirty="0"/>
            </a:br>
            <a:r>
              <a:rPr dirty="0"/>
              <a:t>- Easy to learn &amp; use</a:t>
            </a:r>
            <a:br>
              <a:rPr dirty="0"/>
            </a:br>
            <a:r>
              <a:rPr dirty="0"/>
              <a:t>- Common for beginners</a:t>
            </a:r>
            <a:br>
              <a:rPr dirty="0"/>
            </a:br>
            <a:r>
              <a:rPr dirty="0"/>
              <a:t>Example: Windows Desktop, macOS Finder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AF7600-A145-7ED8-4AC8-0919E12E877C}"/>
              </a:ext>
            </a:extLst>
          </p:cNvPr>
          <p:cNvSpPr txBox="1"/>
          <p:nvPr/>
        </p:nvSpPr>
        <p:spPr>
          <a:xfrm>
            <a:off x="1772920" y="4511040"/>
            <a:ext cx="7772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ctr">
              <a:defRPr sz="1800" i="1"/>
            </a:pPr>
            <a:r>
              <a:rPr dirty="0"/>
              <a:t>💡 Fun Fact: The first GUI-based OS was Xerox Alto (1973), which inspired Apple and Microsoft!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18D149-B8C6-D9C3-530E-09B1B69FA8AE}"/>
              </a:ext>
            </a:extLst>
          </p:cNvPr>
          <p:cNvSpPr txBox="1"/>
          <p:nvPr/>
        </p:nvSpPr>
        <p:spPr>
          <a:xfrm>
            <a:off x="1193800" y="1293257"/>
            <a:ext cx="8666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b="1" dirty="0">
                <a:solidFill>
                  <a:schemeClr val="accent2"/>
                </a:solidFill>
              </a:rPr>
              <a:t>Why do some programmers still prefer CLI over GUI?</a:t>
            </a:r>
          </a:p>
        </p:txBody>
      </p:sp>
    </p:spTree>
    <p:extLst>
      <p:ext uri="{BB962C8B-B14F-4D97-AF65-F5344CB8AC3E}">
        <p14:creationId xmlns:p14="http://schemas.microsoft.com/office/powerpoint/2010/main" val="757409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4F40F-E334-0931-F4A6-AE19C95CB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D088C5-7129-6884-699A-2AC48131684E}"/>
              </a:ext>
            </a:extLst>
          </p:cNvPr>
          <p:cNvSpPr txBox="1"/>
          <p:nvPr/>
        </p:nvSpPr>
        <p:spPr>
          <a:xfrm>
            <a:off x="629920" y="1305898"/>
            <a:ext cx="9611360" cy="2535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8. Networking Management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Manages network connections, data transmission, and resource sharing between systems.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Handles </a:t>
            </a:r>
            <a:r>
              <a:rPr lang="en-US" b="1" dirty="0"/>
              <a:t>TCP/IP protocols</a:t>
            </a:r>
            <a:r>
              <a:rPr lang="en-US" dirty="0"/>
              <a:t>, </a:t>
            </a:r>
            <a:r>
              <a:rPr lang="en-US" b="1" dirty="0"/>
              <a:t>network drivers</a:t>
            </a:r>
            <a:r>
              <a:rPr lang="en-US" dirty="0"/>
              <a:t>, and </a:t>
            </a:r>
            <a:r>
              <a:rPr lang="en-US" b="1" dirty="0"/>
              <a:t>security measures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Example:</a:t>
            </a:r>
            <a:r>
              <a:rPr lang="en-US" dirty="0"/>
              <a:t> The OS allows file sharing or internet access between multiple connected computers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48569-AF80-CED9-5D65-23DCCBD4F1FA}"/>
              </a:ext>
            </a:extLst>
          </p:cNvPr>
          <p:cNvSpPr txBox="1">
            <a:spLocks/>
          </p:cNvSpPr>
          <p:nvPr/>
        </p:nvSpPr>
        <p:spPr>
          <a:xfrm>
            <a:off x="3344164" y="220472"/>
            <a:ext cx="5503672" cy="9784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 of an os</a:t>
            </a:r>
            <a:endParaRPr lang="en-P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42DFC-1665-88C3-D192-81E5261C611D}"/>
              </a:ext>
            </a:extLst>
          </p:cNvPr>
          <p:cNvSpPr txBox="1"/>
          <p:nvPr/>
        </p:nvSpPr>
        <p:spPr>
          <a:xfrm>
            <a:off x="2214880" y="3841272"/>
            <a:ext cx="9814560" cy="2119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9. Error Detection and Handling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Detects system errors (hardware failure, memory overflow, invalid operations).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Takes corrective actions — alerts user, logs event, or restarts process.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Ensures smooth system operation without crashes.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Example:</a:t>
            </a:r>
            <a:r>
              <a:rPr lang="en-US" dirty="0"/>
              <a:t> Windows shows an error dialog if a program stops responding.</a:t>
            </a:r>
          </a:p>
        </p:txBody>
      </p:sp>
    </p:spTree>
    <p:extLst>
      <p:ext uri="{BB962C8B-B14F-4D97-AF65-F5344CB8AC3E}">
        <p14:creationId xmlns:p14="http://schemas.microsoft.com/office/powerpoint/2010/main" val="1418916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1901D3-28FF-7EE8-3F1F-CB32349A07AD}"/>
              </a:ext>
            </a:extLst>
          </p:cNvPr>
          <p:cNvSpPr txBox="1"/>
          <p:nvPr/>
        </p:nvSpPr>
        <p:spPr>
          <a:xfrm>
            <a:off x="697371" y="314960"/>
            <a:ext cx="9530080" cy="1704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10. System Performance Monitoring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Tracks CPU, memory, and I/O usage for performance optimization.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Tools like Task Manager (Windows) or top (Linux) show real-time statistics.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Helps in resource planning and detecting bottlenecks.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FAEC5E-05DE-B376-FD70-8E1AB0550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181914"/>
              </p:ext>
            </p:extLst>
          </p:nvPr>
        </p:nvGraphicFramePr>
        <p:xfrm>
          <a:off x="1694886" y="2238248"/>
          <a:ext cx="8639667" cy="438064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879889">
                  <a:extLst>
                    <a:ext uri="{9D8B030D-6E8A-4147-A177-3AD203B41FA5}">
                      <a16:colId xmlns:a16="http://schemas.microsoft.com/office/drawing/2014/main" val="3757483336"/>
                    </a:ext>
                  </a:extLst>
                </a:gridCol>
                <a:gridCol w="2879889">
                  <a:extLst>
                    <a:ext uri="{9D8B030D-6E8A-4147-A177-3AD203B41FA5}">
                      <a16:colId xmlns:a16="http://schemas.microsoft.com/office/drawing/2014/main" val="676706707"/>
                    </a:ext>
                  </a:extLst>
                </a:gridCol>
                <a:gridCol w="2879889">
                  <a:extLst>
                    <a:ext uri="{9D8B030D-6E8A-4147-A177-3AD203B41FA5}">
                      <a16:colId xmlns:a16="http://schemas.microsoft.com/office/drawing/2014/main" val="142333133"/>
                    </a:ext>
                  </a:extLst>
                </a:gridCol>
              </a:tblGrid>
              <a:tr h="2775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Metric</a:t>
                      </a:r>
                      <a:endParaRPr lang="en-US" sz="1800"/>
                    </a:p>
                  </a:txBody>
                  <a:tcPr marL="90029" marR="90029" marT="45014" marB="4501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Description</a:t>
                      </a:r>
                      <a:endParaRPr lang="en-US" sz="1800"/>
                    </a:p>
                  </a:txBody>
                  <a:tcPr marL="90029" marR="90029" marT="45014" marB="4501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Example Tools</a:t>
                      </a:r>
                      <a:endParaRPr lang="en-US" sz="1800"/>
                    </a:p>
                  </a:txBody>
                  <a:tcPr marL="90029" marR="90029" marT="45014" marB="45014" anchor="ctr"/>
                </a:tc>
                <a:extLst>
                  <a:ext uri="{0D108BD9-81ED-4DB2-BD59-A6C34878D82A}">
                    <a16:rowId xmlns:a16="http://schemas.microsoft.com/office/drawing/2014/main" val="2667642852"/>
                  </a:ext>
                </a:extLst>
              </a:tr>
              <a:tr h="6954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CPU Usage</a:t>
                      </a:r>
                      <a:endParaRPr lang="en-US" sz="1800"/>
                    </a:p>
                  </a:txBody>
                  <a:tcPr marL="90029" marR="90029" marT="45014" marB="4501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Monitors how much processing power is being used.</a:t>
                      </a:r>
                    </a:p>
                  </a:txBody>
                  <a:tcPr marL="90029" marR="90029" marT="45014" marB="4501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Task Manager (Windows), top (Linux)</a:t>
                      </a:r>
                    </a:p>
                  </a:txBody>
                  <a:tcPr marL="90029" marR="90029" marT="45014" marB="45014" anchor="ctr"/>
                </a:tc>
                <a:extLst>
                  <a:ext uri="{0D108BD9-81ED-4DB2-BD59-A6C34878D82A}">
                    <a16:rowId xmlns:a16="http://schemas.microsoft.com/office/drawing/2014/main" val="1386779155"/>
                  </a:ext>
                </a:extLst>
              </a:tr>
              <a:tr h="4864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Memory Usage</a:t>
                      </a:r>
                      <a:endParaRPr lang="en-US" sz="1800"/>
                    </a:p>
                  </a:txBody>
                  <a:tcPr marL="90029" marR="90029" marT="45014" marB="4501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Tracks available and used RAM.</a:t>
                      </a:r>
                    </a:p>
                  </a:txBody>
                  <a:tcPr marL="90029" marR="90029" marT="45014" marB="4501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Resource Monitor, free -m</a:t>
                      </a:r>
                    </a:p>
                  </a:txBody>
                  <a:tcPr marL="90029" marR="90029" marT="45014" marB="45014" anchor="ctr"/>
                </a:tc>
                <a:extLst>
                  <a:ext uri="{0D108BD9-81ED-4DB2-BD59-A6C34878D82A}">
                    <a16:rowId xmlns:a16="http://schemas.microsoft.com/office/drawing/2014/main" val="4179887093"/>
                  </a:ext>
                </a:extLst>
              </a:tr>
              <a:tr h="6954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Disk I/O</a:t>
                      </a:r>
                      <a:endParaRPr lang="en-US" sz="1800"/>
                    </a:p>
                  </a:txBody>
                  <a:tcPr marL="90029" marR="90029" marT="45014" marB="4501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Measures read/write operations on storage devices.</a:t>
                      </a:r>
                    </a:p>
                  </a:txBody>
                  <a:tcPr marL="90029" marR="90029" marT="45014" marB="4501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Disk Management tools</a:t>
                      </a:r>
                    </a:p>
                  </a:txBody>
                  <a:tcPr marL="90029" marR="90029" marT="45014" marB="45014" anchor="ctr"/>
                </a:tc>
                <a:extLst>
                  <a:ext uri="{0D108BD9-81ED-4DB2-BD59-A6C34878D82A}">
                    <a16:rowId xmlns:a16="http://schemas.microsoft.com/office/drawing/2014/main" val="2236880629"/>
                  </a:ext>
                </a:extLst>
              </a:tr>
              <a:tr h="4864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Network Activity</a:t>
                      </a:r>
                      <a:endParaRPr lang="en-US" sz="1800"/>
                    </a:p>
                  </a:txBody>
                  <a:tcPr marL="90029" marR="90029" marT="45014" marB="4501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Monitors data sent and received over the network.</a:t>
                      </a:r>
                    </a:p>
                  </a:txBody>
                  <a:tcPr marL="90029" marR="90029" marT="45014" marB="4501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netstat, Wireshark</a:t>
                      </a:r>
                    </a:p>
                  </a:txBody>
                  <a:tcPr marL="90029" marR="90029" marT="45014" marB="45014" anchor="ctr"/>
                </a:tc>
                <a:extLst>
                  <a:ext uri="{0D108BD9-81ED-4DB2-BD59-A6C34878D82A}">
                    <a16:rowId xmlns:a16="http://schemas.microsoft.com/office/drawing/2014/main" val="2758363706"/>
                  </a:ext>
                </a:extLst>
              </a:tr>
              <a:tr h="4864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Processes</a:t>
                      </a:r>
                      <a:endParaRPr lang="en-US" sz="1800"/>
                    </a:p>
                  </a:txBody>
                  <a:tcPr marL="90029" marR="90029" marT="45014" marB="4501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Lists active tasks and their resource usage.</a:t>
                      </a:r>
                    </a:p>
                  </a:txBody>
                  <a:tcPr marL="90029" marR="90029" marT="45014" marB="4501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Task Manager, </a:t>
                      </a:r>
                      <a:r>
                        <a:rPr lang="en-US" sz="1800" dirty="0" err="1"/>
                        <a:t>ps</a:t>
                      </a:r>
                      <a:r>
                        <a:rPr lang="en-US" sz="1800" dirty="0"/>
                        <a:t> command</a:t>
                      </a:r>
                    </a:p>
                  </a:txBody>
                  <a:tcPr marL="90029" marR="90029" marT="45014" marB="45014" anchor="ctr"/>
                </a:tc>
                <a:extLst>
                  <a:ext uri="{0D108BD9-81ED-4DB2-BD59-A6C34878D82A}">
                    <a16:rowId xmlns:a16="http://schemas.microsoft.com/office/drawing/2014/main" val="3927683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53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B506D-D8CE-6C1D-091D-252ED6579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1294-A245-19C5-6231-4502DD71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8" y="850392"/>
            <a:ext cx="8053832" cy="1273048"/>
          </a:xfrm>
        </p:spPr>
        <p:txBody>
          <a:bodyPr>
            <a:normAutofit/>
          </a:bodyPr>
          <a:lstStyle/>
          <a:p>
            <a:r>
              <a:rPr lang="en-US" b="1" dirty="0"/>
              <a:t>Lecture Overview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2F36A-3A53-922C-C868-BF2D2A9357FE}"/>
              </a:ext>
            </a:extLst>
          </p:cNvPr>
          <p:cNvSpPr txBox="1"/>
          <p:nvPr/>
        </p:nvSpPr>
        <p:spPr>
          <a:xfrm>
            <a:off x="907288" y="2414399"/>
            <a:ext cx="98724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3200" dirty="0"/>
              <a:t>Course Objectives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3200" dirty="0"/>
              <a:t>Overview of Operating Systems (OS)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3200" dirty="0"/>
              <a:t>Abstract Representation of System 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3200" dirty="0"/>
              <a:t>Core Components of an Operating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3200" dirty="0"/>
              <a:t>Key Functions of an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3442067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4840-87B7-5C2F-E6CB-CE9BD61D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928" y="1588500"/>
            <a:ext cx="6194552" cy="2807208"/>
          </a:xfrm>
        </p:spPr>
        <p:txBody>
          <a:bodyPr>
            <a:normAutofit/>
          </a:bodyPr>
          <a:lstStyle/>
          <a:p>
            <a:r>
              <a:rPr lang="en-US" sz="8000" dirty="0"/>
              <a:t>Thank you!</a:t>
            </a:r>
            <a:endParaRPr lang="en-PK" sz="8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9812F-AABC-0688-A538-8A303FE5DAE1}"/>
              </a:ext>
            </a:extLst>
          </p:cNvPr>
          <p:cNvSpPr txBox="1"/>
          <p:nvPr/>
        </p:nvSpPr>
        <p:spPr>
          <a:xfrm>
            <a:off x="1300480" y="3382510"/>
            <a:ext cx="10535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“Every expert was once a beginner — keep exploring how systems really work!”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9586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1CC8-4B4E-8070-1ABA-5C79AE021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677672"/>
            <a:ext cx="4568952" cy="1273048"/>
          </a:xfrm>
        </p:spPr>
        <p:txBody>
          <a:bodyPr>
            <a:normAutofit/>
          </a:bodyPr>
          <a:lstStyle/>
          <a:p>
            <a:r>
              <a:rPr lang="en-US" dirty="0"/>
              <a:t>Objectives!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12004-A09C-8E64-4AF5-54CDB3D5B947}"/>
              </a:ext>
            </a:extLst>
          </p:cNvPr>
          <p:cNvSpPr txBox="1"/>
          <p:nvPr/>
        </p:nvSpPr>
        <p:spPr>
          <a:xfrm>
            <a:off x="1069848" y="2028318"/>
            <a:ext cx="1039063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To learn the fundamentals of Operating Systems.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To learn the mechanisms of OS to handle processes and threads and their communication.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To learn the mechanisms involved in memory management in contemporary OS.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 To gain knowledge on distributed operating system concepts that includes architecture.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Mutual exclusion algorithms, deadlock detection algorithms and agreement protocols.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To know the components and management aspects of concurrency management.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129997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FA165A-BCBE-DAD0-1E68-A21B35AF2F59}"/>
              </a:ext>
            </a:extLst>
          </p:cNvPr>
          <p:cNvSpPr txBox="1"/>
          <p:nvPr/>
        </p:nvSpPr>
        <p:spPr>
          <a:xfrm>
            <a:off x="2021840" y="1420336"/>
            <a:ext cx="9550400" cy="3366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An </a:t>
            </a:r>
            <a:r>
              <a:rPr lang="en-US" b="1" dirty="0"/>
              <a:t>Operating System (OS)</a:t>
            </a:r>
            <a:r>
              <a:rPr lang="en-US" dirty="0"/>
              <a:t> is a software that acts as a bridge between the </a:t>
            </a:r>
            <a:r>
              <a:rPr lang="en-US" b="1" dirty="0"/>
              <a:t>user</a:t>
            </a:r>
            <a:r>
              <a:rPr lang="en-US" dirty="0"/>
              <a:t> and the </a:t>
            </a:r>
            <a:r>
              <a:rPr lang="en-US" b="1" dirty="0"/>
              <a:t>computer hardware</a:t>
            </a:r>
            <a:r>
              <a:rPr lang="en-US" dirty="0"/>
              <a:t>. It manages all the computer’s resources — such as memory, processor, storage, and devices — and allows users and programs to run smoothly. - </a:t>
            </a:r>
            <a:r>
              <a:rPr lang="de-DE" dirty="0"/>
              <a:t>Silberschatz, A., Galvin, P. B., &amp; Gagne, G. (2018).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b="1" dirty="0"/>
              <a:t>OR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An operating System is a collection of system programs that together control the operations of a computer system. Some examples of operating systems are Windows, Linux, Ubuntu, MacOS X / iOS, and Android. 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A705D-B75D-DECF-0088-F84E08020487}"/>
              </a:ext>
            </a:extLst>
          </p:cNvPr>
          <p:cNvSpPr txBox="1"/>
          <p:nvPr/>
        </p:nvSpPr>
        <p:spPr>
          <a:xfrm>
            <a:off x="162560" y="4573347"/>
            <a:ext cx="77825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b="1" dirty="0"/>
              <a:t>Questions?</a:t>
            </a:r>
          </a:p>
          <a:p>
            <a:endParaRPr lang="en-US" dirty="0"/>
          </a:p>
          <a:p>
            <a:r>
              <a:rPr lang="en-US" dirty="0"/>
              <a:t>-    History (Windows 71.7%, Linux 4.04%, MacOS 15.7%)</a:t>
            </a:r>
          </a:p>
          <a:p>
            <a:pPr marL="285750" indent="-285750">
              <a:buFontTx/>
              <a:buChar char="-"/>
            </a:pPr>
            <a:r>
              <a:rPr lang="en-US" dirty="0"/>
              <a:t>Why do we need OS?</a:t>
            </a:r>
          </a:p>
          <a:p>
            <a:pPr marL="285750" indent="-285750">
              <a:buFontTx/>
              <a:buChar char="-"/>
            </a:pPr>
            <a:r>
              <a:rPr lang="en-US" dirty="0"/>
              <a:t>Primary Goal of OS?</a:t>
            </a:r>
          </a:p>
          <a:p>
            <a:r>
              <a:rPr lang="en-US" dirty="0"/>
              <a:t>-    How can one interact with hardware without OS?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8A5800-CC98-E691-01A8-BCDA7540D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840" y="926052"/>
            <a:ext cx="6410960" cy="636524"/>
          </a:xfrm>
        </p:spPr>
        <p:txBody>
          <a:bodyPr>
            <a:noAutofit/>
          </a:bodyPr>
          <a:lstStyle/>
          <a:p>
            <a:r>
              <a:rPr lang="en-US" sz="5400" b="1" dirty="0"/>
              <a:t>Simple Words!</a:t>
            </a:r>
            <a:br>
              <a:rPr lang="en-US" sz="5400" dirty="0"/>
            </a:br>
            <a:endParaRPr lang="en-PK" sz="5400" dirty="0"/>
          </a:p>
        </p:txBody>
      </p:sp>
    </p:spTree>
    <p:extLst>
      <p:ext uri="{BB962C8B-B14F-4D97-AF65-F5344CB8AC3E}">
        <p14:creationId xmlns:p14="http://schemas.microsoft.com/office/powerpoint/2010/main" val="199419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93EB-AB38-1C1F-3FDB-D77986FDE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3903"/>
            <a:ext cx="10058400" cy="1293368"/>
          </a:xfrm>
        </p:spPr>
        <p:txBody>
          <a:bodyPr/>
          <a:lstStyle/>
          <a:p>
            <a:r>
              <a:rPr lang="en-US" dirty="0"/>
              <a:t>Abstract View of System Components</a:t>
            </a:r>
            <a:endParaRPr lang="en-P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06ABF-7526-EA15-5D07-F922E823CE38}"/>
              </a:ext>
            </a:extLst>
          </p:cNvPr>
          <p:cNvSpPr txBox="1"/>
          <p:nvPr/>
        </p:nvSpPr>
        <p:spPr>
          <a:xfrm>
            <a:off x="325120" y="1537271"/>
            <a:ext cx="11684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/>
              <a:t>Hardware </a:t>
            </a:r>
            <a:r>
              <a:rPr lang="en-US" dirty="0"/>
              <a:t>– provides basic computing resources (CPU, memory, I/O devices). 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Operating system </a:t>
            </a:r>
            <a:r>
              <a:rPr lang="en-US" dirty="0"/>
              <a:t>– controls and coordinates the use of the hardware among the various application programs for the various users. 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Application / System programs </a:t>
            </a:r>
            <a:r>
              <a:rPr lang="en-US" dirty="0"/>
              <a:t>– Define the ways in which the system resources are used to solve the computing problems of the users (compilers, database systems, video games, business programs). 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Users </a:t>
            </a:r>
            <a:r>
              <a:rPr lang="en-US" dirty="0"/>
              <a:t>(people, machines, other computers). </a:t>
            </a:r>
          </a:p>
          <a:p>
            <a:pPr marL="285750" indent="-285750">
              <a:buFontTx/>
              <a:buChar char="-"/>
            </a:pPr>
            <a:endParaRPr lang="en-PK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32FB10-B891-3E6D-CFE0-484A3EB96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552" y="3393197"/>
            <a:ext cx="7057145" cy="315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3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C9A7-1DBE-655C-E095-EB9076DE2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288" y="423672"/>
            <a:ext cx="6096000" cy="876808"/>
          </a:xfrm>
        </p:spPr>
        <p:txBody>
          <a:bodyPr/>
          <a:lstStyle/>
          <a:p>
            <a:r>
              <a:rPr lang="en-US" dirty="0"/>
              <a:t>Components of OS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30F4EE-08CE-D76A-2CB7-00E5B1137DF6}"/>
              </a:ext>
            </a:extLst>
          </p:cNvPr>
          <p:cNvSpPr txBox="1"/>
          <p:nvPr/>
        </p:nvSpPr>
        <p:spPr>
          <a:xfrm>
            <a:off x="812800" y="1499444"/>
            <a:ext cx="10424160" cy="4110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- OS has two parts. Kernel &amp; Shell. 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1600" b="1" dirty="0"/>
              <a:t>Kernel</a:t>
            </a:r>
            <a:r>
              <a:rPr lang="en-US" sz="1600" dirty="0"/>
              <a:t> is an active part of an OS i.e., it is the part of OS running at all times. It is a programs which can interact with the hardware. Ex: Device driver, dell files, system files etc. 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1600" b="1" dirty="0"/>
              <a:t>Shell</a:t>
            </a:r>
            <a:r>
              <a:rPr lang="en-US" sz="1600" dirty="0"/>
              <a:t> is called as the command interpreter. It is a set of programs used to interact with the application programs. It is responsible for execution of instructions given to OS (called commands).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- </a:t>
            </a:r>
            <a:r>
              <a:rPr lang="en-US" sz="1600" b="1" dirty="0"/>
              <a:t>Operating systems can be explored from two viewpoints: the user and the system</a:t>
            </a:r>
            <a:r>
              <a:rPr lang="en-US" sz="1600" dirty="0"/>
              <a:t>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User View</a:t>
            </a:r>
            <a:r>
              <a:rPr lang="en-US" sz="1600" dirty="0"/>
              <a:t>: From the user’s point view, the OS is designed for one user to monopolize its resources, to maximize the work that the user is performing and for ease of use.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System View: </a:t>
            </a:r>
            <a:r>
              <a:rPr lang="en-US" sz="1600" dirty="0"/>
              <a:t>From the computer's point of view, an operating system is a control program that manages the execution of user programs to prevent errors and improper use of the computer. It is concerned with the operation and control of I/O devices. </a:t>
            </a:r>
            <a:endParaRPr lang="en-PK" sz="1600" dirty="0"/>
          </a:p>
        </p:txBody>
      </p:sp>
    </p:spTree>
    <p:extLst>
      <p:ext uri="{BB962C8B-B14F-4D97-AF65-F5344CB8AC3E}">
        <p14:creationId xmlns:p14="http://schemas.microsoft.com/office/powerpoint/2010/main" val="240733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E6B9-A774-471F-C987-19BB6E545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164" y="220472"/>
            <a:ext cx="5503672" cy="978408"/>
          </a:xfrm>
        </p:spPr>
        <p:txBody>
          <a:bodyPr/>
          <a:lstStyle/>
          <a:p>
            <a:r>
              <a:rPr lang="en-US" dirty="0"/>
              <a:t>Functions of an os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D0E61-8B57-026C-D569-3945C61FCBBE}"/>
              </a:ext>
            </a:extLst>
          </p:cNvPr>
          <p:cNvSpPr txBox="1"/>
          <p:nvPr/>
        </p:nvSpPr>
        <p:spPr>
          <a:xfrm>
            <a:off x="1158240" y="1391920"/>
            <a:ext cx="10088880" cy="4612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b="1" dirty="0"/>
              <a:t>Process Management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The OS handles the </a:t>
            </a:r>
            <a:r>
              <a:rPr lang="en-US" b="1" dirty="0"/>
              <a:t>creation, scheduling, and termination</a:t>
            </a:r>
            <a:r>
              <a:rPr lang="en-US" dirty="0"/>
              <a:t> of processes.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It ensures each running program gets sufficient CPU time and runs efficiently without interfering with others.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Responsibilities include: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Process creation and deletion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CPU scheduling (deciding which process runs next)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Synchronization and communication between processes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Deadlock handling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Example:</a:t>
            </a:r>
            <a:r>
              <a:rPr lang="en-US" dirty="0"/>
              <a:t> When you open multiple apps, the OS allocates CPU time to each using scheduling algorithms (e.g., Round Robin, FCFS).</a:t>
            </a:r>
          </a:p>
        </p:txBody>
      </p:sp>
    </p:spTree>
    <p:extLst>
      <p:ext uri="{BB962C8B-B14F-4D97-AF65-F5344CB8AC3E}">
        <p14:creationId xmlns:p14="http://schemas.microsoft.com/office/powerpoint/2010/main" val="842169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3BE72B-E739-730C-0E6B-111026F4A1E0}"/>
              </a:ext>
            </a:extLst>
          </p:cNvPr>
          <p:cNvSpPr txBox="1"/>
          <p:nvPr/>
        </p:nvSpPr>
        <p:spPr>
          <a:xfrm>
            <a:off x="1199261" y="1819856"/>
            <a:ext cx="9793478" cy="2950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2. Memory Management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Manages the computer’s </a:t>
            </a:r>
            <a:r>
              <a:rPr lang="en-US" b="1" dirty="0"/>
              <a:t>main memory (RAM)</a:t>
            </a:r>
            <a:r>
              <a:rPr lang="en-US" dirty="0"/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Keeps track of which part of memory is in use and by which process.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Allocates and deallocates memory as needed.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Supports </a:t>
            </a:r>
            <a:r>
              <a:rPr lang="en-US" b="1" dirty="0"/>
              <a:t>virtual memory</a:t>
            </a:r>
            <a:r>
              <a:rPr lang="en-US" dirty="0"/>
              <a:t> (using hard disk space as temporary RAM).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Example:</a:t>
            </a:r>
            <a:r>
              <a:rPr lang="en-US" dirty="0"/>
              <a:t> When running multiple apps, OS ensures each gets separate memory space to avoid data overlap.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027DA87-4D95-8401-D290-C1BC4E0F970C}"/>
              </a:ext>
            </a:extLst>
          </p:cNvPr>
          <p:cNvSpPr txBox="1">
            <a:spLocks/>
          </p:cNvSpPr>
          <p:nvPr/>
        </p:nvSpPr>
        <p:spPr>
          <a:xfrm>
            <a:off x="3344164" y="271272"/>
            <a:ext cx="5503672" cy="9784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 of an os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3024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2D9D1-CF80-CA12-B437-186AB829A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932A8E-A6CD-F72B-C9A6-EC02F39DA5FD}"/>
              </a:ext>
            </a:extLst>
          </p:cNvPr>
          <p:cNvSpPr txBox="1"/>
          <p:nvPr/>
        </p:nvSpPr>
        <p:spPr>
          <a:xfrm>
            <a:off x="2021840" y="1420336"/>
            <a:ext cx="9550400" cy="2950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2. Memory Management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Manages the computer’s </a:t>
            </a:r>
            <a:r>
              <a:rPr lang="en-US" b="1" dirty="0"/>
              <a:t>main memory (RAM)</a:t>
            </a:r>
            <a:r>
              <a:rPr lang="en-US" dirty="0"/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Keeps track of which part of memory is in use and by which process.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Allocates and deallocates memory as needed.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Supports </a:t>
            </a:r>
            <a:r>
              <a:rPr lang="en-US" b="1" dirty="0"/>
              <a:t>virtual memory</a:t>
            </a:r>
            <a:r>
              <a:rPr lang="en-US" dirty="0"/>
              <a:t> (using hard disk space as temporary RAM).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Example:</a:t>
            </a:r>
            <a:r>
              <a:rPr lang="en-US" dirty="0"/>
              <a:t> When running multiple apps, OS ensures each gets separate memory space to avoid data overlap.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D8AC3-1EAF-76B7-A49C-3F5710441A56}"/>
              </a:ext>
            </a:extLst>
          </p:cNvPr>
          <p:cNvSpPr txBox="1"/>
          <p:nvPr/>
        </p:nvSpPr>
        <p:spPr>
          <a:xfrm>
            <a:off x="162560" y="4573347"/>
            <a:ext cx="77825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b="1" dirty="0"/>
              <a:t>Questions?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RAM VS ROM? Volatile/Non-Volatile</a:t>
            </a:r>
          </a:p>
          <a:p>
            <a:pPr marL="285750" indent="-285750">
              <a:buFontTx/>
              <a:buChar char="-"/>
            </a:pPr>
            <a:r>
              <a:rPr lang="en-US" dirty="0"/>
              <a:t>Primary VS Secondary Memory?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 happens when RAM is full?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 is Virtual Memory?</a:t>
            </a:r>
          </a:p>
          <a:p>
            <a:pPr marL="285750" indent="-285750">
              <a:buFontTx/>
              <a:buChar char="-"/>
            </a:pPr>
            <a:r>
              <a:rPr lang="en-US" dirty="0"/>
              <a:t>Physical Memory VS Virtual Memory?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49A5B5F-051B-25EB-0A78-DD7E4F1B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840" y="581673"/>
            <a:ext cx="6410960" cy="636524"/>
          </a:xfrm>
        </p:spPr>
        <p:txBody>
          <a:bodyPr>
            <a:noAutofit/>
          </a:bodyPr>
          <a:lstStyle/>
          <a:p>
            <a:r>
              <a:rPr lang="en-US" sz="5400" dirty="0"/>
              <a:t>Functions of an os</a:t>
            </a:r>
            <a:endParaRPr lang="en-PK" sz="5400" dirty="0"/>
          </a:p>
        </p:txBody>
      </p:sp>
    </p:spTree>
    <p:extLst>
      <p:ext uri="{BB962C8B-B14F-4D97-AF65-F5344CB8AC3E}">
        <p14:creationId xmlns:p14="http://schemas.microsoft.com/office/powerpoint/2010/main" val="1079326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{45F63935-1AF4-4F8C-991F-4D25D3E9C223}TF2ec419c9-97c3-4958-b02a-0886397d33afcfe10e4b-d68909c4b1b0</Template>
  <TotalTime>603</TotalTime>
  <Words>1924</Words>
  <Application>Microsoft Office PowerPoint</Application>
  <PresentationFormat>Widescreen</PresentationFormat>
  <Paragraphs>212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Rockwell</vt:lpstr>
      <vt:lpstr>Rockwell Condensed</vt:lpstr>
      <vt:lpstr>Wingdings</vt:lpstr>
      <vt:lpstr>Wood Type</vt:lpstr>
      <vt:lpstr>Operating systems</vt:lpstr>
      <vt:lpstr>Lecture Overview</vt:lpstr>
      <vt:lpstr>Objectives!</vt:lpstr>
      <vt:lpstr>Simple Words! </vt:lpstr>
      <vt:lpstr>Abstract View of System Components</vt:lpstr>
      <vt:lpstr>Components of OS</vt:lpstr>
      <vt:lpstr>Functions of an os</vt:lpstr>
      <vt:lpstr>PowerPoint Presentation</vt:lpstr>
      <vt:lpstr>Functions of an os</vt:lpstr>
      <vt:lpstr>PowerPoint Presentation</vt:lpstr>
      <vt:lpstr>PowerPoint Presentation</vt:lpstr>
      <vt:lpstr>PowerPoint Presentation</vt:lpstr>
      <vt:lpstr>PowerPoint Presentation</vt:lpstr>
      <vt:lpstr>Memory Management  vs.  Storage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187</cp:revision>
  <dcterms:created xsi:type="dcterms:W3CDTF">2025-10-15T06:15:30Z</dcterms:created>
  <dcterms:modified xsi:type="dcterms:W3CDTF">2025-10-16T07:07:58Z</dcterms:modified>
</cp:coreProperties>
</file>