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8"/>
  </p:notesMasterIdLst>
  <p:sldIdLst>
    <p:sldId id="256" r:id="rId2"/>
    <p:sldId id="261" r:id="rId3"/>
    <p:sldId id="260" r:id="rId4"/>
    <p:sldId id="281" r:id="rId5"/>
    <p:sldId id="282" r:id="rId6"/>
    <p:sldId id="283" r:id="rId7"/>
    <p:sldId id="284" r:id="rId8"/>
    <p:sldId id="258" r:id="rId9"/>
    <p:sldId id="286" r:id="rId10"/>
    <p:sldId id="287" r:id="rId11"/>
    <p:sldId id="288" r:id="rId12"/>
    <p:sldId id="289" r:id="rId13"/>
    <p:sldId id="291" r:id="rId14"/>
    <p:sldId id="290" r:id="rId15"/>
    <p:sldId id="293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E7D3E-4D6D-4A9E-AA24-8E11DFA8298B}" type="datetimeFigureOut">
              <a:rPr lang="en-PK" smtClean="0"/>
              <a:t>16/10/2025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406AE-9E8D-4B19-A8A6-37C9AB1FA07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38086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406AE-9E8D-4B19-A8A6-37C9AB1FA076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41284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10/16/2025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CB6B-98B0-7DD3-973D-99D900F05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Operating systems</a:t>
            </a:r>
            <a:endParaRPr lang="en-PK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4B46766-25E3-5BCC-FCFC-68333EE8C7DA}"/>
              </a:ext>
            </a:extLst>
          </p:cNvPr>
          <p:cNvSpPr txBox="1">
            <a:spLocks/>
          </p:cNvSpPr>
          <p:nvPr/>
        </p:nvSpPr>
        <p:spPr>
          <a:xfrm>
            <a:off x="2241804" y="4789253"/>
            <a:ext cx="8053832" cy="1273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Lecture # 02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6750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3BA8-8FFA-D893-3E3F-37C9C4AAA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4187952" cy="886968"/>
          </a:xfrm>
        </p:spPr>
        <p:txBody>
          <a:bodyPr>
            <a:normAutofit/>
          </a:bodyPr>
          <a:lstStyle/>
          <a:p>
            <a:r>
              <a:rPr lang="en-US" dirty="0"/>
              <a:t>Real - time </a:t>
            </a:r>
            <a:r>
              <a:rPr lang="en-US" dirty="0" err="1"/>
              <a:t>os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015C49-2715-607D-D3DE-A2FAE30FCB7D}"/>
              </a:ext>
            </a:extLst>
          </p:cNvPr>
          <p:cNvSpPr txBox="1"/>
          <p:nvPr/>
        </p:nvSpPr>
        <p:spPr>
          <a:xfrm>
            <a:off x="876300" y="1561236"/>
            <a:ext cx="10388600" cy="4561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 such systems, the time interval required to process and respond to inputs is very small. This time interval is called </a:t>
            </a:r>
            <a:r>
              <a:rPr lang="en-US" sz="2400" b="1" dirty="0"/>
              <a:t>response time</a:t>
            </a:r>
            <a:r>
              <a:rPr lang="en-US" sz="2400" dirty="0"/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Real-time systems are used when there are time requirements that are very strict like missile systems, air traffic control systems, robots, etc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Types of RTOS: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Hard Real Time Systems: </a:t>
            </a:r>
            <a:r>
              <a:rPr lang="en-US" b="1" dirty="0"/>
              <a:t> </a:t>
            </a:r>
            <a:r>
              <a:rPr lang="en-US" sz="2000" dirty="0"/>
              <a:t>Hard Real-Time OSs are meant for applications where time constraints are very strict and even the shortest possible delay is not acceptable.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Soft Real Time Systems: </a:t>
            </a:r>
            <a:r>
              <a:rPr lang="en-US" sz="2000" dirty="0"/>
              <a:t>These OSs are for applications where time is less strict.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3194638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56205D-F774-7B9C-6A07-6CA685465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200025"/>
            <a:ext cx="927735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84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C8466-B6A5-F9FC-BBCA-E1BF9ED42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7540752" cy="1039368"/>
          </a:xfrm>
        </p:spPr>
        <p:txBody>
          <a:bodyPr>
            <a:normAutofit/>
          </a:bodyPr>
          <a:lstStyle/>
          <a:p>
            <a:r>
              <a:rPr lang="en-US" dirty="0"/>
              <a:t>Distributed / clustering </a:t>
            </a:r>
            <a:r>
              <a:rPr lang="en-US" dirty="0" err="1"/>
              <a:t>os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73A507-456A-685E-9964-C18DB595C389}"/>
              </a:ext>
            </a:extLst>
          </p:cNvPr>
          <p:cNvSpPr txBox="1"/>
          <p:nvPr/>
        </p:nvSpPr>
        <p:spPr>
          <a:xfrm>
            <a:off x="1069848" y="1524000"/>
            <a:ext cx="1005230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A </a:t>
            </a:r>
            <a:r>
              <a:rPr lang="en-US" sz="2400" b="1" dirty="0"/>
              <a:t>Distributed Operating System</a:t>
            </a:r>
            <a:r>
              <a:rPr lang="en-US" sz="2400" dirty="0"/>
              <a:t> connects multiple independent computers through a network to act as a </a:t>
            </a:r>
            <a:r>
              <a:rPr lang="en-US" sz="2400" b="1" dirty="0"/>
              <a:t>single unified system</a:t>
            </a:r>
            <a:r>
              <a:rPr lang="en-US" sz="2400" dirty="0"/>
              <a:t>. Each computer has its own CPU and memory but works together to share resources and tasks.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/>
              <a:t>Key Points: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/>
              <a:t>Multiple autonomous systems communicate via a shared network.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/>
              <a:t>Enables </a:t>
            </a:r>
            <a:r>
              <a:rPr lang="en-US" sz="2400" b="1" dirty="0"/>
              <a:t>remote access</a:t>
            </a:r>
            <a:r>
              <a:rPr lang="en-US" sz="2400" dirty="0"/>
              <a:t> to files and software on other connected systems.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dirty="0"/>
              <a:t>Improves </a:t>
            </a:r>
            <a:r>
              <a:rPr lang="en-US" sz="2400" b="1" dirty="0"/>
              <a:t>resource utilization</a:t>
            </a:r>
            <a:r>
              <a:rPr lang="en-US" sz="2400" dirty="0"/>
              <a:t>, </a:t>
            </a:r>
            <a:r>
              <a:rPr lang="en-US" sz="2400" b="1" dirty="0"/>
              <a:t>speed</a:t>
            </a:r>
            <a:r>
              <a:rPr lang="en-US" sz="2400" dirty="0"/>
              <a:t>, and </a:t>
            </a:r>
            <a:r>
              <a:rPr lang="en-US" sz="2400" b="1" dirty="0"/>
              <a:t>reliability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462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4DD1C9-C8A8-BF27-D281-11565694A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914400"/>
            <a:ext cx="6036118" cy="4565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FA6A3A-5EEB-9C72-F0EB-9D0A09E22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66825"/>
            <a:ext cx="55245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1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17EC6F-A4E8-CB2A-91E0-14F42B19A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943840"/>
              </p:ext>
            </p:extLst>
          </p:nvPr>
        </p:nvGraphicFramePr>
        <p:xfrm>
          <a:off x="1460500" y="253449"/>
          <a:ext cx="8790588" cy="6173302"/>
        </p:xfrm>
        <a:graphic>
          <a:graphicData uri="http://schemas.openxmlformats.org/drawingml/2006/table">
            <a:tbl>
              <a:tblPr/>
              <a:tblGrid>
                <a:gridCol w="2930196">
                  <a:extLst>
                    <a:ext uri="{9D8B030D-6E8A-4147-A177-3AD203B41FA5}">
                      <a16:colId xmlns:a16="http://schemas.microsoft.com/office/drawing/2014/main" val="3014446307"/>
                    </a:ext>
                  </a:extLst>
                </a:gridCol>
                <a:gridCol w="2930196">
                  <a:extLst>
                    <a:ext uri="{9D8B030D-6E8A-4147-A177-3AD203B41FA5}">
                      <a16:colId xmlns:a16="http://schemas.microsoft.com/office/drawing/2014/main" val="3147371264"/>
                    </a:ext>
                  </a:extLst>
                </a:gridCol>
                <a:gridCol w="2930196">
                  <a:extLst>
                    <a:ext uri="{9D8B030D-6E8A-4147-A177-3AD203B41FA5}">
                      <a16:colId xmlns:a16="http://schemas.microsoft.com/office/drawing/2014/main" val="3938036376"/>
                    </a:ext>
                  </a:extLst>
                </a:gridCol>
              </a:tblGrid>
              <a:tr h="5538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Feature / Aspect</a:t>
                      </a:r>
                      <a:endParaRPr lang="en-US" sz="1600"/>
                    </a:p>
                  </a:txBody>
                  <a:tcPr marL="54747" marR="54747" marT="27374" marB="273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Distributed Operating System</a:t>
                      </a:r>
                      <a:endParaRPr lang="en-US" sz="1600"/>
                    </a:p>
                  </a:txBody>
                  <a:tcPr marL="54747" marR="54747" marT="27374" marB="273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Clustered Operating System</a:t>
                      </a:r>
                      <a:endParaRPr lang="en-US" sz="1600"/>
                    </a:p>
                  </a:txBody>
                  <a:tcPr marL="54747" marR="54747" marT="27374" marB="273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956360"/>
                  </a:ext>
                </a:extLst>
              </a:tr>
              <a:tr h="13007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Definition</a:t>
                      </a:r>
                      <a:endParaRPr lang="en-US" sz="1600"/>
                    </a:p>
                  </a:txBody>
                  <a:tcPr marL="54747" marR="54747" marT="27374" marB="273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Manages a group of </a:t>
                      </a:r>
                      <a:r>
                        <a:rPr lang="en-US" sz="1600" b="1"/>
                        <a:t>independent computers</a:t>
                      </a:r>
                      <a:r>
                        <a:rPr lang="en-US" sz="1600"/>
                        <a:t> connected via a network to appear as a single system.</a:t>
                      </a:r>
                    </a:p>
                  </a:txBody>
                  <a:tcPr marL="54747" marR="54747" marT="27374" marB="273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Connects multiple </a:t>
                      </a:r>
                      <a:r>
                        <a:rPr lang="en-US" sz="1600" b="1" dirty="0"/>
                        <a:t>computers (nodes)</a:t>
                      </a:r>
                      <a:r>
                        <a:rPr lang="en-US" sz="1600" dirty="0"/>
                        <a:t> that work together closely, often sharing storage and tightly coupled.</a:t>
                      </a:r>
                    </a:p>
                  </a:txBody>
                  <a:tcPr marL="54747" marR="54747" marT="27374" marB="273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510969"/>
                  </a:ext>
                </a:extLst>
              </a:tr>
              <a:tr h="8027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Architecture</a:t>
                      </a:r>
                      <a:endParaRPr lang="en-US" sz="1600"/>
                    </a:p>
                  </a:txBody>
                  <a:tcPr marL="54747" marR="54747" marT="27374" marB="273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Loosely coupled</a:t>
                      </a:r>
                      <a:r>
                        <a:rPr lang="en-US" sz="1600"/>
                        <a:t> — systems connected through LAN/WAN.</a:t>
                      </a:r>
                    </a:p>
                  </a:txBody>
                  <a:tcPr marL="54747" marR="54747" marT="27374" marB="273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Tightly coupled</a:t>
                      </a:r>
                      <a:r>
                        <a:rPr lang="en-US" sz="1600"/>
                        <a:t> — systems share common resources (e.g., shared disks).</a:t>
                      </a:r>
                    </a:p>
                  </a:txBody>
                  <a:tcPr marL="54747" marR="54747" marT="27374" marB="273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051855"/>
                  </a:ext>
                </a:extLst>
              </a:tr>
              <a:tr h="8027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Goal / Purpose</a:t>
                      </a:r>
                      <a:endParaRPr lang="en-US" sz="1600"/>
                    </a:p>
                  </a:txBody>
                  <a:tcPr marL="54747" marR="54747" marT="27374" marB="273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Resource sharing, load balancing, and remote access.</a:t>
                      </a:r>
                    </a:p>
                  </a:txBody>
                  <a:tcPr marL="54747" marR="54747" marT="27374" marB="273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High availability, fault tolerance, and improved performance.</a:t>
                      </a:r>
                    </a:p>
                  </a:txBody>
                  <a:tcPr marL="54747" marR="54747" marT="27374" marB="273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407713"/>
                  </a:ext>
                </a:extLst>
              </a:tr>
              <a:tr h="8027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Communication</a:t>
                      </a:r>
                      <a:endParaRPr lang="en-US" sz="1600"/>
                    </a:p>
                  </a:txBody>
                  <a:tcPr marL="54747" marR="54747" marT="27374" marB="273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Communication through a </a:t>
                      </a:r>
                      <a:r>
                        <a:rPr lang="en-US" sz="1600" b="1"/>
                        <a:t>network</a:t>
                      </a:r>
                      <a:r>
                        <a:rPr lang="en-US" sz="1600"/>
                        <a:t> (message passing).</a:t>
                      </a:r>
                    </a:p>
                  </a:txBody>
                  <a:tcPr marL="54747" marR="54747" marT="27374" marB="273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Communication through a </a:t>
                      </a:r>
                      <a:r>
                        <a:rPr lang="en-US" sz="1600" b="1"/>
                        <a:t>shared system bus or high-speed connection</a:t>
                      </a:r>
                      <a:r>
                        <a:rPr lang="en-US" sz="1600"/>
                        <a:t>.</a:t>
                      </a:r>
                    </a:p>
                  </a:txBody>
                  <a:tcPr marL="54747" marR="54747" marT="27374" marB="273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614254"/>
                  </a:ext>
                </a:extLst>
              </a:tr>
              <a:tr h="5538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Resource Sharing</a:t>
                      </a:r>
                      <a:endParaRPr lang="en-US" sz="1600"/>
                    </a:p>
                  </a:txBody>
                  <a:tcPr marL="54747" marR="54747" marT="27374" marB="273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Distributed among multiple systems.</a:t>
                      </a:r>
                    </a:p>
                  </a:txBody>
                  <a:tcPr marL="54747" marR="54747" marT="27374" marB="273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Shared among clustered nodes.</a:t>
                      </a:r>
                    </a:p>
                  </a:txBody>
                  <a:tcPr marL="54747" marR="54747" marT="27374" marB="273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372717"/>
                  </a:ext>
                </a:extLst>
              </a:tr>
              <a:tr h="8027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Failure Handling</a:t>
                      </a:r>
                      <a:endParaRPr lang="en-US" sz="1600"/>
                    </a:p>
                  </a:txBody>
                  <a:tcPr marL="54747" marR="54747" marT="27374" marB="273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If one node fails, others continue — distributed recovery.</a:t>
                      </a:r>
                    </a:p>
                  </a:txBody>
                  <a:tcPr marL="54747" marR="54747" marT="27374" marB="273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Redundant nodes take over failed ones — </a:t>
                      </a:r>
                      <a:r>
                        <a:rPr lang="en-US" sz="1600" b="1"/>
                        <a:t>failover mechanism</a:t>
                      </a:r>
                      <a:r>
                        <a:rPr lang="en-US" sz="1600"/>
                        <a:t>.</a:t>
                      </a:r>
                    </a:p>
                  </a:txBody>
                  <a:tcPr marL="54747" marR="54747" marT="27374" marB="273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289532"/>
                  </a:ext>
                </a:extLst>
              </a:tr>
              <a:tr h="5538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Example</a:t>
                      </a:r>
                      <a:endParaRPr lang="en-US" sz="1600"/>
                    </a:p>
                  </a:txBody>
                  <a:tcPr marL="54747" marR="54747" marT="27374" marB="273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Amoeba, LOCUS, Google File System.</a:t>
                      </a:r>
                    </a:p>
                  </a:txBody>
                  <a:tcPr marL="54747" marR="54747" marT="27374" marB="273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Windows Server Cluster, IBM HACMP, Oracle RAC.</a:t>
                      </a:r>
                    </a:p>
                  </a:txBody>
                  <a:tcPr marL="54747" marR="54747" marT="27374" marB="273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9074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008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BF87-09E4-A159-23AF-8AA580C1AB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 for you?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F2C67-FBF0-BC4D-9010-A546E54BD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468031"/>
            <a:ext cx="8658352" cy="1069848"/>
          </a:xfrm>
        </p:spPr>
        <p:txBody>
          <a:bodyPr>
            <a:normAutofit/>
          </a:bodyPr>
          <a:lstStyle/>
          <a:p>
            <a:r>
              <a:rPr lang="en-US" sz="2800" dirty="0"/>
              <a:t>What is Embedded &amp; Android Operating System ?</a:t>
            </a:r>
          </a:p>
          <a:p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724259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4840-87B7-5C2F-E6CB-CE9BD61D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928" y="1588500"/>
            <a:ext cx="6194552" cy="2807208"/>
          </a:xfrm>
        </p:spPr>
        <p:txBody>
          <a:bodyPr>
            <a:normAutofit/>
          </a:bodyPr>
          <a:lstStyle/>
          <a:p>
            <a:r>
              <a:rPr lang="en-US" sz="8000" dirty="0"/>
              <a:t>Thank you!</a:t>
            </a:r>
            <a:endParaRPr lang="en-PK" sz="8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9812F-AABC-0688-A538-8A303FE5DAE1}"/>
              </a:ext>
            </a:extLst>
          </p:cNvPr>
          <p:cNvSpPr txBox="1"/>
          <p:nvPr/>
        </p:nvSpPr>
        <p:spPr>
          <a:xfrm>
            <a:off x="3002280" y="3429000"/>
            <a:ext cx="6916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Remember: when in doubt — restart the system 😉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9586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B506D-D8CE-6C1D-091D-252ED6579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1294-A245-19C5-6231-4502DD71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8" y="850392"/>
            <a:ext cx="8053832" cy="1273048"/>
          </a:xfrm>
        </p:spPr>
        <p:txBody>
          <a:bodyPr>
            <a:normAutofit/>
          </a:bodyPr>
          <a:lstStyle/>
          <a:p>
            <a:r>
              <a:rPr lang="en-US" b="1" dirty="0"/>
              <a:t>Lecture Overview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2F36A-3A53-922C-C868-BF2D2A9357FE}"/>
              </a:ext>
            </a:extLst>
          </p:cNvPr>
          <p:cNvSpPr txBox="1"/>
          <p:nvPr/>
        </p:nvSpPr>
        <p:spPr>
          <a:xfrm>
            <a:off x="815848" y="2123440"/>
            <a:ext cx="987247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3200" dirty="0"/>
              <a:t>Types of Operating System (OS)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200" dirty="0"/>
              <a:t>Batch OS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200" dirty="0"/>
              <a:t>Multi Programmed OS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200" dirty="0"/>
              <a:t>Multitasking OS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200" dirty="0"/>
              <a:t>Real Time OS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200" dirty="0"/>
              <a:t>Distributed OS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200" dirty="0"/>
              <a:t>Clustered OS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200" dirty="0"/>
              <a:t>Embedded</a:t>
            </a:r>
          </a:p>
        </p:txBody>
      </p:sp>
    </p:spTree>
    <p:extLst>
      <p:ext uri="{BB962C8B-B14F-4D97-AF65-F5344CB8AC3E}">
        <p14:creationId xmlns:p14="http://schemas.microsoft.com/office/powerpoint/2010/main" val="344206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1CC8-4B4E-8070-1ABA-5C79AE02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684" y="319532"/>
            <a:ext cx="7078472" cy="1273048"/>
          </a:xfrm>
        </p:spPr>
        <p:txBody>
          <a:bodyPr>
            <a:normAutofit/>
          </a:bodyPr>
          <a:lstStyle/>
          <a:p>
            <a:r>
              <a:rPr lang="en-US" dirty="0"/>
              <a:t>Batch operating system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12004-A09C-8E64-4AF5-54CDB3D5B947}"/>
              </a:ext>
            </a:extLst>
          </p:cNvPr>
          <p:cNvSpPr txBox="1"/>
          <p:nvPr/>
        </p:nvSpPr>
        <p:spPr>
          <a:xfrm>
            <a:off x="912368" y="1133856"/>
            <a:ext cx="1047953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b="1" dirty="0"/>
          </a:p>
          <a:p>
            <a:r>
              <a:rPr lang="en-US" sz="2400" dirty="0"/>
              <a:t>Batch operating systems used in mainframe computers, users did </a:t>
            </a:r>
            <a:r>
              <a:rPr lang="en-US" sz="2400" b="1" dirty="0"/>
              <a:t>not interact directly</a:t>
            </a:r>
            <a:r>
              <a:rPr lang="en-US" sz="2400" dirty="0"/>
              <a:t> with the computer. Jobs (programs with data) were collected in </a:t>
            </a:r>
            <a:r>
              <a:rPr lang="en-US" sz="2400" b="1" dirty="0"/>
              <a:t>batches</a:t>
            </a:r>
            <a:r>
              <a:rPr lang="en-US" sz="2400" dirty="0"/>
              <a:t> and executed one after another.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Some activities that the operating system performs for batch processing are: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It identifies the set of jobs that are further assigned to a sequence of commands.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The operating system executes list of number jobs that it maintains in the memory one by one which is based on some scheduling algorithm.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It follows a first come first serve manner which means the job in the operating system that have been submitted first are processed first</a:t>
            </a:r>
          </a:p>
          <a:p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129997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A0AB39-D7C9-9C1B-CAFA-4B6059ADE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628650"/>
            <a:ext cx="90487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7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C790AD-83F1-4E74-08A2-C078DEA4C12A}"/>
              </a:ext>
            </a:extLst>
          </p:cNvPr>
          <p:cNvSpPr txBox="1"/>
          <p:nvPr/>
        </p:nvSpPr>
        <p:spPr>
          <a:xfrm>
            <a:off x="431800" y="612844"/>
            <a:ext cx="113284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Advantages:</a:t>
            </a:r>
            <a:endParaRPr lang="en-US" sz="28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 Repeated jobs can be processed </a:t>
            </a:r>
            <a:r>
              <a:rPr lang="en-US" sz="2800" b="1" dirty="0"/>
              <a:t>quickly and automatically</a:t>
            </a:r>
            <a:r>
              <a:rPr lang="en-US" sz="28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 dirty="0"/>
              <a:t>No user intervention</a:t>
            </a:r>
            <a:r>
              <a:rPr lang="en-US" sz="2800" dirty="0"/>
              <a:t> required once the batch starts.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Does </a:t>
            </a:r>
            <a:r>
              <a:rPr lang="en-US" sz="2800" b="1" dirty="0"/>
              <a:t>not require special hardware</a:t>
            </a:r>
            <a:r>
              <a:rPr lang="en-US" sz="2800" dirty="0"/>
              <a:t> or manual supervision.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Ideal for </a:t>
            </a:r>
            <a:r>
              <a:rPr lang="en-US" sz="2800" b="1" dirty="0"/>
              <a:t>large organizations</a:t>
            </a:r>
            <a:r>
              <a:rPr lang="en-US" sz="2800" dirty="0"/>
              <a:t> handling repetitive data jobs.</a:t>
            </a:r>
          </a:p>
          <a:p>
            <a:br>
              <a:rPr lang="en-US" sz="2800" dirty="0"/>
            </a:br>
            <a:r>
              <a:rPr lang="en-US" sz="3600" b="1" dirty="0"/>
              <a:t>Disadvantages: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No direct interaction</a:t>
            </a:r>
            <a:r>
              <a:rPr lang="en-US" sz="2800" dirty="0"/>
              <a:t> between user and system during execution.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Users must </a:t>
            </a:r>
            <a:r>
              <a:rPr lang="en-US" sz="2800" b="1" dirty="0"/>
              <a:t>wait until the entire batch completes</a:t>
            </a:r>
            <a:r>
              <a:rPr lang="en-US" sz="2800" dirty="0"/>
              <a:t> to see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Debugging and error fixing</a:t>
            </a:r>
            <a:r>
              <a:rPr lang="en-US" sz="2800" dirty="0"/>
              <a:t> are difficult since errors are found after the batch is done.</a:t>
            </a:r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3356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DD46-4473-987B-B2EF-CC5586CDEAAB}"/>
              </a:ext>
            </a:extLst>
          </p:cNvPr>
          <p:cNvSpPr txBox="1">
            <a:spLocks/>
          </p:cNvSpPr>
          <p:nvPr/>
        </p:nvSpPr>
        <p:spPr>
          <a:xfrm>
            <a:off x="967740" y="367252"/>
            <a:ext cx="6855460" cy="120754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Multi programmed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7FBCB-CC14-BC6E-607D-EFE322340F84}"/>
              </a:ext>
            </a:extLst>
          </p:cNvPr>
          <p:cNvSpPr txBox="1"/>
          <p:nvPr/>
        </p:nvSpPr>
        <p:spPr>
          <a:xfrm>
            <a:off x="325120" y="1537271"/>
            <a:ext cx="11684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PK" altLang="en-PK" sz="2400" dirty="0"/>
              <a:t>A multiprogrammed OS allows multiple programs to reside in main memory at the same time.</a:t>
            </a: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PK" altLang="en-PK" sz="2400" dirty="0"/>
              <a:t>The CPU always has something to execute</a:t>
            </a:r>
            <a:r>
              <a:rPr lang="en-US" altLang="en-PK" sz="2400" dirty="0"/>
              <a:t>, </a:t>
            </a:r>
            <a:r>
              <a:rPr lang="en-PK" altLang="en-PK" sz="2400" dirty="0"/>
              <a:t>when one program waits for I/O (like reading from disk), the CPU switches to another job.</a:t>
            </a:r>
          </a:p>
          <a:p>
            <a:pPr marL="285750" lvl="0" indent="-28575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PK" altLang="en-PK" sz="2400" dirty="0"/>
              <a:t>This technique helps achieve maximum CPU utilization and reduces system idle time</a:t>
            </a:r>
            <a:endParaRPr lang="en-US" altLang="en-PK" sz="2400" dirty="0"/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en-PK" sz="24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/>
              <a:t>Example:</a:t>
            </a:r>
            <a:r>
              <a:rPr lang="en-US" sz="2400" dirty="0"/>
              <a:t> In a single-tasking system, the CPU is not used if the current program waits for some input/output to finish. The idea of multiprogramming is to assign CPUs to other processes while the current process might not be finished.</a:t>
            </a:r>
            <a:endParaRPr lang="en-PK" altLang="en-PK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112106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A84D26-5A26-8D4C-96D9-16300CA25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0637" y="252412"/>
            <a:ext cx="961072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7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66A705D-B75D-DECF-0088-F84E08020487}"/>
              </a:ext>
            </a:extLst>
          </p:cNvPr>
          <p:cNvSpPr txBox="1"/>
          <p:nvPr/>
        </p:nvSpPr>
        <p:spPr>
          <a:xfrm>
            <a:off x="162560" y="4573347"/>
            <a:ext cx="86385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b="1" dirty="0"/>
              <a:t>Questions?</a:t>
            </a:r>
          </a:p>
          <a:p>
            <a:endParaRPr lang="en-US" dirty="0"/>
          </a:p>
          <a:p>
            <a:r>
              <a:rPr lang="en-US" dirty="0"/>
              <a:t>-    Multi Programmed VS Multi Tasking? – CPU Idleness / Responsiveness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Preemptive VS Non- Preemptive?</a:t>
            </a:r>
          </a:p>
          <a:p>
            <a:pPr marL="285750" indent="-285750">
              <a:buFontTx/>
              <a:buChar char="-"/>
            </a:pPr>
            <a:r>
              <a:rPr lang="en-US" dirty="0"/>
              <a:t>Multiprogramming VS Multiprogrammed – Process/Environment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Which type of OS is used in Laptop: Multiprogrammed or Multitasking?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8A5800-CC98-E691-01A8-BCDA7540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840" y="607790"/>
            <a:ext cx="10055860" cy="636524"/>
          </a:xfrm>
        </p:spPr>
        <p:txBody>
          <a:bodyPr>
            <a:noAutofit/>
          </a:bodyPr>
          <a:lstStyle/>
          <a:p>
            <a:r>
              <a:rPr lang="en-US" sz="5400" b="1" dirty="0"/>
              <a:t>Multi tasking / Time sharing</a:t>
            </a:r>
            <a:br>
              <a:rPr lang="en-US" sz="5400" dirty="0"/>
            </a:br>
            <a:endParaRPr lang="en-PK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797F45-E7BF-CFE6-689B-005265107F1C}"/>
              </a:ext>
            </a:extLst>
          </p:cNvPr>
          <p:cNvSpPr txBox="1"/>
          <p:nvPr/>
        </p:nvSpPr>
        <p:spPr>
          <a:xfrm>
            <a:off x="2021840" y="925766"/>
            <a:ext cx="9852660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2300" dirty="0"/>
              <a:t>CPU performs multitasking by switching multiple jobs and executing them simultaneously. The process of switching between the jobs is performed in a very frequent and quick manner.</a:t>
            </a:r>
          </a:p>
          <a:p>
            <a:pPr fontAlgn="base"/>
            <a:endParaRPr lang="en-US" sz="2300" dirty="0"/>
          </a:p>
          <a:p>
            <a:pPr fontAlgn="base"/>
            <a:r>
              <a:rPr lang="en-US" sz="2300" dirty="0"/>
              <a:t>Some activities that the operating system performs related to multitasking are: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300" dirty="0"/>
              <a:t>When the user gives any instruction to the operating system, directly it receives a very quick and immediate response.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300" b="1" dirty="0"/>
              <a:t>Multitasking operating systems </a:t>
            </a:r>
            <a:r>
              <a:rPr lang="en-US" sz="2300" dirty="0"/>
              <a:t>also known as </a:t>
            </a:r>
            <a:r>
              <a:rPr lang="en-US" sz="2300" b="1" dirty="0"/>
              <a:t>time-sharing systems </a:t>
            </a:r>
            <a:r>
              <a:rPr lang="en-US" sz="2300" dirty="0"/>
              <a:t>were initially developed at a very reasonable price to provide interactive use of the system</a:t>
            </a:r>
          </a:p>
        </p:txBody>
      </p:sp>
    </p:spTree>
    <p:extLst>
      <p:ext uri="{BB962C8B-B14F-4D97-AF65-F5344CB8AC3E}">
        <p14:creationId xmlns:p14="http://schemas.microsoft.com/office/powerpoint/2010/main" val="199419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1D4C65-9389-2FE1-7542-7E120941823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00150" y="766762"/>
            <a:ext cx="97917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77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{45F63935-1AF4-4F8C-991F-4D25D3E9C223}TF2ec419c9-97c3-4958-b02a-0886397d33afcfe10e4b-d68909c4b1b0</Template>
  <TotalTime>683</TotalTime>
  <Words>827</Words>
  <Application>Microsoft Office PowerPoint</Application>
  <PresentationFormat>Widescreen</PresentationFormat>
  <Paragraphs>89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Rockwell</vt:lpstr>
      <vt:lpstr>Rockwell Condensed</vt:lpstr>
      <vt:lpstr>Wingdings</vt:lpstr>
      <vt:lpstr>Wood Type</vt:lpstr>
      <vt:lpstr>Operating systems</vt:lpstr>
      <vt:lpstr>Lecture Overview</vt:lpstr>
      <vt:lpstr>Batch operating system</vt:lpstr>
      <vt:lpstr>PowerPoint Presentation</vt:lpstr>
      <vt:lpstr>PowerPoint Presentation</vt:lpstr>
      <vt:lpstr>PowerPoint Presentation</vt:lpstr>
      <vt:lpstr>PowerPoint Presentation</vt:lpstr>
      <vt:lpstr>Multi tasking / Time sharing </vt:lpstr>
      <vt:lpstr>PowerPoint Presentation</vt:lpstr>
      <vt:lpstr>Real - time os</vt:lpstr>
      <vt:lpstr>PowerPoint Presentation</vt:lpstr>
      <vt:lpstr>Distributed / clustering os</vt:lpstr>
      <vt:lpstr>PowerPoint Presentation</vt:lpstr>
      <vt:lpstr>PowerPoint Presentation</vt:lpstr>
      <vt:lpstr>Question for you?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238</cp:revision>
  <dcterms:created xsi:type="dcterms:W3CDTF">2025-10-15T06:15:30Z</dcterms:created>
  <dcterms:modified xsi:type="dcterms:W3CDTF">2025-10-16T07:09:22Z</dcterms:modified>
</cp:coreProperties>
</file>