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7"/>
  </p:notesMasterIdLst>
  <p:sldIdLst>
    <p:sldId id="256" r:id="rId2"/>
    <p:sldId id="261" r:id="rId3"/>
    <p:sldId id="297" r:id="rId4"/>
    <p:sldId id="260" r:id="rId5"/>
    <p:sldId id="282" r:id="rId6"/>
    <p:sldId id="294" r:id="rId7"/>
    <p:sldId id="295" r:id="rId8"/>
    <p:sldId id="296" r:id="rId9"/>
    <p:sldId id="298" r:id="rId10"/>
    <p:sldId id="299" r:id="rId11"/>
    <p:sldId id="300" r:id="rId12"/>
    <p:sldId id="301" r:id="rId13"/>
    <p:sldId id="281" r:id="rId14"/>
    <p:sldId id="30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20/10/2025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Operating systems</a:t>
            </a:r>
            <a:endParaRPr lang="en-PK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2241804" y="478925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Lecture # 03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4F2BB-6163-5682-A46B-8934C5215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838C46-EAB7-C855-FF9A-70E334876440}"/>
              </a:ext>
            </a:extLst>
          </p:cNvPr>
          <p:cNvSpPr txBox="1"/>
          <p:nvPr/>
        </p:nvSpPr>
        <p:spPr>
          <a:xfrm>
            <a:off x="587756" y="1361500"/>
            <a:ext cx="105597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Controls </a:t>
            </a:r>
            <a:r>
              <a:rPr lang="en-US" sz="3200" b="1" dirty="0"/>
              <a:t>which processes are admitted</a:t>
            </a:r>
            <a:r>
              <a:rPr lang="en-US" sz="3200" dirty="0"/>
              <a:t> into the system (from secondary storage to main memory).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Determines the </a:t>
            </a:r>
            <a:r>
              <a:rPr lang="en-US" sz="3200" b="1" dirty="0"/>
              <a:t>degree of multiprogramming</a:t>
            </a:r>
            <a:r>
              <a:rPr lang="en-US" sz="3200" dirty="0"/>
              <a:t> (how many processes can stay in memory).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Runs </a:t>
            </a:r>
            <a:r>
              <a:rPr lang="en-US" sz="3200" b="1" dirty="0"/>
              <a:t>infrequently, </a:t>
            </a:r>
            <a:r>
              <a:rPr lang="en-US" sz="3200" dirty="0"/>
              <a:t>decisions last for a long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Helps balance CPU-bound and I/O-bound processes.</a:t>
            </a:r>
          </a:p>
          <a:p>
            <a:endParaRPr lang="en-US" sz="3200" b="1" dirty="0"/>
          </a:p>
          <a:p>
            <a:r>
              <a:rPr lang="en-US" sz="3200" b="1" dirty="0"/>
              <a:t>Example:</a:t>
            </a:r>
            <a:r>
              <a:rPr lang="en-US" sz="3200" dirty="0"/>
              <a:t> When you start multiple programs, the long-term scheduler decides which ones enter memory.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72C9E0-71DC-939A-43D4-A01559D2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10" y="220472"/>
            <a:ext cx="11016488" cy="16093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Long-Term Scheduler (Job Scheduler)</a:t>
            </a:r>
            <a:br>
              <a:rPr lang="en-US" b="1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3976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6A08A-CA9C-201B-4B94-1C3C2F8BE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F694-58C2-23D3-5E9F-84504B49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715772"/>
            <a:ext cx="11379200" cy="1273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Short-Term Scheduler (CPU Scheduler)</a:t>
            </a:r>
            <a:br>
              <a:rPr lang="en-US" b="1" dirty="0"/>
            </a:b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3C78C-341B-73EB-7746-014B3CB0F9DC}"/>
              </a:ext>
            </a:extLst>
          </p:cNvPr>
          <p:cNvSpPr txBox="1"/>
          <p:nvPr/>
        </p:nvSpPr>
        <p:spPr>
          <a:xfrm>
            <a:off x="785622" y="1524060"/>
            <a:ext cx="105597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Selects </a:t>
            </a:r>
            <a:r>
              <a:rPr lang="en-US" sz="3200" b="1" dirty="0"/>
              <a:t>which process should run next</a:t>
            </a:r>
            <a:r>
              <a:rPr lang="en-US" sz="3200" dirty="0"/>
              <a:t> from the ready queue.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Works </a:t>
            </a:r>
            <a:r>
              <a:rPr lang="en-US" sz="3200" b="1" dirty="0"/>
              <a:t>frequently</a:t>
            </a:r>
            <a:r>
              <a:rPr lang="en-US" sz="3200" dirty="0"/>
              <a:t> and decides which process gets CPU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Involves </a:t>
            </a:r>
            <a:r>
              <a:rPr lang="en-US" sz="3200" b="1" dirty="0"/>
              <a:t>context switching</a:t>
            </a:r>
            <a:r>
              <a:rPr lang="en-US" sz="3200" dirty="0"/>
              <a:t> — handled by the </a:t>
            </a:r>
            <a:r>
              <a:rPr lang="en-US" sz="3200" b="1" dirty="0"/>
              <a:t>dispatcher</a:t>
            </a:r>
            <a:r>
              <a:rPr lang="en-US" sz="3200" dirty="0"/>
              <a:t>, which loads the selected process into the CPU.</a:t>
            </a:r>
          </a:p>
          <a:p>
            <a:endParaRPr lang="en-US" sz="3200" b="1" dirty="0"/>
          </a:p>
          <a:p>
            <a:r>
              <a:rPr lang="en-US" sz="3200" b="1" dirty="0"/>
              <a:t>Example:</a:t>
            </a:r>
            <a:r>
              <a:rPr lang="en-US" sz="3200" dirty="0"/>
              <a:t> When you switch between apps, the short-term scheduler assigns CPU time to one app at a time.</a:t>
            </a:r>
          </a:p>
        </p:txBody>
      </p:sp>
    </p:spTree>
    <p:extLst>
      <p:ext uri="{BB962C8B-B14F-4D97-AF65-F5344CB8AC3E}">
        <p14:creationId xmlns:p14="http://schemas.microsoft.com/office/powerpoint/2010/main" val="222217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D5771-E82D-D0B7-0333-244CCC820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15EA-F51E-042F-5D14-63B93EB9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173101"/>
            <a:ext cx="11379200" cy="1273048"/>
          </a:xfrm>
        </p:spPr>
        <p:txBody>
          <a:bodyPr>
            <a:normAutofit/>
          </a:bodyPr>
          <a:lstStyle/>
          <a:p>
            <a:r>
              <a:rPr lang="en-US" b="1" dirty="0"/>
              <a:t>Medium-Term Scheduler (Swapper)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FEA85-AC0A-1FD1-386C-2FEFCA8E32E1}"/>
              </a:ext>
            </a:extLst>
          </p:cNvPr>
          <p:cNvSpPr txBox="1"/>
          <p:nvPr/>
        </p:nvSpPr>
        <p:spPr>
          <a:xfrm>
            <a:off x="785622" y="1524060"/>
            <a:ext cx="105597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Manages </a:t>
            </a:r>
            <a:r>
              <a:rPr lang="en-US" sz="3200" b="1" dirty="0"/>
              <a:t>suspension and resumption</a:t>
            </a:r>
            <a:r>
              <a:rPr lang="en-US" sz="3200" dirty="0"/>
              <a:t> of processes.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Temporarily </a:t>
            </a:r>
            <a:r>
              <a:rPr lang="en-US" sz="3200" b="1" dirty="0"/>
              <a:t>removes processes from main memory</a:t>
            </a:r>
            <a:r>
              <a:rPr lang="en-US" sz="3200" dirty="0"/>
              <a:t> (swap out) to secondary storage and brings them back later (swap in).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Used to </a:t>
            </a:r>
            <a:r>
              <a:rPr lang="en-US" sz="3200" b="1" dirty="0"/>
              <a:t>control memory load</a:t>
            </a:r>
            <a:r>
              <a:rPr lang="en-US" sz="3200" dirty="0"/>
              <a:t> and optimize CPU utilization by reducing the degree of multiprogramming.</a:t>
            </a:r>
          </a:p>
          <a:p>
            <a:endParaRPr lang="en-US" sz="3200" b="1" dirty="0"/>
          </a:p>
          <a:p>
            <a:r>
              <a:rPr lang="en-US" sz="3200" b="1" dirty="0"/>
              <a:t>Example:</a:t>
            </a:r>
            <a:r>
              <a:rPr lang="en-US" sz="3200" dirty="0"/>
              <a:t> When memory is full, inactive processes are swapped out to make space for active ones.</a:t>
            </a:r>
          </a:p>
        </p:txBody>
      </p:sp>
    </p:spTree>
    <p:extLst>
      <p:ext uri="{BB962C8B-B14F-4D97-AF65-F5344CB8AC3E}">
        <p14:creationId xmlns:p14="http://schemas.microsoft.com/office/powerpoint/2010/main" val="355199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62A282-8847-B7E5-9724-36B078E4B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1452" y="917892"/>
            <a:ext cx="9703415" cy="502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7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2944F-7CE2-66BB-5919-4680EB51F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2329" y="650241"/>
            <a:ext cx="10087341" cy="50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9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2296160" y="3429000"/>
            <a:ext cx="7622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Operating systems may run computers, but curiosity runs innovation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808" y="39319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/>
              <a:t>Lecture Overview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2F36A-3A53-922C-C868-BF2D2A9357FE}"/>
              </a:ext>
            </a:extLst>
          </p:cNvPr>
          <p:cNvSpPr txBox="1"/>
          <p:nvPr/>
        </p:nvSpPr>
        <p:spPr>
          <a:xfrm>
            <a:off x="897128" y="1666240"/>
            <a:ext cx="98724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3200" dirty="0"/>
              <a:t>Process States in Operating Systems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New / Create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Ready / Suspend Ready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Runing / Not Runing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Wait / Block – Suspend Wait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Long/Short/Medium Term Schedular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Allocation / Deallocation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Terminated</a:t>
            </a: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933FF-EA2C-2DDD-261A-DEAD0B548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98F8-6DBD-3CD2-A558-B0AD3F24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84" y="715772"/>
            <a:ext cx="7078472" cy="1273048"/>
          </a:xfrm>
        </p:spPr>
        <p:txBody>
          <a:bodyPr>
            <a:normAutofit/>
          </a:bodyPr>
          <a:lstStyle/>
          <a:p>
            <a:r>
              <a:rPr lang="en-US" dirty="0"/>
              <a:t>Process Concept 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7FEAE-46E9-6A66-F626-EEA19B55ACD0}"/>
              </a:ext>
            </a:extLst>
          </p:cNvPr>
          <p:cNvSpPr txBox="1"/>
          <p:nvPr/>
        </p:nvSpPr>
        <p:spPr>
          <a:xfrm>
            <a:off x="816102" y="2263140"/>
            <a:ext cx="105597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3200" dirty="0"/>
              <a:t>A process is a program under execution that consists of a number of elements including, program code and a set of data. To execute a program, a process has to be created for that program. The process may or may not run but if it is in a condition of running then that has to be maintained by the OS for appropriate progress of the process to be gained.</a:t>
            </a:r>
          </a:p>
        </p:txBody>
      </p:sp>
    </p:spTree>
    <p:extLst>
      <p:ext uri="{BB962C8B-B14F-4D97-AF65-F5344CB8AC3E}">
        <p14:creationId xmlns:p14="http://schemas.microsoft.com/office/powerpoint/2010/main" val="42979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1CC8-4B4E-8070-1ABA-5C79AE02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84" y="715772"/>
            <a:ext cx="7078472" cy="1273048"/>
          </a:xfrm>
        </p:spPr>
        <p:txBody>
          <a:bodyPr>
            <a:normAutofit/>
          </a:bodyPr>
          <a:lstStyle/>
          <a:p>
            <a:r>
              <a:rPr lang="en-US" dirty="0"/>
              <a:t>Process states 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12004-A09C-8E64-4AF5-54CDB3D5B947}"/>
              </a:ext>
            </a:extLst>
          </p:cNvPr>
          <p:cNvSpPr txBox="1"/>
          <p:nvPr/>
        </p:nvSpPr>
        <p:spPr>
          <a:xfrm>
            <a:off x="816102" y="2316540"/>
            <a:ext cx="105597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A process goes through several stages from its creation to completion. Typically, at least five states are involved in this life cycle. Although the names of these states may vary, a process transitions through each of them during its execution.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29997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C790AD-83F1-4E74-08A2-C078DEA4C12A}"/>
              </a:ext>
            </a:extLst>
          </p:cNvPr>
          <p:cNvSpPr txBox="1"/>
          <p:nvPr/>
        </p:nvSpPr>
        <p:spPr>
          <a:xfrm>
            <a:off x="431800" y="520511"/>
            <a:ext cx="113284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1. New State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When a program is loaded from secondary storage (like a hard disk) into main memory for execution, it enters the </a:t>
            </a:r>
            <a:r>
              <a:rPr lang="en-US" sz="2800" b="1" dirty="0"/>
              <a:t>New</a:t>
            </a:r>
            <a:r>
              <a:rPr lang="en-US" sz="2800" dirty="0"/>
              <a:t> state.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OS creates a </a:t>
            </a:r>
            <a:r>
              <a:rPr lang="en-US" sz="2800" b="1" dirty="0"/>
              <a:t>Process Control Block (PCB)</a:t>
            </a:r>
            <a:r>
              <a:rPr lang="en-US" sz="2800" dirty="0"/>
              <a:t> for it.</a:t>
            </a:r>
          </a:p>
          <a:p>
            <a:pPr algn="just"/>
            <a:br>
              <a:rPr lang="en-US" sz="2800" dirty="0"/>
            </a:br>
            <a:r>
              <a:rPr lang="en-US" sz="2800" b="1" dirty="0"/>
              <a:t>2. Ready State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Once the process is loaded into memory and is ready to run, it moves to the </a:t>
            </a:r>
            <a:r>
              <a:rPr lang="en-US" sz="2800" b="1" dirty="0"/>
              <a:t>Ready</a:t>
            </a:r>
            <a:r>
              <a:rPr lang="en-US" sz="2800" dirty="0"/>
              <a:t> state.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waits for CPU allocation.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In multiprogramming systems, many processes may be in the ready queue.</a:t>
            </a:r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3356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0C0E8-F35F-B5C7-AACF-224151B26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5DA91E-3449-58D5-5DB1-327E5E65C2D6}"/>
              </a:ext>
            </a:extLst>
          </p:cNvPr>
          <p:cNvSpPr txBox="1"/>
          <p:nvPr/>
        </p:nvSpPr>
        <p:spPr>
          <a:xfrm>
            <a:off x="431800" y="520511"/>
            <a:ext cx="113284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3. Running State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When the CPU is assigned to a process, it transitions from </a:t>
            </a:r>
            <a:r>
              <a:rPr lang="en-US" sz="2800" b="1" dirty="0"/>
              <a:t>Ready</a:t>
            </a:r>
            <a:r>
              <a:rPr lang="en-US" sz="2800" dirty="0"/>
              <a:t> to </a:t>
            </a:r>
            <a:r>
              <a:rPr lang="en-US" sz="2800" b="1" dirty="0"/>
              <a:t>Running</a:t>
            </a:r>
            <a:r>
              <a:rPr lang="en-US" sz="2800" dirty="0"/>
              <a:t> state.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process is now actively executing its instructions.</a:t>
            </a:r>
          </a:p>
          <a:p>
            <a:pPr lvl="1" algn="just"/>
            <a:endParaRPr lang="en-US" sz="2800" dirty="0"/>
          </a:p>
          <a:p>
            <a:pPr algn="just"/>
            <a:r>
              <a:rPr lang="en-US" sz="2800" dirty="0"/>
              <a:t>4. </a:t>
            </a:r>
            <a:r>
              <a:rPr lang="en-US" sz="2800" b="1" dirty="0"/>
              <a:t>Blocked / Waiting State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If a process needs an I/O operation (like reading a file or waiting for user input), it cannot continue execution.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moves from </a:t>
            </a:r>
            <a:r>
              <a:rPr lang="en-US" sz="2800" b="1" dirty="0"/>
              <a:t>Running</a:t>
            </a:r>
            <a:r>
              <a:rPr lang="en-US" sz="2800" dirty="0"/>
              <a:t> to </a:t>
            </a:r>
            <a:r>
              <a:rPr lang="en-US" sz="2800" b="1" dirty="0"/>
              <a:t>Waiting/Blocked</a:t>
            </a:r>
            <a:r>
              <a:rPr lang="en-US" sz="2800" dirty="0"/>
              <a:t> state until the I/O completes or the required resource becomes available.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Once the wait is over, it returns to the </a:t>
            </a:r>
            <a:r>
              <a:rPr lang="en-US" sz="2800" b="1" dirty="0"/>
              <a:t>Ready</a:t>
            </a:r>
            <a:r>
              <a:rPr lang="en-US" sz="2800" dirty="0"/>
              <a:t> state.</a:t>
            </a:r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4623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9D54-0C9D-44FA-D8C2-B9FD77DB1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4D2C83-0B38-118E-86D0-4F57E3B52946}"/>
              </a:ext>
            </a:extLst>
          </p:cNvPr>
          <p:cNvSpPr txBox="1"/>
          <p:nvPr/>
        </p:nvSpPr>
        <p:spPr>
          <a:xfrm>
            <a:off x="431800" y="520511"/>
            <a:ext cx="113284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5. Terminated State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After completing its execution, the process enters the </a:t>
            </a:r>
            <a:r>
              <a:rPr lang="en-US" sz="2800" b="1" dirty="0"/>
              <a:t>Terminated</a:t>
            </a:r>
            <a:r>
              <a:rPr lang="en-US" sz="2800" dirty="0"/>
              <a:t> state.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OS then removes the process and deletes its PCB from memory.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b="1" dirty="0"/>
              <a:t>6. Suspend Ready State (Extended State)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If main memory is full and a higher-priority process arrives, a lower-priority process in the </a:t>
            </a:r>
            <a:r>
              <a:rPr lang="en-US" sz="2800" b="1" dirty="0"/>
              <a:t>Ready</a:t>
            </a:r>
            <a:r>
              <a:rPr lang="en-US" sz="2800" dirty="0"/>
              <a:t> state may be moved to the </a:t>
            </a:r>
            <a:r>
              <a:rPr lang="en-US" sz="2800" b="1" dirty="0"/>
              <a:t>Suspend Ready</a:t>
            </a:r>
            <a:r>
              <a:rPr lang="en-US" sz="2800" dirty="0"/>
              <a:t> state.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remains there until memory becomes available, after which it returns to </a:t>
            </a:r>
            <a:r>
              <a:rPr lang="en-US" sz="2800" b="1" dirty="0"/>
              <a:t>Ready</a:t>
            </a:r>
            <a:r>
              <a:rPr lang="en-US" sz="2800" dirty="0"/>
              <a:t>.</a:t>
            </a:r>
          </a:p>
          <a:p>
            <a:pPr lvl="1" algn="just"/>
            <a:endParaRPr lang="en-US" sz="2800" dirty="0"/>
          </a:p>
          <a:p>
            <a:pPr algn="just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3168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85D51-0FC4-3E23-0CBD-63C9B6A5F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46871D-A6BA-D343-9103-B8E5429AC31E}"/>
              </a:ext>
            </a:extLst>
          </p:cNvPr>
          <p:cNvSpPr txBox="1"/>
          <p:nvPr/>
        </p:nvSpPr>
        <p:spPr>
          <a:xfrm>
            <a:off x="431800" y="845631"/>
            <a:ext cx="113284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7. Suspend Waiting State (Extended State)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Similar to the above, if a process in </a:t>
            </a:r>
            <a:r>
              <a:rPr lang="en-US" sz="3200" b="1" dirty="0"/>
              <a:t>Waiting</a:t>
            </a:r>
            <a:r>
              <a:rPr lang="en-US" sz="3200" dirty="0"/>
              <a:t> state needs to be swapped out due to memory limitations, it moves to the </a:t>
            </a:r>
            <a:r>
              <a:rPr lang="en-US" sz="3200" b="1" dirty="0"/>
              <a:t>Suspend Waiting</a:t>
            </a:r>
            <a:r>
              <a:rPr lang="en-US" sz="3200" dirty="0"/>
              <a:t> state.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When sufficient memory is available and the waiting condition is resolved, it returns to </a:t>
            </a:r>
            <a:r>
              <a:rPr lang="en-US" sz="3200" b="1" dirty="0"/>
              <a:t>Ready</a:t>
            </a:r>
            <a:r>
              <a:rPr lang="en-US" sz="3200" dirty="0"/>
              <a:t>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The process gets moved to the suspend-ready state once the resource becomes accessible. The process is shifted to the ready state once the main memory is available.</a:t>
            </a:r>
          </a:p>
          <a:p>
            <a:pPr lvl="1"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038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4E2E6-7F12-A01C-842A-9220E3FA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5041-1F4A-BB54-9CFF-A0815BA4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684" y="380492"/>
            <a:ext cx="7078472" cy="1273048"/>
          </a:xfrm>
        </p:spPr>
        <p:txBody>
          <a:bodyPr>
            <a:normAutofit/>
          </a:bodyPr>
          <a:lstStyle/>
          <a:p>
            <a:r>
              <a:rPr lang="en-US" dirty="0"/>
              <a:t>Schedulers in </a:t>
            </a:r>
            <a:r>
              <a:rPr lang="en-US" dirty="0" err="1"/>
              <a:t>os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8699A-CEBB-806E-82A2-300229D2E215}"/>
              </a:ext>
            </a:extLst>
          </p:cNvPr>
          <p:cNvSpPr txBox="1"/>
          <p:nvPr/>
        </p:nvSpPr>
        <p:spPr>
          <a:xfrm>
            <a:off x="714502" y="1653540"/>
            <a:ext cx="105597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Schedulers are special system programs that decide </a:t>
            </a:r>
            <a:r>
              <a:rPr lang="en-US" sz="3200" b="1" dirty="0"/>
              <a:t>which process should be admitted, executed, or suspended</a:t>
            </a:r>
            <a:r>
              <a:rPr lang="en-US" sz="3200" dirty="0"/>
              <a:t> at any given time. 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Schedulers are system programs that </a:t>
            </a:r>
            <a:r>
              <a:rPr lang="en-US" sz="3200" b="1" dirty="0"/>
              <a:t>decide the order in which processes are executed</a:t>
            </a:r>
            <a:r>
              <a:rPr lang="en-US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They help the OS efficiently manage </a:t>
            </a:r>
            <a:r>
              <a:rPr lang="en-US" sz="3200" b="1" dirty="0"/>
              <a:t>CPU, memory, and process queues</a:t>
            </a:r>
            <a:r>
              <a:rPr lang="en-US" sz="3200" dirty="0"/>
              <a:t> to ensure fair and optimized execution.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There are </a:t>
            </a:r>
            <a:r>
              <a:rPr lang="en-US" sz="3200" b="1" dirty="0"/>
              <a:t>three main types</a:t>
            </a:r>
            <a:r>
              <a:rPr lang="en-US" sz="3200" dirty="0"/>
              <a:t> of schedulers:</a:t>
            </a:r>
          </a:p>
        </p:txBody>
      </p:sp>
    </p:spTree>
    <p:extLst>
      <p:ext uri="{BB962C8B-B14F-4D97-AF65-F5344CB8AC3E}">
        <p14:creationId xmlns:p14="http://schemas.microsoft.com/office/powerpoint/2010/main" val="1165880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751</TotalTime>
  <Words>801</Words>
  <Application>Microsoft Office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Wingdings</vt:lpstr>
      <vt:lpstr>Wood Type</vt:lpstr>
      <vt:lpstr>Operating systems</vt:lpstr>
      <vt:lpstr>Lecture Overview</vt:lpstr>
      <vt:lpstr>Process Concept </vt:lpstr>
      <vt:lpstr>Process states </vt:lpstr>
      <vt:lpstr>PowerPoint Presentation</vt:lpstr>
      <vt:lpstr>PowerPoint Presentation</vt:lpstr>
      <vt:lpstr>PowerPoint Presentation</vt:lpstr>
      <vt:lpstr>PowerPoint Presentation</vt:lpstr>
      <vt:lpstr>Schedulers in os</vt:lpstr>
      <vt:lpstr>Long-Term Scheduler (Job Scheduler) </vt:lpstr>
      <vt:lpstr>Short-Term Scheduler (CPU Scheduler) </vt:lpstr>
      <vt:lpstr>Medium-Term Scheduler (Swapper)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279</cp:revision>
  <dcterms:created xsi:type="dcterms:W3CDTF">2025-10-15T06:15:30Z</dcterms:created>
  <dcterms:modified xsi:type="dcterms:W3CDTF">2025-10-20T12:08:59Z</dcterms:modified>
</cp:coreProperties>
</file>