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1" r:id="rId3"/>
    <p:sldId id="341" r:id="rId4"/>
    <p:sldId id="271" r:id="rId5"/>
    <p:sldId id="300" r:id="rId6"/>
    <p:sldId id="327" r:id="rId7"/>
    <p:sldId id="328" r:id="rId8"/>
    <p:sldId id="329" r:id="rId9"/>
    <p:sldId id="34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1432223"/>
            <a:ext cx="10551160" cy="3035808"/>
          </a:xfrm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P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1611884" y="455557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07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“The kernel never sleeps”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328" y="47447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0740F-FC80-CFC7-E7B9-046A9B19DD75}"/>
              </a:ext>
            </a:extLst>
          </p:cNvPr>
          <p:cNvSpPr txBox="1"/>
          <p:nvPr/>
        </p:nvSpPr>
        <p:spPr>
          <a:xfrm>
            <a:off x="368808" y="1659285"/>
            <a:ext cx="10339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Algorithms – Non-Preemptive</a:t>
            </a:r>
          </a:p>
          <a:p>
            <a:pPr lvl="2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First-Come, First-Serve (FCFS) Scheduling</a:t>
            </a:r>
          </a:p>
          <a:p>
            <a:pPr lvl="3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2CA122-6AFA-03F2-F553-762932E775F9}"/>
              </a:ext>
            </a:extLst>
          </p:cNvPr>
          <p:cNvSpPr txBox="1">
            <a:spLocks/>
          </p:cNvSpPr>
          <p:nvPr/>
        </p:nvSpPr>
        <p:spPr>
          <a:xfrm>
            <a:off x="812800" y="204355"/>
            <a:ext cx="983488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Parameters in CPU scheduling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A8C7E-ECBB-A662-A7BA-D8ED89BFBD5B}"/>
              </a:ext>
            </a:extLst>
          </p:cNvPr>
          <p:cNvGraphicFramePr>
            <a:graphicFrameLocks noGrp="1"/>
          </p:cNvGraphicFramePr>
          <p:nvPr/>
        </p:nvGraphicFramePr>
        <p:xfrm>
          <a:off x="538480" y="1206340"/>
          <a:ext cx="11379200" cy="5338646"/>
        </p:xfrm>
        <a:graphic>
          <a:graphicData uri="http://schemas.openxmlformats.org/drawingml/2006/table">
            <a:tbl>
              <a:tblPr/>
              <a:tblGrid>
                <a:gridCol w="3302908">
                  <a:extLst>
                    <a:ext uri="{9D8B030D-6E8A-4147-A177-3AD203B41FA5}">
                      <a16:colId xmlns:a16="http://schemas.microsoft.com/office/drawing/2014/main" val="293153702"/>
                    </a:ext>
                  </a:extLst>
                </a:gridCol>
                <a:gridCol w="8076292">
                  <a:extLst>
                    <a:ext uri="{9D8B030D-6E8A-4147-A177-3AD203B41FA5}">
                      <a16:colId xmlns:a16="http://schemas.microsoft.com/office/drawing/2014/main" val="3650374533"/>
                    </a:ext>
                  </a:extLst>
                </a:gridCol>
              </a:tblGrid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(AT)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when a process enters the ready state (i.e., when it arrives for execution).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18537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 (BT)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required by a process to complete its execution on CPU.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(Time Duration not point of time)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305485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Time (CT)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when a process finishes its execution completely.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12707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Turnaround Time (TAT)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total time taken by a process from arrival to completion.</a:t>
                      </a:r>
                    </a:p>
                    <a:p>
                      <a:pPr algn="just"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(Completion Time - Arrival time)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913295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Waiting Time (WT)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total time a process spends waiting in the ready state (not executing).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(Turnaround Time - Burst time)</a:t>
                      </a:r>
                    </a:p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43395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 (RT)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from when a process arrives until it gets the CPU for the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time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(First Time – Arrival time)</a:t>
                      </a:r>
                    </a:p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89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0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B81A-2B3D-3AE2-97F0-D7309A42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B4B1-5B40-CC4C-739A-C7DB899B604D}"/>
              </a:ext>
            </a:extLst>
          </p:cNvPr>
          <p:cNvSpPr txBox="1">
            <a:spLocks/>
          </p:cNvSpPr>
          <p:nvPr/>
        </p:nvSpPr>
        <p:spPr>
          <a:xfrm>
            <a:off x="716280" y="367411"/>
            <a:ext cx="10967720" cy="8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First-Come, First-Served Scheduling </a:t>
            </a:r>
            <a:endParaRPr lang="en-PK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C0700-7309-F5C3-BBA7-DA2EF7265145}"/>
              </a:ext>
            </a:extLst>
          </p:cNvPr>
          <p:cNvSpPr txBox="1"/>
          <p:nvPr/>
        </p:nvSpPr>
        <p:spPr>
          <a:xfrm>
            <a:off x="716280" y="1593408"/>
            <a:ext cx="106121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CPU-scheduling algorithm is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first-come first-serve (FCFS)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this scheme, the process that requests the CPU first is allocated the CPU first.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FCFS policy is easily managed with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queue.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queue,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PCB is linked onto the tail of the queue. </a:t>
            </a:r>
          </a:p>
        </p:txBody>
      </p:sp>
    </p:spTree>
    <p:extLst>
      <p:ext uri="{BB962C8B-B14F-4D97-AF65-F5344CB8AC3E}">
        <p14:creationId xmlns:p14="http://schemas.microsoft.com/office/powerpoint/2010/main" val="197910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BB548B-EB05-6145-0D83-F7001833EBD0}"/>
              </a:ext>
            </a:extLst>
          </p:cNvPr>
          <p:cNvSpPr txBox="1"/>
          <p:nvPr/>
        </p:nvSpPr>
        <p:spPr>
          <a:xfrm>
            <a:off x="883920" y="1582341"/>
            <a:ext cx="104343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CPU is free, it is allocated to the process at the head of the queue.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running process is then removed from the queue.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negative side, the average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 is often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long.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set of processes that arrive at time 0, with the length of the CPU burst given in milliseconds:</a:t>
            </a:r>
            <a:endParaRPr lang="en-PK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5E65B9-D0A2-1272-4520-D27242C69EA9}"/>
              </a:ext>
            </a:extLst>
          </p:cNvPr>
          <p:cNvSpPr txBox="1">
            <a:spLocks/>
          </p:cNvSpPr>
          <p:nvPr/>
        </p:nvSpPr>
        <p:spPr>
          <a:xfrm>
            <a:off x="716280" y="367411"/>
            <a:ext cx="10967720" cy="8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First-Come, First-Served Scheduling </a:t>
            </a:r>
            <a:endParaRPr lang="en-PK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B4AB3B-AA93-89AD-76D5-BA937502D8EA}"/>
              </a:ext>
            </a:extLst>
          </p:cNvPr>
          <p:cNvSpPr txBox="1">
            <a:spLocks/>
          </p:cNvSpPr>
          <p:nvPr/>
        </p:nvSpPr>
        <p:spPr>
          <a:xfrm>
            <a:off x="782320" y="445848"/>
            <a:ext cx="876808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Preemptive Vs non-preemptive 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C5414-F29B-87D7-58B1-F6031338C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61"/>
            <a:ext cx="12192000" cy="679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D0617-B5B2-4D72-07E9-01663259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3" y="0"/>
            <a:ext cx="12040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8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EF17-EFBC-EFA0-20FD-6DCDD2D484E9}"/>
              </a:ext>
            </a:extLst>
          </p:cNvPr>
          <p:cNvSpPr txBox="1">
            <a:spLocks/>
          </p:cNvSpPr>
          <p:nvPr/>
        </p:nvSpPr>
        <p:spPr>
          <a:xfrm>
            <a:off x="716280" y="367411"/>
            <a:ext cx="10967720" cy="84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First-Come, First-Served Scheduling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09690-1062-020E-7E59-E5B6B7DF353B}"/>
              </a:ext>
            </a:extLst>
          </p:cNvPr>
          <p:cNvSpPr txBox="1"/>
          <p:nvPr/>
        </p:nvSpPr>
        <p:spPr>
          <a:xfrm>
            <a:off x="4841240" y="1318804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– Arrival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</a:p>
          <a:p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- Non-preemptive </a:t>
            </a:r>
            <a:endParaRPr lang="en-PK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BDDD1A-BF56-30EB-6396-B61B6019A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90179"/>
              </p:ext>
            </p:extLst>
          </p:nvPr>
        </p:nvGraphicFramePr>
        <p:xfrm>
          <a:off x="889001" y="2440396"/>
          <a:ext cx="10413998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714">
                  <a:extLst>
                    <a:ext uri="{9D8B030D-6E8A-4147-A177-3AD203B41FA5}">
                      <a16:colId xmlns:a16="http://schemas.microsoft.com/office/drawing/2014/main" val="715791180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56905436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741906096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75725681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1522768377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1781014799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844954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(AT)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 / Execution Time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Time (CT)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Turnaround Time (TAT)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Waiting Time (WT)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 (RT)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7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6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80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51E25D-022F-2E11-4A3C-E2792F41BDB6}"/>
              </a:ext>
            </a:extLst>
          </p:cNvPr>
          <p:cNvSpPr txBox="1"/>
          <p:nvPr/>
        </p:nvSpPr>
        <p:spPr>
          <a:xfrm>
            <a:off x="548640" y="1807412"/>
            <a:ext cx="334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 </a:t>
            </a:r>
            <a:endParaRPr lang="en-PK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A7C49E-AE92-92A5-F5B1-07479E062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40445"/>
              </p:ext>
            </p:extLst>
          </p:nvPr>
        </p:nvGraphicFramePr>
        <p:xfrm>
          <a:off x="2580640" y="531341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94052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0229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95706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4603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892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IDLE</a:t>
                      </a:r>
                      <a:endParaRPr lang="en-PK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53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8C2C84-D751-29D3-A43E-95ADE6637F1E}"/>
              </a:ext>
            </a:extLst>
          </p:cNvPr>
          <p:cNvSpPr txBox="1"/>
          <p:nvPr/>
        </p:nvSpPr>
        <p:spPr>
          <a:xfrm>
            <a:off x="548640" y="5298782"/>
            <a:ext cx="2255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PK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95C21-7EC0-58D2-BF74-D0CF0CF0A452}"/>
              </a:ext>
            </a:extLst>
          </p:cNvPr>
          <p:cNvSpPr txBox="1"/>
          <p:nvPr/>
        </p:nvSpPr>
        <p:spPr>
          <a:xfrm>
            <a:off x="2123440" y="5684256"/>
            <a:ext cx="894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0                       2                        4                       5                         8                       12</a:t>
            </a:r>
            <a:endParaRPr lang="en-PK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C76A5-19A2-3091-4911-B9A0CCA86232}"/>
              </a:ext>
            </a:extLst>
          </p:cNvPr>
          <p:cNvSpPr txBox="1"/>
          <p:nvPr/>
        </p:nvSpPr>
        <p:spPr>
          <a:xfrm>
            <a:off x="5161280" y="6069512"/>
            <a:ext cx="2255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endParaRPr lang="en-PK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75DB8F-40E9-8A49-B210-328D7F9B306E}"/>
              </a:ext>
            </a:extLst>
          </p:cNvPr>
          <p:cNvCxnSpPr/>
          <p:nvPr/>
        </p:nvCxnSpPr>
        <p:spPr>
          <a:xfrm>
            <a:off x="3302000" y="6249247"/>
            <a:ext cx="2123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AA365-EA52-0169-ACC1-23CB58BB583B}"/>
              </a:ext>
            </a:extLst>
          </p:cNvPr>
          <p:cNvCxnSpPr/>
          <p:nvPr/>
        </p:nvCxnSpPr>
        <p:spPr>
          <a:xfrm>
            <a:off x="6985000" y="6228927"/>
            <a:ext cx="2123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FBD54-3457-B8B3-434C-529B0B9C5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4851-D928-9BD9-9D6E-482E745EE705}"/>
              </a:ext>
            </a:extLst>
          </p:cNvPr>
          <p:cNvSpPr txBox="1">
            <a:spLocks/>
          </p:cNvSpPr>
          <p:nvPr/>
        </p:nvSpPr>
        <p:spPr>
          <a:xfrm>
            <a:off x="716280" y="367411"/>
            <a:ext cx="10967720" cy="84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First-Come, First-Served Scheduling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B78B6-C245-9642-72C8-58E47BF47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26563"/>
              </p:ext>
            </p:extLst>
          </p:nvPr>
        </p:nvGraphicFramePr>
        <p:xfrm>
          <a:off x="4135120" y="4013191"/>
          <a:ext cx="4463142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714">
                  <a:extLst>
                    <a:ext uri="{9D8B030D-6E8A-4147-A177-3AD203B41FA5}">
                      <a16:colId xmlns:a16="http://schemas.microsoft.com/office/drawing/2014/main" val="715791180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56905436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741906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(AT)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 / Execution Time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7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601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44A2D4-C3F3-4AED-57FC-57014C42474A}"/>
              </a:ext>
            </a:extLst>
          </p:cNvPr>
          <p:cNvSpPr txBox="1"/>
          <p:nvPr/>
        </p:nvSpPr>
        <p:spPr>
          <a:xfrm>
            <a:off x="716280" y="1333843"/>
            <a:ext cx="10439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set of processes with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milliseconds).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 (TAT)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(WT)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Turnaround Time (AVG TAT)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 (AVG WT)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of Process Execution</a:t>
            </a:r>
          </a:p>
        </p:txBody>
      </p:sp>
    </p:spTree>
    <p:extLst>
      <p:ext uri="{BB962C8B-B14F-4D97-AF65-F5344CB8AC3E}">
        <p14:creationId xmlns:p14="http://schemas.microsoft.com/office/powerpoint/2010/main" val="403599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2065</TotalTime>
  <Words>485</Words>
  <Application>Microsoft Office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Operating systems</vt:lpstr>
      <vt:lpstr>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Adil Ahmed</cp:lastModifiedBy>
  <cp:revision>1083</cp:revision>
  <dcterms:created xsi:type="dcterms:W3CDTF">2025-10-15T06:15:30Z</dcterms:created>
  <dcterms:modified xsi:type="dcterms:W3CDTF">2025-10-31T05:09:28Z</dcterms:modified>
</cp:coreProperties>
</file>