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sldIdLst>
    <p:sldId id="256" r:id="rId2"/>
    <p:sldId id="261" r:id="rId3"/>
    <p:sldId id="341" r:id="rId4"/>
    <p:sldId id="343" r:id="rId5"/>
    <p:sldId id="339" r:id="rId6"/>
    <p:sldId id="344" r:id="rId7"/>
    <p:sldId id="346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31/10/2025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10/31/2025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1432223"/>
            <a:ext cx="10551160" cy="3035808"/>
          </a:xfrm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P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1611884" y="455557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07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328" y="47447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0740F-FC80-CFC7-E7B9-046A9B19DD75}"/>
              </a:ext>
            </a:extLst>
          </p:cNvPr>
          <p:cNvSpPr txBox="1"/>
          <p:nvPr/>
        </p:nvSpPr>
        <p:spPr>
          <a:xfrm>
            <a:off x="368808" y="1659285"/>
            <a:ext cx="10339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Algorithms – Non-Preemptive</a:t>
            </a:r>
          </a:p>
          <a:p>
            <a:pPr marL="1943100" lvl="3" indent="-571500">
              <a:buFont typeface="Wingdings" panose="05000000000000000000" pitchFamily="2" charset="2"/>
              <a:buChar char="ü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43100" lvl="3" indent="-571500">
              <a:buFont typeface="Wingdings" panose="05000000000000000000" pitchFamily="2" charset="2"/>
              <a:buChar char="ü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Shortest-Job-First (SJF) Scheduling</a:t>
            </a:r>
          </a:p>
          <a:p>
            <a:pPr marL="1943100" lvl="3" indent="-571500">
              <a:buFont typeface="Wingdings" panose="05000000000000000000" pitchFamily="2" charset="2"/>
              <a:buChar char="ü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2CA122-6AFA-03F2-F553-762932E775F9}"/>
              </a:ext>
            </a:extLst>
          </p:cNvPr>
          <p:cNvSpPr txBox="1">
            <a:spLocks/>
          </p:cNvSpPr>
          <p:nvPr/>
        </p:nvSpPr>
        <p:spPr>
          <a:xfrm>
            <a:off x="812800" y="204355"/>
            <a:ext cx="983488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Parameters in CPU scheduling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EA8C7E-ECBB-A662-A7BA-D8ED89BFBD5B}"/>
              </a:ext>
            </a:extLst>
          </p:cNvPr>
          <p:cNvGraphicFramePr>
            <a:graphicFrameLocks noGrp="1"/>
          </p:cNvGraphicFramePr>
          <p:nvPr/>
        </p:nvGraphicFramePr>
        <p:xfrm>
          <a:off x="538480" y="1206340"/>
          <a:ext cx="11379200" cy="5338646"/>
        </p:xfrm>
        <a:graphic>
          <a:graphicData uri="http://schemas.openxmlformats.org/drawingml/2006/table">
            <a:tbl>
              <a:tblPr/>
              <a:tblGrid>
                <a:gridCol w="3302908">
                  <a:extLst>
                    <a:ext uri="{9D8B030D-6E8A-4147-A177-3AD203B41FA5}">
                      <a16:colId xmlns:a16="http://schemas.microsoft.com/office/drawing/2014/main" val="293153702"/>
                    </a:ext>
                  </a:extLst>
                </a:gridCol>
                <a:gridCol w="8076292">
                  <a:extLst>
                    <a:ext uri="{9D8B030D-6E8A-4147-A177-3AD203B41FA5}">
                      <a16:colId xmlns:a16="http://schemas.microsoft.com/office/drawing/2014/main" val="3650374533"/>
                    </a:ext>
                  </a:extLst>
                </a:gridCol>
              </a:tblGrid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when a process enters the ready state (i.e., when it arrives for execution).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18537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(BT)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required by a process to complete its execution on CPU.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(Time Duration not point of time)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30548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 (CT)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when a process finishes its execution completely.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12707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Turnaround Time (TAT)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total time taken by a process from arrival to completion.</a:t>
                      </a:r>
                    </a:p>
                    <a:p>
                      <a:pPr algn="just"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(Completion Time - Arrival time)</a:t>
                      </a: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91329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Waiting Time (WT)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total time a process spends waiting in the ready state (not executing).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(Turnaround Time - Burst time)</a:t>
                      </a:r>
                    </a:p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43395"/>
                  </a:ext>
                </a:extLst>
              </a:tr>
              <a:tr h="6330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 (RT)</a:t>
                      </a:r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time from when a process arrives until it gets the CPU for the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time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(First Time – Arrival time)</a:t>
                      </a:r>
                    </a:p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302" marR="63302" marT="31651" marB="316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89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410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755EF-E5D8-C3CF-BD26-B2A51962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EBAC-A1C2-2D37-48CD-E03F19C3E2A1}"/>
              </a:ext>
            </a:extLst>
          </p:cNvPr>
          <p:cNvSpPr txBox="1">
            <a:spLocks/>
          </p:cNvSpPr>
          <p:nvPr/>
        </p:nvSpPr>
        <p:spPr>
          <a:xfrm>
            <a:off x="716280" y="245491"/>
            <a:ext cx="10967720" cy="890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Shortest-job-first (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Scheduling </a:t>
            </a:r>
            <a:endParaRPr lang="en-PK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9CB7C-B55B-93FE-7614-23604CC040A2}"/>
              </a:ext>
            </a:extLst>
          </p:cNvPr>
          <p:cNvSpPr txBox="1"/>
          <p:nvPr/>
        </p:nvSpPr>
        <p:spPr>
          <a:xfrm>
            <a:off x="716280" y="1258128"/>
            <a:ext cx="106121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different approach to CPU scheduling is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shortest-job-firs (SJF)scheduling algorithm.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associates with each process the length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process’s next CPU burst.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CPU is available, it is assigned to the process that has the smallest next CPU burst.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next CPU bursts of two processes are the same, FCFS scheduling is used to break the tie.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a more appropriate term for this scheduling method would be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shortest-next-CPU-burst algorithm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scheduling depends on the length of the next CPU burst of a process, rather than its total length. </a:t>
            </a:r>
          </a:p>
        </p:txBody>
      </p:sp>
    </p:spTree>
    <p:extLst>
      <p:ext uri="{BB962C8B-B14F-4D97-AF65-F5344CB8AC3E}">
        <p14:creationId xmlns:p14="http://schemas.microsoft.com/office/powerpoint/2010/main" val="24057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9D545B-E871-8236-2018-3775B77C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92" y="223520"/>
            <a:ext cx="11760312" cy="57391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825AD-BB70-B728-5338-D05588777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88" y="284480"/>
            <a:ext cx="11760312" cy="5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8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E59AA-D374-3230-AD25-1567E74D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9D11-D60A-5E8C-4F1F-97801C5F5659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4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Shortest-job-first (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Scheduling </a:t>
            </a:r>
            <a:endParaRPr lang="en-PK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B795-D4B3-84B0-FF9A-19146A5FBA62}"/>
              </a:ext>
            </a:extLst>
          </p:cNvPr>
          <p:cNvSpPr txBox="1"/>
          <p:nvPr/>
        </p:nvSpPr>
        <p:spPr>
          <a:xfrm>
            <a:off x="4841240" y="1318804"/>
            <a:ext cx="360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–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</a:t>
            </a: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</a:p>
          <a:p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- Non-preemptive </a:t>
            </a:r>
            <a:endParaRPr lang="en-PK" sz="1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398E73-47B5-8CF7-6A30-2A890323E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576785"/>
              </p:ext>
            </p:extLst>
          </p:nvPr>
        </p:nvGraphicFramePr>
        <p:xfrm>
          <a:off x="889001" y="2440396"/>
          <a:ext cx="10413998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714">
                  <a:extLst>
                    <a:ext uri="{9D8B030D-6E8A-4147-A177-3AD203B41FA5}">
                      <a16:colId xmlns:a16="http://schemas.microsoft.com/office/drawing/2014/main" val="715791180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5690543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74190609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75725681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1522768377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1781014799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844954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/ Execution Time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Time (CT)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Turnaround Time (TAT)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Waiting Time (WT)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 (RT)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7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6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3802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ABE27A-7E07-0912-B530-E1DE6053AEEC}"/>
              </a:ext>
            </a:extLst>
          </p:cNvPr>
          <p:cNvSpPr txBox="1"/>
          <p:nvPr/>
        </p:nvSpPr>
        <p:spPr>
          <a:xfrm>
            <a:off x="548640" y="1807412"/>
            <a:ext cx="3342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Solved Example </a:t>
            </a:r>
            <a:endParaRPr lang="en-PK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20C19D2-35FE-9228-1427-F310A930F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59276"/>
              </p:ext>
            </p:extLst>
          </p:nvPr>
        </p:nvGraphicFramePr>
        <p:xfrm>
          <a:off x="2580640" y="5313417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94052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102299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957067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54603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892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IDLE</a:t>
                      </a:r>
                      <a:endParaRPr lang="en-PK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3653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E4241C-119F-0E4A-FB9D-F6318FEEC1DD}"/>
              </a:ext>
            </a:extLst>
          </p:cNvPr>
          <p:cNvSpPr txBox="1"/>
          <p:nvPr/>
        </p:nvSpPr>
        <p:spPr>
          <a:xfrm>
            <a:off x="548640" y="5298782"/>
            <a:ext cx="2255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118D7-A51E-BD13-8EE4-6386899A5CCA}"/>
              </a:ext>
            </a:extLst>
          </p:cNvPr>
          <p:cNvSpPr txBox="1"/>
          <p:nvPr/>
        </p:nvSpPr>
        <p:spPr>
          <a:xfrm>
            <a:off x="2123439" y="5684256"/>
            <a:ext cx="91795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0                       1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14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4C5EA-B2C3-55CF-2564-B54D31EB81FA}"/>
              </a:ext>
            </a:extLst>
          </p:cNvPr>
          <p:cNvSpPr txBox="1"/>
          <p:nvPr/>
        </p:nvSpPr>
        <p:spPr>
          <a:xfrm>
            <a:off x="5161280" y="6069512"/>
            <a:ext cx="2255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endParaRPr lang="en-PK" sz="20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FFAE46-14A7-7C9F-9BE8-667DFB36EDD5}"/>
              </a:ext>
            </a:extLst>
          </p:cNvPr>
          <p:cNvCxnSpPr/>
          <p:nvPr/>
        </p:nvCxnSpPr>
        <p:spPr>
          <a:xfrm>
            <a:off x="3302000" y="6249247"/>
            <a:ext cx="212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F56F7-9F60-99AC-3E9B-FE79BCEFB069}"/>
              </a:ext>
            </a:extLst>
          </p:cNvPr>
          <p:cNvCxnSpPr/>
          <p:nvPr/>
        </p:nvCxnSpPr>
        <p:spPr>
          <a:xfrm>
            <a:off x="6985000" y="6228927"/>
            <a:ext cx="21234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75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47BF6-C590-0D22-DF9E-C3855E638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C36E-7739-C209-6604-1125FA064737}"/>
              </a:ext>
            </a:extLst>
          </p:cNvPr>
          <p:cNvSpPr txBox="1">
            <a:spLocks/>
          </p:cNvSpPr>
          <p:nvPr/>
        </p:nvSpPr>
        <p:spPr>
          <a:xfrm>
            <a:off x="716280" y="367411"/>
            <a:ext cx="10967720" cy="84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Shortest-job-first (</a:t>
            </a:r>
            <a:r>
              <a:rPr lang="en-US" sz="4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sjf</a:t>
            </a:r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Scheduling </a:t>
            </a:r>
            <a:endParaRPr lang="en-PK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3856C6-4D19-AE0D-2C35-21A78A039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88398"/>
              </p:ext>
            </p:extLst>
          </p:nvPr>
        </p:nvGraphicFramePr>
        <p:xfrm>
          <a:off x="4135120" y="4013191"/>
          <a:ext cx="4463142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714">
                  <a:extLst>
                    <a:ext uri="{9D8B030D-6E8A-4147-A177-3AD203B41FA5}">
                      <a16:colId xmlns:a16="http://schemas.microsoft.com/office/drawing/2014/main" val="715791180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256905436"/>
                    </a:ext>
                  </a:extLst>
                </a:gridCol>
                <a:gridCol w="1487714">
                  <a:extLst>
                    <a:ext uri="{9D8B030D-6E8A-4147-A177-3AD203B41FA5}">
                      <a16:colId xmlns:a16="http://schemas.microsoft.com/office/drawing/2014/main" val="741906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 (AT)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 / Execution Time</a:t>
                      </a:r>
                      <a:endParaRPr lang="en-PK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38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273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PK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8601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FE82BD-8092-228C-D72E-85BACDE57EF3}"/>
              </a:ext>
            </a:extLst>
          </p:cNvPr>
          <p:cNvSpPr txBox="1"/>
          <p:nvPr/>
        </p:nvSpPr>
        <p:spPr>
          <a:xfrm>
            <a:off x="716280" y="1333843"/>
            <a:ext cx="10439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set of processes with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Arrival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Burst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 milliseconds).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 (TAT)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Time (WT)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Turnaround Time (AVG TAT)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 (AVG WT)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Time of Process Execution</a:t>
            </a:r>
          </a:p>
        </p:txBody>
      </p:sp>
    </p:spTree>
    <p:extLst>
      <p:ext uri="{BB962C8B-B14F-4D97-AF65-F5344CB8AC3E}">
        <p14:creationId xmlns:p14="http://schemas.microsoft.com/office/powerpoint/2010/main" val="310910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“The kernel never sleeps”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2062</TotalTime>
  <Words>455</Words>
  <Application>Microsoft Office PowerPoint</Application>
  <PresentationFormat>Widescreen</PresentationFormat>
  <Paragraphs>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Operating systems</vt:lpstr>
      <vt:lpstr>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Adil Ahmed</cp:lastModifiedBy>
  <cp:revision>1084</cp:revision>
  <dcterms:created xsi:type="dcterms:W3CDTF">2025-10-15T06:15:30Z</dcterms:created>
  <dcterms:modified xsi:type="dcterms:W3CDTF">2025-10-31T05:10:25Z</dcterms:modified>
</cp:coreProperties>
</file>