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8"/>
  </p:notesMasterIdLst>
  <p:sldIdLst>
    <p:sldId id="256" r:id="rId2"/>
    <p:sldId id="261" r:id="rId3"/>
    <p:sldId id="260" r:id="rId4"/>
    <p:sldId id="319" r:id="rId5"/>
    <p:sldId id="262" r:id="rId6"/>
    <p:sldId id="263" r:id="rId7"/>
    <p:sldId id="320" r:id="rId8"/>
    <p:sldId id="264" r:id="rId9"/>
    <p:sldId id="322" r:id="rId10"/>
    <p:sldId id="323" r:id="rId11"/>
    <p:sldId id="324" r:id="rId12"/>
    <p:sldId id="325" r:id="rId13"/>
    <p:sldId id="269" r:id="rId14"/>
    <p:sldId id="281" r:id="rId15"/>
    <p:sldId id="270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E7D3E-4D6D-4A9E-AA24-8E11DFA8298B}" type="datetimeFigureOut">
              <a:rPr lang="en-PK" smtClean="0"/>
              <a:t>01/11/2025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406AE-9E8D-4B19-A8A6-37C9AB1FA07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3808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406AE-9E8D-4B19-A8A6-37C9AB1FA076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4128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11/1/2025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CB6B-98B0-7DD3-973D-99D900F05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60" y="1432223"/>
            <a:ext cx="10551160" cy="3035808"/>
          </a:xfrm>
        </p:spPr>
        <p:txBody>
          <a:bodyPr/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PK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4B46766-25E3-5BCC-FCFC-68333EE8C7DA}"/>
              </a:ext>
            </a:extLst>
          </p:cNvPr>
          <p:cNvSpPr txBox="1">
            <a:spLocks/>
          </p:cNvSpPr>
          <p:nvPr/>
        </p:nvSpPr>
        <p:spPr>
          <a:xfrm>
            <a:off x="1611884" y="4555573"/>
            <a:ext cx="8053832" cy="1273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04</a:t>
            </a:r>
            <a:endParaRPr lang="en-PK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50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417D47-4CAA-80AE-841D-4EB3CF919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" y="1136650"/>
            <a:ext cx="11266806" cy="4584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FCE695-C599-B242-A239-6E647B43E89B}"/>
              </a:ext>
            </a:extLst>
          </p:cNvPr>
          <p:cNvSpPr txBox="1"/>
          <p:nvPr/>
        </p:nvSpPr>
        <p:spPr>
          <a:xfrm>
            <a:off x="386715" y="58910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 will be printed </a:t>
            </a:r>
            <a:r>
              <a:rPr lang="en-US" b="1" dirty="0"/>
              <a:t>2 times.</a:t>
            </a:r>
            <a:endParaRPr lang="en-PK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574D1B6-CAAB-3D0A-194F-4C537DDA5349}"/>
              </a:ext>
            </a:extLst>
          </p:cNvPr>
          <p:cNvSpPr txBox="1">
            <a:spLocks/>
          </p:cNvSpPr>
          <p:nvPr/>
        </p:nvSpPr>
        <p:spPr>
          <a:xfrm>
            <a:off x="386715" y="530105"/>
            <a:ext cx="7891272" cy="34780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# 01</a:t>
            </a:r>
            <a:endParaRPr lang="en-P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257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B4B660-21A6-5280-2019-E000E729D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62" y="843280"/>
            <a:ext cx="10274740" cy="51714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190560-6751-7809-05FB-5C8B76037446}"/>
              </a:ext>
            </a:extLst>
          </p:cNvPr>
          <p:cNvSpPr txBox="1"/>
          <p:nvPr/>
        </p:nvSpPr>
        <p:spPr>
          <a:xfrm>
            <a:off x="1016000" y="61196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 will be printed </a:t>
            </a:r>
            <a:r>
              <a:rPr lang="en-US" b="1" dirty="0"/>
              <a:t>4 times.</a:t>
            </a:r>
            <a:endParaRPr lang="en-PK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BC8DEDC-5F7D-4906-5AEC-44F792CFAAE9}"/>
              </a:ext>
            </a:extLst>
          </p:cNvPr>
          <p:cNvSpPr txBox="1">
            <a:spLocks/>
          </p:cNvSpPr>
          <p:nvPr/>
        </p:nvSpPr>
        <p:spPr>
          <a:xfrm>
            <a:off x="817562" y="369054"/>
            <a:ext cx="7891272" cy="34780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# 02</a:t>
            </a:r>
            <a:endParaRPr lang="en-P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123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6137F4-017A-8DE5-3379-B65545244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12" y="570500"/>
            <a:ext cx="10908348" cy="5796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FBFD10-5BF1-CEF8-F868-67ED5E9067FD}"/>
              </a:ext>
            </a:extLst>
          </p:cNvPr>
          <p:cNvSpPr txBox="1"/>
          <p:nvPr/>
        </p:nvSpPr>
        <p:spPr>
          <a:xfrm>
            <a:off x="721360" y="61823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How many times will "Hi" be printed?</a:t>
            </a:r>
            <a:endParaRPr lang="en-PK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95BDB5F-AC67-2810-1F67-A3E6EBB1D252}"/>
              </a:ext>
            </a:extLst>
          </p:cNvPr>
          <p:cNvSpPr txBox="1">
            <a:spLocks/>
          </p:cNvSpPr>
          <p:nvPr/>
        </p:nvSpPr>
        <p:spPr>
          <a:xfrm>
            <a:off x="430212" y="317069"/>
            <a:ext cx="7891272" cy="34780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# 03</a:t>
            </a:r>
            <a:endParaRPr lang="en-P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638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3BE72B-E739-730C-0E6B-111026F4A1E0}"/>
              </a:ext>
            </a:extLst>
          </p:cNvPr>
          <p:cNvSpPr txBox="1"/>
          <p:nvPr/>
        </p:nvSpPr>
        <p:spPr>
          <a:xfrm>
            <a:off x="594360" y="1190679"/>
            <a:ext cx="105613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mechanism that allows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to communicate and synchronize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each other.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executing concurrently in the OS may be either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Cooperating Processes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- does not share data with any other processes executing in the system.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Cooperating - affect or be affected by the other processes executing in the system.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509FD-668F-583E-8800-0D865F9A996E}"/>
              </a:ext>
            </a:extLst>
          </p:cNvPr>
          <p:cNvSpPr txBox="1">
            <a:spLocks/>
          </p:cNvSpPr>
          <p:nvPr/>
        </p:nvSpPr>
        <p:spPr>
          <a:xfrm>
            <a:off x="594360" y="248110"/>
            <a:ext cx="11333480" cy="942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 PROCESS COMMUNICATION (IPC)</a:t>
            </a:r>
            <a:endParaRPr lang="en-PK" sz="4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248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2FE07-E2CA-5DEA-AE9B-6EA17C10C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D0B0B9-3612-7D8E-5A38-807930708BA4}"/>
              </a:ext>
            </a:extLst>
          </p:cNvPr>
          <p:cNvSpPr txBox="1"/>
          <p:nvPr/>
        </p:nvSpPr>
        <p:spPr>
          <a:xfrm>
            <a:off x="589279" y="1381760"/>
            <a:ext cx="1075944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fundamental models of interprocess communication</a:t>
            </a:r>
          </a:p>
          <a:p>
            <a:pPr marL="1657350" lvl="2" indent="-742950" algn="just">
              <a:buFont typeface="+mj-lt"/>
              <a:buAutoNum type="arabicPeriod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 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region of memory that is shared by the cooperating processes is established.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2" indent="-742950" algn="just">
              <a:buFont typeface="+mj-lt"/>
              <a:buAutoNum type="arabicPeriod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Passing: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takes place by means of messages exchanged between the cooperating processes.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59AFE-A1D1-F459-CFB6-16A6D8D64A51}"/>
              </a:ext>
            </a:extLst>
          </p:cNvPr>
          <p:cNvSpPr txBox="1">
            <a:spLocks/>
          </p:cNvSpPr>
          <p:nvPr/>
        </p:nvSpPr>
        <p:spPr>
          <a:xfrm>
            <a:off x="1010920" y="308163"/>
            <a:ext cx="1986280" cy="942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IPC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14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99051-A511-E488-D2FB-A87136C3E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A8B2AA-7D5B-1132-8393-EF81EE40F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97" y="429895"/>
            <a:ext cx="6638925" cy="45148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2D408B-2C6A-3B77-92FF-B4B6DB3FCBFA}"/>
              </a:ext>
            </a:extLst>
          </p:cNvPr>
          <p:cNvSpPr txBox="1">
            <a:spLocks/>
          </p:cNvSpPr>
          <p:nvPr/>
        </p:nvSpPr>
        <p:spPr>
          <a:xfrm>
            <a:off x="1859280" y="4944745"/>
            <a:ext cx="10688320" cy="942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 model: (a) Shared memory (b) Message passing</a:t>
            </a:r>
            <a:endParaRPr lang="en-PK" sz="2400" b="1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665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4840-87B7-5C2F-E6CB-CE9BD61D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928" y="1588500"/>
            <a:ext cx="6194552" cy="2807208"/>
          </a:xfrm>
        </p:spPr>
        <p:txBody>
          <a:bodyPr>
            <a:normAutofit/>
          </a:bodyPr>
          <a:lstStyle/>
          <a:p>
            <a:r>
              <a:rPr lang="en-US" sz="8000" dirty="0"/>
              <a:t>Thank you!</a:t>
            </a:r>
            <a:endParaRPr lang="en-PK"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9812F-AABC-0688-A538-8A303FE5DAE1}"/>
              </a:ext>
            </a:extLst>
          </p:cNvPr>
          <p:cNvSpPr txBox="1"/>
          <p:nvPr/>
        </p:nvSpPr>
        <p:spPr>
          <a:xfrm>
            <a:off x="640080" y="3429000"/>
            <a:ext cx="10535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Gratitude turns ordinary moments into blessings!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9586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B506D-D8CE-6C1D-091D-252ED6579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1294-A245-19C5-6231-4502DD71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328" y="1012952"/>
            <a:ext cx="8053832" cy="127304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Overview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40740F-FC80-CFC7-E7B9-046A9B19DD75}"/>
              </a:ext>
            </a:extLst>
          </p:cNvPr>
          <p:cNvSpPr txBox="1"/>
          <p:nvPr/>
        </p:nvSpPr>
        <p:spPr>
          <a:xfrm>
            <a:off x="561848" y="2076196"/>
            <a:ext cx="987247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Dual-Mode Operation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 in OS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 Process Communication (IPC)</a:t>
            </a:r>
          </a:p>
        </p:txBody>
      </p:sp>
    </p:spTree>
    <p:extLst>
      <p:ext uri="{BB962C8B-B14F-4D97-AF65-F5344CB8AC3E}">
        <p14:creationId xmlns:p14="http://schemas.microsoft.com/office/powerpoint/2010/main" val="344206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1CC8-4B4E-8070-1ABA-5C79AE02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80" y="122133"/>
            <a:ext cx="8229600" cy="942569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Dual-mode operation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A32F36A-3A53-922C-C868-BF2D2A9357FE}"/>
              </a:ext>
            </a:extLst>
          </p:cNvPr>
          <p:cNvSpPr txBox="1"/>
          <p:nvPr/>
        </p:nvSpPr>
        <p:spPr>
          <a:xfrm>
            <a:off x="436880" y="1247824"/>
            <a:ext cx="1085088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two separate modes of operation: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 and Kernel Mode.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 Mode &amp; System Mode/Privileged Mode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bit, called the mode bit like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(0)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(1).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mode bit, One can distinguish between OS and User mode-based tasks.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user application requests a service from the operating system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(via a System Call),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must transition from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 to fulfill the request.</a:t>
            </a:r>
          </a:p>
        </p:txBody>
      </p:sp>
    </p:spTree>
    <p:extLst>
      <p:ext uri="{BB962C8B-B14F-4D97-AF65-F5344CB8AC3E}">
        <p14:creationId xmlns:p14="http://schemas.microsoft.com/office/powerpoint/2010/main" val="129997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2EBF4-514F-2ECE-9584-B0283D185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3760" y="4350006"/>
            <a:ext cx="9785774" cy="446024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FROM USER TO KERNAL MODE IN OS</a:t>
            </a:r>
            <a:endParaRPr lang="en-PK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3DF48-24F8-3163-4A9B-B521898D6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746"/>
            <a:ext cx="12192000" cy="419710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406CDC9-EA10-071B-06DD-3569BEB04B68}"/>
              </a:ext>
            </a:extLst>
          </p:cNvPr>
          <p:cNvSpPr txBox="1">
            <a:spLocks/>
          </p:cNvSpPr>
          <p:nvPr/>
        </p:nvSpPr>
        <p:spPr>
          <a:xfrm>
            <a:off x="203200" y="4990086"/>
            <a:ext cx="9785774" cy="116687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Question!</a:t>
            </a:r>
          </a:p>
          <a:p>
            <a:pPr marL="342900" indent="-342900"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Kernal vs User Mode?</a:t>
            </a:r>
          </a:p>
          <a:p>
            <a:pPr marL="342900" indent="-342900"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Example?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2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BA6E413-D589-B6DD-011F-955FE78B18F4}"/>
              </a:ext>
            </a:extLst>
          </p:cNvPr>
          <p:cNvSpPr txBox="1">
            <a:spLocks/>
          </p:cNvSpPr>
          <p:nvPr/>
        </p:nvSpPr>
        <p:spPr>
          <a:xfrm>
            <a:off x="812800" y="559255"/>
            <a:ext cx="8229600" cy="942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Dual-mode operation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7E6D58-8852-9D4B-C6D1-0171F9184FBA}"/>
              </a:ext>
            </a:extLst>
          </p:cNvPr>
          <p:cNvSpPr txBox="1"/>
          <p:nvPr/>
        </p:nvSpPr>
        <p:spPr>
          <a:xfrm>
            <a:off x="812800" y="1674544"/>
            <a:ext cx="10464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Boot Time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hardware starts in kernel mode. The operating system is then loaded and starts user applications in user mode.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contemporary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—such as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Windows, Unix, and Linux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this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dual-mode feature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provide greater protection for the operating system.</a:t>
            </a:r>
            <a:endParaRPr lang="en-P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93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30F4EE-08CE-D76A-2CB7-00E5B1137DF6}"/>
              </a:ext>
            </a:extLst>
          </p:cNvPr>
          <p:cNvSpPr txBox="1"/>
          <p:nvPr/>
        </p:nvSpPr>
        <p:spPr>
          <a:xfrm>
            <a:off x="812800" y="1499444"/>
            <a:ext cx="1042416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 provide the means for a user program to ask the operating system to perform tasks reserved for the operating system on the user program’s behalf.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way for programs to interact with the operating system.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method used by a process to request action by the operating system.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System Calls are available in different operating systems like Windows (2000).</a:t>
            </a:r>
          </a:p>
        </p:txBody>
      </p:sp>
      <p:sp>
        <p:nvSpPr>
          <p:cNvPr id="5" name="AutoShape 2" descr="What is Cyber Security? A Complete Beginner’s Guide">
            <a:extLst>
              <a:ext uri="{FF2B5EF4-FFF2-40B4-BE49-F238E27FC236}">
                <a16:creationId xmlns:a16="http://schemas.microsoft.com/office/drawing/2014/main" id="{84753A15-1F92-04D5-59BE-B01C70EC90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147888" y="-822325"/>
            <a:ext cx="4343401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C80D8A-FAE6-0A88-3CF5-257BA5BDE4F1}"/>
              </a:ext>
            </a:extLst>
          </p:cNvPr>
          <p:cNvSpPr txBox="1">
            <a:spLocks/>
          </p:cNvSpPr>
          <p:nvPr/>
        </p:nvSpPr>
        <p:spPr>
          <a:xfrm>
            <a:off x="904240" y="305255"/>
            <a:ext cx="6116320" cy="942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3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42D099-4350-D197-9512-5FE90F8E4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917035"/>
              </p:ext>
            </p:extLst>
          </p:nvPr>
        </p:nvGraphicFramePr>
        <p:xfrm>
          <a:off x="640080" y="779780"/>
          <a:ext cx="10464800" cy="5005624"/>
        </p:xfrm>
        <a:graphic>
          <a:graphicData uri="http://schemas.openxmlformats.org/drawingml/2006/table">
            <a:tbl>
              <a:tblPr/>
              <a:tblGrid>
                <a:gridCol w="4123646">
                  <a:extLst>
                    <a:ext uri="{9D8B030D-6E8A-4147-A177-3AD203B41FA5}">
                      <a16:colId xmlns:a16="http://schemas.microsoft.com/office/drawing/2014/main" val="3653736981"/>
                    </a:ext>
                  </a:extLst>
                </a:gridCol>
                <a:gridCol w="6341154">
                  <a:extLst>
                    <a:ext uri="{9D8B030D-6E8A-4147-A177-3AD203B41FA5}">
                      <a16:colId xmlns:a16="http://schemas.microsoft.com/office/drawing/2014/main" val="1307013992"/>
                    </a:ext>
                  </a:extLst>
                </a:gridCol>
              </a:tblGrid>
              <a:tr h="352287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072" marR="88072" marT="44036" marB="44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072" marR="88072" marT="44036" marB="44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583408"/>
                  </a:ext>
                </a:extLst>
              </a:tr>
              <a:tr h="6165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 Control</a:t>
                      </a:r>
                    </a:p>
                  </a:txBody>
                  <a:tcPr marL="88072" marR="88072" marT="44036" marB="44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fork(), </a:t>
                      </a:r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exec(), exit(), wait()</a:t>
                      </a:r>
                    </a:p>
                  </a:txBody>
                  <a:tcPr marL="88072" marR="88072" marT="44036" marB="44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251686"/>
                  </a:ext>
                </a:extLst>
              </a:tr>
              <a:tr h="6165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 Management</a:t>
                      </a:r>
                    </a:p>
                  </a:txBody>
                  <a:tcPr marL="88072" marR="88072" marT="44036" marB="44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open(), read(), write(), close()</a:t>
                      </a:r>
                    </a:p>
                  </a:txBody>
                  <a:tcPr marL="88072" marR="88072" marT="44036" marB="44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356614"/>
                  </a:ext>
                </a:extLst>
              </a:tr>
              <a:tr h="6165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Device Management</a:t>
                      </a:r>
                    </a:p>
                  </a:txBody>
                  <a:tcPr marL="88072" marR="88072" marT="44036" marB="44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ioctl(), read(), write()</a:t>
                      </a:r>
                    </a:p>
                  </a:txBody>
                  <a:tcPr marL="88072" marR="88072" marT="44036" marB="44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822998"/>
                  </a:ext>
                </a:extLst>
              </a:tr>
              <a:tr h="6165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Maintenance</a:t>
                      </a:r>
                    </a:p>
                  </a:txBody>
                  <a:tcPr marL="88072" marR="88072" marT="44036" marB="44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getpid(), alarm(), sleep()</a:t>
                      </a:r>
                    </a:p>
                  </a:txBody>
                  <a:tcPr marL="88072" marR="88072" marT="44036" marB="44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848901"/>
                  </a:ext>
                </a:extLst>
              </a:tr>
              <a:tr h="6165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</a:t>
                      </a:r>
                    </a:p>
                  </a:txBody>
                  <a:tcPr marL="88072" marR="88072" marT="44036" marB="44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pipe(), </a:t>
                      </a:r>
                      <a:r>
                        <a:rPr lang="en-US" sz="3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msgsnd</a:t>
                      </a:r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(), socket()</a:t>
                      </a:r>
                    </a:p>
                  </a:txBody>
                  <a:tcPr marL="88072" marR="88072" marT="44036" marB="44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836926"/>
                  </a:ext>
                </a:extLst>
              </a:tr>
              <a:tr h="6165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Protection</a:t>
                      </a:r>
                    </a:p>
                  </a:txBody>
                  <a:tcPr marL="88072" marR="88072" marT="44036" marB="44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chmod</a:t>
                      </a:r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(), </a:t>
                      </a:r>
                      <a:r>
                        <a:rPr lang="en-US" sz="3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chown</a:t>
                      </a:r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(), access()</a:t>
                      </a:r>
                    </a:p>
                  </a:txBody>
                  <a:tcPr marL="88072" marR="88072" marT="44036" marB="44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160339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31BF0603-8207-CE32-EC35-573BF7538F08}"/>
              </a:ext>
            </a:extLst>
          </p:cNvPr>
          <p:cNvSpPr txBox="1">
            <a:spLocks/>
          </p:cNvSpPr>
          <p:nvPr/>
        </p:nvSpPr>
        <p:spPr>
          <a:xfrm>
            <a:off x="640080" y="308495"/>
            <a:ext cx="9204960" cy="942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System calls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99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8F8EDF-1D15-D62A-4BAF-885FDE695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070" y="545465"/>
            <a:ext cx="7562850" cy="607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69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4186-1D26-75FB-2B41-AE321E5078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on fork()</a:t>
            </a:r>
            <a:br>
              <a:rPr lang="en-US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Fork() always generate child process</a:t>
            </a:r>
            <a:endParaRPr lang="en-PK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1E890-678E-7B91-41F0-1DABD414E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7891272" cy="106984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Formulas:</a:t>
            </a:r>
          </a:p>
          <a:p>
            <a:pPr marL="342900" indent="-342900">
              <a:buFontTx/>
              <a:buChar char="-"/>
            </a:pPr>
            <a:r>
              <a:rPr lang="en-US" dirty="0"/>
              <a:t>2^n </a:t>
            </a:r>
          </a:p>
          <a:p>
            <a:pPr marL="342900" indent="-342900">
              <a:buFontTx/>
              <a:buChar char="-"/>
            </a:pPr>
            <a:r>
              <a:rPr lang="en-US" dirty="0"/>
              <a:t>2^n -1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79736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{45F63935-1AF4-4F8C-991F-4D25D3E9C223}TF2ec419c9-97c3-4958-b02a-0886397d33afcfe10e4b-d68909c4b1b0</Template>
  <TotalTime>1881</TotalTime>
  <Words>491</Words>
  <Application>Microsoft Office PowerPoint</Application>
  <PresentationFormat>Widescreen</PresentationFormat>
  <Paragraphs>61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Operating systems</vt:lpstr>
      <vt:lpstr>Lecture Overview</vt:lpstr>
      <vt:lpstr>Dual-mode 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Problems on fork() Fork() always generate child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Adil Ahmed</cp:lastModifiedBy>
  <cp:revision>936</cp:revision>
  <dcterms:created xsi:type="dcterms:W3CDTF">2025-10-15T06:15:30Z</dcterms:created>
  <dcterms:modified xsi:type="dcterms:W3CDTF">2025-11-01T12:44:42Z</dcterms:modified>
</cp:coreProperties>
</file>