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1"/>
  </p:notesMasterIdLst>
  <p:sldIdLst>
    <p:sldId id="256" r:id="rId2"/>
    <p:sldId id="261" r:id="rId3"/>
    <p:sldId id="271" r:id="rId4"/>
    <p:sldId id="299" r:id="rId5"/>
    <p:sldId id="300" r:id="rId6"/>
    <p:sldId id="326" r:id="rId7"/>
    <p:sldId id="327" r:id="rId8"/>
    <p:sldId id="328" r:id="rId9"/>
    <p:sldId id="329" r:id="rId10"/>
    <p:sldId id="330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7D3E-4D6D-4A9E-AA24-8E11DFA8298B}" type="datetimeFigureOut">
              <a:rPr lang="en-PK" smtClean="0"/>
              <a:t>01/11/2025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06AE-9E8D-4B19-A8A6-37C9AB1FA07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808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406AE-9E8D-4B19-A8A6-37C9AB1FA07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128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PK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B6B-98B0-7DD3-973D-99D900F05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360" y="1432223"/>
            <a:ext cx="10551160" cy="3035808"/>
          </a:xfrm>
        </p:spPr>
        <p:txBody>
          <a:bodyPr/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  <a:endParaRPr lang="en-PK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B46766-25E3-5BCC-FCFC-68333EE8C7DA}"/>
              </a:ext>
            </a:extLst>
          </p:cNvPr>
          <p:cNvSpPr txBox="1">
            <a:spLocks/>
          </p:cNvSpPr>
          <p:nvPr/>
        </p:nvSpPr>
        <p:spPr>
          <a:xfrm>
            <a:off x="1611884" y="4555573"/>
            <a:ext cx="8053832" cy="1273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# 05</a:t>
            </a:r>
            <a:endParaRPr lang="en-PK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0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3662-F5F1-B106-897F-EA62BCE2C953}"/>
              </a:ext>
            </a:extLst>
          </p:cNvPr>
          <p:cNvSpPr txBox="1">
            <a:spLocks/>
          </p:cNvSpPr>
          <p:nvPr/>
        </p:nvSpPr>
        <p:spPr>
          <a:xfrm>
            <a:off x="1910080" y="496648"/>
            <a:ext cx="730504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models</a:t>
            </a:r>
            <a:endParaRPr lang="en-PK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42BE8F-5FB3-E7FD-FC74-2EB763C7E394}"/>
              </a:ext>
            </a:extLst>
          </p:cNvPr>
          <p:cNvSpPr txBox="1"/>
          <p:nvPr/>
        </p:nvSpPr>
        <p:spPr>
          <a:xfrm>
            <a:off x="914400" y="1756747"/>
            <a:ext cx="10373360" cy="3713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75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Operating Systems,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models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how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threads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mapped to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threads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27323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rtl="0" fontAlgn="base">
              <a:spcAft>
                <a:spcPts val="750"/>
              </a:spcAft>
              <a:buNone/>
            </a:pPr>
            <a:r>
              <a:rPr lang="en-US" sz="32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ultithreading model are of three types. </a:t>
            </a:r>
          </a:p>
          <a:p>
            <a:pPr marL="514350" indent="-514350" algn="just" fontAlgn="base">
              <a:spcAft>
                <a:spcPts val="1800"/>
              </a:spcAft>
              <a:buFont typeface="+mj-lt"/>
              <a:buAutoNum type="arabicPeriod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to many model.</a:t>
            </a:r>
          </a:p>
          <a:p>
            <a:pPr marL="514350" indent="-514350" algn="just" fontAlgn="base">
              <a:spcAft>
                <a:spcPts val="1800"/>
              </a:spcAft>
              <a:buFont typeface="+mj-lt"/>
              <a:buAutoNum type="arabicPeriod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to one model.</a:t>
            </a:r>
          </a:p>
          <a:p>
            <a:pPr marL="514350" indent="-514350" algn="just" fontAlgn="base">
              <a:spcAft>
                <a:spcPts val="1800"/>
              </a:spcAft>
              <a:buFont typeface="+mj-lt"/>
              <a:buAutoNum type="arabicPeriod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to one model.</a:t>
            </a:r>
          </a:p>
        </p:txBody>
      </p:sp>
    </p:spTree>
    <p:extLst>
      <p:ext uri="{BB962C8B-B14F-4D97-AF65-F5344CB8AC3E}">
        <p14:creationId xmlns:p14="http://schemas.microsoft.com/office/powerpoint/2010/main" val="2499958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997AB4-096F-FBFF-3AB8-2CA890DDC232}"/>
              </a:ext>
            </a:extLst>
          </p:cNvPr>
          <p:cNvSpPr txBox="1">
            <a:spLocks/>
          </p:cNvSpPr>
          <p:nvPr/>
        </p:nvSpPr>
        <p:spPr>
          <a:xfrm>
            <a:off x="690880" y="214515"/>
            <a:ext cx="730504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many model</a:t>
            </a:r>
            <a:endParaRPr lang="en-PK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05B74B-1155-DEC2-1E64-AEF794E24EB6}"/>
              </a:ext>
            </a:extLst>
          </p:cNvPr>
          <p:cNvSpPr txBox="1"/>
          <p:nvPr/>
        </p:nvSpPr>
        <p:spPr>
          <a:xfrm>
            <a:off x="690880" y="1554480"/>
            <a:ext cx="73050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user threads 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multiplex to same or lesser number of kernel level threads.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user thread is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blocked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schedule others user thread to other kernel thread.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doesn't block if a particular thread is blocked.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multi threading model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AB7E12-CD74-9C1D-94EC-E57F0482A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362" y="2711132"/>
            <a:ext cx="456247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0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01D2E8F-8AE7-6F7D-7F6D-7CC9A2A22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22" y="473710"/>
            <a:ext cx="10397955" cy="557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5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09C64A-6F32-BE32-7368-9D6388103982}"/>
              </a:ext>
            </a:extLst>
          </p:cNvPr>
          <p:cNvSpPr txBox="1"/>
          <p:nvPr/>
        </p:nvSpPr>
        <p:spPr>
          <a:xfrm>
            <a:off x="497840" y="1035496"/>
            <a:ext cx="104952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7323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 multiple user threads mapped to one kernel thread.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 thread makes a blocking system call entire process blocks.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 only one kernel thread and only one user thread can access kernel at a time, so multiple threads are not able access multiprocessor at the same time. </a:t>
            </a:r>
            <a:endParaRPr lang="en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B136FF-E9F5-18AE-E0A6-F34484A3640A}"/>
              </a:ext>
            </a:extLst>
          </p:cNvPr>
          <p:cNvSpPr txBox="1">
            <a:spLocks/>
          </p:cNvSpPr>
          <p:nvPr/>
        </p:nvSpPr>
        <p:spPr>
          <a:xfrm>
            <a:off x="690880" y="214515"/>
            <a:ext cx="730504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to one model</a:t>
            </a:r>
            <a:endParaRPr lang="en-PK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148F0-A833-FA34-54B4-489F68AD9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75" y="4082484"/>
            <a:ext cx="47434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0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41522E-DD4B-24A6-3FF1-2A475C9EC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09" y="692309"/>
            <a:ext cx="10410982" cy="54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690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F4461-3C1D-086E-F4B7-3E51FDC07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5F08C0-5137-8036-1860-E3992BBFF144}"/>
              </a:ext>
            </a:extLst>
          </p:cNvPr>
          <p:cNvSpPr txBox="1"/>
          <p:nvPr/>
        </p:nvSpPr>
        <p:spPr>
          <a:xfrm>
            <a:off x="497840" y="1035496"/>
            <a:ext cx="104952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one relationship between kernel and user thread. 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model multiple thread can run on multiple processor. 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with this model is that creating a user thread requires the corresponding kernel thread. 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each user thread is connected to different kernel , if any user thread makes a blocking system call, the other user threads won't be blocked.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02E065-6B76-C7FA-14B9-C2E00CB565B6}"/>
              </a:ext>
            </a:extLst>
          </p:cNvPr>
          <p:cNvSpPr txBox="1">
            <a:spLocks/>
          </p:cNvSpPr>
          <p:nvPr/>
        </p:nvSpPr>
        <p:spPr>
          <a:xfrm>
            <a:off x="690880" y="214515"/>
            <a:ext cx="730504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to one model</a:t>
            </a:r>
            <a:endParaRPr lang="en-PK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38F844-BE0F-E5BC-BFA2-A0F2DFC0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505" y="4081457"/>
            <a:ext cx="4933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95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584F22-2502-C4F4-FB07-469A4A1D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46" y="690881"/>
            <a:ext cx="10151708" cy="517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9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C24245-DFE6-12FA-9606-1C71099434BE}"/>
              </a:ext>
            </a:extLst>
          </p:cNvPr>
          <p:cNvSpPr txBox="1"/>
          <p:nvPr/>
        </p:nvSpPr>
        <p:spPr>
          <a:xfrm>
            <a:off x="1107440" y="1144399"/>
            <a:ext cx="73761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Servers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Word Processors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Download Managers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Multimedia Applications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Games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Browsers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Servers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Systems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Servers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PK" altLang="en-PK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 Kernels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E04C1D-73D5-85A7-C365-4473A98CBD1B}"/>
              </a:ext>
            </a:extLst>
          </p:cNvPr>
          <p:cNvSpPr txBox="1">
            <a:spLocks/>
          </p:cNvSpPr>
          <p:nvPr/>
        </p:nvSpPr>
        <p:spPr>
          <a:xfrm>
            <a:off x="274320" y="123075"/>
            <a:ext cx="730504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Applications</a:t>
            </a:r>
            <a:endParaRPr lang="en-PK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248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2CA122-6AFA-03F2-F553-762932E775F9}"/>
              </a:ext>
            </a:extLst>
          </p:cNvPr>
          <p:cNvSpPr txBox="1">
            <a:spLocks/>
          </p:cNvSpPr>
          <p:nvPr/>
        </p:nvSpPr>
        <p:spPr>
          <a:xfrm>
            <a:off x="1869440" y="458355"/>
            <a:ext cx="778256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Threading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en-PK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PK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3EEBD2-8259-3F81-F8E2-AC2EB4B40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48900"/>
              </p:ext>
            </p:extLst>
          </p:nvPr>
        </p:nvGraphicFramePr>
        <p:xfrm>
          <a:off x="680720" y="598284"/>
          <a:ext cx="10830560" cy="5915664"/>
        </p:xfrm>
        <a:graphic>
          <a:graphicData uri="http://schemas.openxmlformats.org/drawingml/2006/table">
            <a:tbl>
              <a:tblPr/>
              <a:tblGrid>
                <a:gridCol w="3361414">
                  <a:extLst>
                    <a:ext uri="{9D8B030D-6E8A-4147-A177-3AD203B41FA5}">
                      <a16:colId xmlns:a16="http://schemas.microsoft.com/office/drawing/2014/main" val="663772449"/>
                    </a:ext>
                  </a:extLst>
                </a:gridCol>
                <a:gridCol w="7469146">
                  <a:extLst>
                    <a:ext uri="{9D8B030D-6E8A-4147-A177-3AD203B41FA5}">
                      <a16:colId xmlns:a16="http://schemas.microsoft.com/office/drawing/2014/main" val="2751489277"/>
                    </a:ext>
                  </a:extLst>
                </a:gridCol>
              </a:tblGrid>
              <a:tr h="24553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30692" marB="30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30692" marB="30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200340"/>
                  </a:ext>
                </a:extLst>
              </a:tr>
              <a:tr h="98213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Race Condition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30692" marB="30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Occurs when two or more threads access shared data simultaneously, and the final result depends on the order of execution.</a:t>
                      </a:r>
                    </a:p>
                  </a:txBody>
                  <a:tcPr marL="61383" marR="61383" marT="30692" marB="30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30404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Deadlock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30692" marB="30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or more threads wait indefinitely for each other to release resources.</a:t>
                      </a:r>
                    </a:p>
                  </a:txBody>
                  <a:tcPr marL="61383" marR="61383" marT="30692" marB="30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5478688"/>
                  </a:ext>
                </a:extLst>
              </a:tr>
              <a:tr h="79798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Starvation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30692" marB="30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thread never gets CPU time or resources because other threads keep occupying them.</a:t>
                      </a:r>
                    </a:p>
                  </a:txBody>
                  <a:tcPr marL="61383" marR="61383" marT="30692" marB="30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156598"/>
                  </a:ext>
                </a:extLst>
              </a:tr>
              <a:tr h="61383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Livelock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30692" marB="30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Threads keep responding to each other’s actions but never make progress.</a:t>
                      </a:r>
                    </a:p>
                  </a:txBody>
                  <a:tcPr marL="61383" marR="61383" marT="30692" marB="30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933285"/>
                  </a:ext>
                </a:extLst>
              </a:tr>
              <a:tr h="797983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Priority Inversion</a:t>
                      </a:r>
                      <a:endParaRPr lang="en-US" sz="2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1383" marR="61383" marT="30692" marB="30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lower-priority thread holds a lock needed by a higher-priority thread, causing the high-priority thread to wait.</a:t>
                      </a:r>
                    </a:p>
                  </a:txBody>
                  <a:tcPr marL="61383" marR="61383" marT="30692" marB="3069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823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8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4840-87B7-5C2F-E6CB-CE9BD61D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28" y="1588500"/>
            <a:ext cx="6194552" cy="2807208"/>
          </a:xfrm>
        </p:spPr>
        <p:txBody>
          <a:bodyPr>
            <a:normAutofit/>
          </a:bodyPr>
          <a:lstStyle/>
          <a:p>
            <a:r>
              <a:rPr lang="en-US" sz="8000" dirty="0"/>
              <a:t>Thank you!</a:t>
            </a:r>
            <a:endParaRPr lang="en-PK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9812F-AABC-0688-A538-8A303FE5DAE1}"/>
              </a:ext>
            </a:extLst>
          </p:cNvPr>
          <p:cNvSpPr txBox="1"/>
          <p:nvPr/>
        </p:nvSpPr>
        <p:spPr>
          <a:xfrm>
            <a:off x="640080" y="3429000"/>
            <a:ext cx="1053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Gratitude turns ordinary moments into blessings!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58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506D-D8CE-6C1D-091D-252ED657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1294-A245-19C5-6231-4502DD71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568" y="423672"/>
            <a:ext cx="8053832" cy="127304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Overview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40740F-FC80-CFC7-E7B9-046A9B19DD75}"/>
              </a:ext>
            </a:extLst>
          </p:cNvPr>
          <p:cNvSpPr txBox="1"/>
          <p:nvPr/>
        </p:nvSpPr>
        <p:spPr>
          <a:xfrm>
            <a:off x="297688" y="1608836"/>
            <a:ext cx="98724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/ Multi Threading Concepts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Process and Threads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Multicore Programming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and Kernal Level Threads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 Models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application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Threading Issues</a:t>
            </a:r>
          </a:p>
        </p:txBody>
      </p:sp>
    </p:spTree>
    <p:extLst>
      <p:ext uri="{BB962C8B-B14F-4D97-AF65-F5344CB8AC3E}">
        <p14:creationId xmlns:p14="http://schemas.microsoft.com/office/powerpoint/2010/main" val="344206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0B81A-2B3D-3AE2-97F0-D7309A42B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B4B1-5B40-CC4C-739A-C7DB899B604D}"/>
              </a:ext>
            </a:extLst>
          </p:cNvPr>
          <p:cNvSpPr txBox="1">
            <a:spLocks/>
          </p:cNvSpPr>
          <p:nvPr/>
        </p:nvSpPr>
        <p:spPr>
          <a:xfrm>
            <a:off x="1010920" y="308163"/>
            <a:ext cx="717804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concepts</a:t>
            </a:r>
            <a:endParaRPr lang="en-PK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C0700-7309-F5C3-BBA7-DA2EF7265145}"/>
              </a:ext>
            </a:extLst>
          </p:cNvPr>
          <p:cNvSpPr txBox="1"/>
          <p:nvPr/>
        </p:nvSpPr>
        <p:spPr>
          <a:xfrm>
            <a:off x="899160" y="1434237"/>
            <a:ext cx="655828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basic unit of CPU utilization.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comprises a thread ID,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counter (PC), a register set, and a stack.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shares with other threads belonging to the same process its code section, data section, and other operating-system resources, such as open files and signals.</a:t>
            </a:r>
            <a:endParaRPr lang="en-PK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BD798B-6D93-C8B8-B4F9-4AE31EEB6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1905" y="779447"/>
            <a:ext cx="4295775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10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E16615-D050-2ED4-7C15-C320EDFED316}"/>
              </a:ext>
            </a:extLst>
          </p:cNvPr>
          <p:cNvSpPr txBox="1"/>
          <p:nvPr/>
        </p:nvSpPr>
        <p:spPr>
          <a:xfrm>
            <a:off x="502920" y="286584"/>
            <a:ext cx="10728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process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thread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control. If a process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multiple threads of control,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perform more than one task at a time.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8EDFC-8197-ACF3-B147-5CD4E60D2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1221304"/>
            <a:ext cx="85058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3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AD8B2-F4E1-2FC7-4DA0-3DD2269395E9}"/>
              </a:ext>
            </a:extLst>
          </p:cNvPr>
          <p:cNvSpPr txBox="1">
            <a:spLocks/>
          </p:cNvSpPr>
          <p:nvPr/>
        </p:nvSpPr>
        <p:spPr>
          <a:xfrm>
            <a:off x="619760" y="308163"/>
            <a:ext cx="1051560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MULTITHREADED PROGRAMMIG </a:t>
            </a:r>
            <a:endParaRPr lang="en-PK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EEA7C1-E60B-356F-8CB0-6DFFA32A7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8529"/>
              </p:ext>
            </p:extLst>
          </p:nvPr>
        </p:nvGraphicFramePr>
        <p:xfrm>
          <a:off x="706120" y="1320421"/>
          <a:ext cx="10779760" cy="5229416"/>
        </p:xfrm>
        <a:graphic>
          <a:graphicData uri="http://schemas.openxmlformats.org/drawingml/2006/table">
            <a:tbl>
              <a:tblPr/>
              <a:tblGrid>
                <a:gridCol w="3830320">
                  <a:extLst>
                    <a:ext uri="{9D8B030D-6E8A-4147-A177-3AD203B41FA5}">
                      <a16:colId xmlns:a16="http://schemas.microsoft.com/office/drawing/2014/main" val="1876700900"/>
                    </a:ext>
                  </a:extLst>
                </a:gridCol>
                <a:gridCol w="6949440">
                  <a:extLst>
                    <a:ext uri="{9D8B030D-6E8A-4147-A177-3AD203B41FA5}">
                      <a16:colId xmlns:a16="http://schemas.microsoft.com/office/drawing/2014/main" val="2866262316"/>
                    </a:ext>
                  </a:extLst>
                </a:gridCol>
              </a:tblGrid>
              <a:tr h="23485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29357" marB="293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29357" marB="293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084620"/>
                  </a:ext>
                </a:extLst>
              </a:tr>
              <a:tr h="939432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Responsiveness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29357" marB="293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multithreaded program remains responsive even if part of it is blocked or performing a lengthy operation</a:t>
                      </a:r>
                    </a:p>
                  </a:txBody>
                  <a:tcPr marL="58714" marR="58714" marT="29357" marB="293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029144"/>
                  </a:ext>
                </a:extLst>
              </a:tr>
              <a:tr h="76328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Resource Sharing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29357" marB="293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same process share code, data, and files, which makes communication between them easier and more efficient compared to separate processes.</a:t>
                      </a:r>
                    </a:p>
                  </a:txBody>
                  <a:tcPr marL="58714" marR="58714" marT="29357" marB="293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46285"/>
                  </a:ext>
                </a:extLst>
              </a:tr>
              <a:tr h="76328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Economy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29357" marB="293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fewer resources than creating and managing processes, as threads share the same address space.</a:t>
                      </a:r>
                    </a:p>
                  </a:txBody>
                  <a:tcPr marL="58714" marR="58714" marT="29357" marB="293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2222900"/>
                  </a:ext>
                </a:extLst>
              </a:tr>
              <a:tr h="58714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Scalability (Better Utilization of Multiprocessors)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29357" marB="293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Threads can be distributed across multiple CPUs, allowing true parallelism and better performance on multicore systems.</a:t>
                      </a:r>
                    </a:p>
                  </a:txBody>
                  <a:tcPr marL="58714" marR="58714" marT="29357" marB="293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9575397"/>
                  </a:ext>
                </a:extLst>
              </a:tr>
              <a:tr h="76328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29357" marB="293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714" marR="58714" marT="29357" marB="2935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803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12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CEEB41-386B-F084-A6E3-7A8F71940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13624"/>
              </p:ext>
            </p:extLst>
          </p:nvPr>
        </p:nvGraphicFramePr>
        <p:xfrm>
          <a:off x="584200" y="389888"/>
          <a:ext cx="11023599" cy="6078223"/>
        </p:xfrm>
        <a:graphic>
          <a:graphicData uri="http://schemas.openxmlformats.org/drawingml/2006/table">
            <a:tbl>
              <a:tblPr/>
              <a:tblGrid>
                <a:gridCol w="245039">
                  <a:extLst>
                    <a:ext uri="{9D8B030D-6E8A-4147-A177-3AD203B41FA5}">
                      <a16:colId xmlns:a16="http://schemas.microsoft.com/office/drawing/2014/main" val="4218927801"/>
                    </a:ext>
                  </a:extLst>
                </a:gridCol>
                <a:gridCol w="5296872">
                  <a:extLst>
                    <a:ext uri="{9D8B030D-6E8A-4147-A177-3AD203B41FA5}">
                      <a16:colId xmlns:a16="http://schemas.microsoft.com/office/drawing/2014/main" val="3553275059"/>
                    </a:ext>
                  </a:extLst>
                </a:gridCol>
                <a:gridCol w="5481688">
                  <a:extLst>
                    <a:ext uri="{9D8B030D-6E8A-4147-A177-3AD203B41FA5}">
                      <a16:colId xmlns:a16="http://schemas.microsoft.com/office/drawing/2014/main" val="1945030850"/>
                    </a:ext>
                  </a:extLst>
                </a:gridCol>
              </a:tblGrid>
              <a:tr h="412404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Process                             VS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Thread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618467"/>
                  </a:ext>
                </a:extLst>
              </a:tr>
              <a:tr h="75977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calls involved in Process.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calls does not involve in Process.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01284"/>
                  </a:ext>
                </a:extLst>
              </a:tr>
              <a:tr h="75977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Each process has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its own address space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threads of a process </a:t>
                      </a: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 the same address space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916960"/>
                  </a:ext>
                </a:extLst>
              </a:tr>
              <a:tr h="1107151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Processes must use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Inter-Process Communication (IPC)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(e.g., pipes, sockets, shared memory).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Threads can communicate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directly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since they share memory.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203978"/>
                  </a:ext>
                </a:extLst>
              </a:tr>
              <a:tr h="75977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 treats different processes differently. 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user level threads treated as single task for OS.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6971248"/>
                  </a:ext>
                </a:extLst>
              </a:tr>
              <a:tr h="75977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Processes are </a:t>
                      </a:r>
                      <a:r>
                        <a:rPr lang="en-US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independent</a:t>
                      </a: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failure of one does not affect others.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Threads are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interdependent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failure of one thread can crash the whole process.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34762"/>
                  </a:ext>
                </a:extLst>
              </a:tr>
              <a:tr h="75977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 Switching is slower.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 Switching is faster.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5411555"/>
                  </a:ext>
                </a:extLst>
              </a:tr>
              <a:tr h="75977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Running two separate applications like Chrome and Word.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tabs or background tasks inside Chrome.</a:t>
                      </a:r>
                    </a:p>
                  </a:txBody>
                  <a:tcPr marL="57061" marR="57061" marT="28530" marB="285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9178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99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D6ACB5-756E-973A-AACA-127E8829ADD0}"/>
              </a:ext>
            </a:extLst>
          </p:cNvPr>
          <p:cNvSpPr txBox="1"/>
          <p:nvPr/>
        </p:nvSpPr>
        <p:spPr>
          <a:xfrm>
            <a:off x="782320" y="1425694"/>
            <a:ext cx="106070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alt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PK" alt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multicore processor</a:t>
            </a:r>
            <a:r>
              <a:rPr lang="en-PK" alt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</a:t>
            </a:r>
            <a:r>
              <a:rPr lang="en-PK" alt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processing cores</a:t>
            </a:r>
            <a:r>
              <a:rPr lang="en-PK" alt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single chip.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PK" alt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PK" alt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en-PK" alt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execute instructions </a:t>
            </a:r>
            <a:r>
              <a:rPr lang="en-PK" alt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independently</a:t>
            </a:r>
            <a:r>
              <a:rPr lang="en-PK" alt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</a:t>
            </a:r>
            <a:r>
              <a:rPr lang="en-PK" alt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</a:t>
            </a:r>
            <a:r>
              <a:rPr lang="en-US" alt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PK" altLang="en-PK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executio</a:t>
            </a:r>
            <a:r>
              <a:rPr lang="en-US" alt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endParaRPr lang="en-PK" alt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B4AB3B-AA93-89AD-76D5-BA937502D8EA}"/>
              </a:ext>
            </a:extLst>
          </p:cNvPr>
          <p:cNvSpPr txBox="1">
            <a:spLocks/>
          </p:cNvSpPr>
          <p:nvPr/>
        </p:nvSpPr>
        <p:spPr>
          <a:xfrm>
            <a:off x="782320" y="212168"/>
            <a:ext cx="7305040" cy="9425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MULTICORE PROGRAMMING</a:t>
            </a:r>
            <a:endParaRPr lang="en-PK" sz="3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F5DD92-8EE2-340C-82F1-84DBE12FB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680" y="3243897"/>
            <a:ext cx="5412740" cy="32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43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D148ED-1785-763D-A31F-498DE6434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230" y="1449388"/>
            <a:ext cx="7562850" cy="1028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42CCA5-1C76-3510-AC28-B1D6BC6F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08" y="3684587"/>
            <a:ext cx="6387783" cy="1724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64EE4F-311F-D6B1-EA17-2745E252C9B1}"/>
              </a:ext>
            </a:extLst>
          </p:cNvPr>
          <p:cNvSpPr txBox="1"/>
          <p:nvPr/>
        </p:nvSpPr>
        <p:spPr>
          <a:xfrm>
            <a:off x="4338320" y="58046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execution on a multicore system.</a:t>
            </a:r>
            <a:endParaRPr lang="en-P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FD58A-8DA2-BA4E-26D1-5BA19A5F01DB}"/>
              </a:ext>
            </a:extLst>
          </p:cNvPr>
          <p:cNvSpPr txBox="1"/>
          <p:nvPr/>
        </p:nvSpPr>
        <p:spPr>
          <a:xfrm>
            <a:off x="3688080" y="248273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execution on a single-core system.</a:t>
            </a:r>
            <a:endParaRPr lang="en-PK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8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66044B-0485-2723-B62F-D72797534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750411"/>
              </p:ext>
            </p:extLst>
          </p:nvPr>
        </p:nvGraphicFramePr>
        <p:xfrm>
          <a:off x="406400" y="84000"/>
          <a:ext cx="11247120" cy="6309000"/>
        </p:xfrm>
        <a:graphic>
          <a:graphicData uri="http://schemas.openxmlformats.org/drawingml/2006/table">
            <a:tbl>
              <a:tblPr/>
              <a:tblGrid>
                <a:gridCol w="5623560">
                  <a:extLst>
                    <a:ext uri="{9D8B030D-6E8A-4147-A177-3AD203B41FA5}">
                      <a16:colId xmlns:a16="http://schemas.microsoft.com/office/drawing/2014/main" val="2772531394"/>
                    </a:ext>
                  </a:extLst>
                </a:gridCol>
                <a:gridCol w="5623560">
                  <a:extLst>
                    <a:ext uri="{9D8B030D-6E8A-4147-A177-3AD203B41FA5}">
                      <a16:colId xmlns:a16="http://schemas.microsoft.com/office/drawing/2014/main" val="3582760854"/>
                    </a:ext>
                  </a:extLst>
                </a:gridCol>
              </a:tblGrid>
              <a:tr h="23150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User-Level Threads (ULT)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Kernel-Level Threads (KLT)</a:t>
                      </a:r>
                      <a:endParaRPr lang="en-US" sz="2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760146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User-level thread library (e.g., POSIX pthread, Java threads)</a:t>
                      </a: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Operating System kernel</a:t>
                      </a: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1374550"/>
                  </a:ext>
                </a:extLst>
              </a:tr>
              <a:tr h="231503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Runs in </a:t>
                      </a:r>
                      <a:r>
                        <a:rPr lang="en-US" sz="2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space</a:t>
                      </a:r>
                      <a:endParaRPr lang="en-US" sz="2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Runs in </a:t>
                      </a:r>
                      <a:r>
                        <a:rPr lang="en-US" sz="2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kernel space</a:t>
                      </a:r>
                      <a:endParaRPr lang="en-US" sz="2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724209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kernel mode switch → </a:t>
                      </a:r>
                      <a:r>
                        <a:rPr lang="en-US" sz="2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faster</a:t>
                      </a:r>
                      <a:endParaRPr lang="en-US" sz="2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kernel mode switch → </a:t>
                      </a:r>
                      <a:r>
                        <a:rPr lang="en-US" sz="2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slower</a:t>
                      </a:r>
                      <a:endParaRPr lang="en-US" sz="2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836484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Done by user thread library (OS not aware)</a:t>
                      </a: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Done by OS scheduler</a:t>
                      </a: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6847285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one thread blocks, </a:t>
                      </a:r>
                      <a:r>
                        <a:rPr lang="en-US" sz="2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 process blocks</a:t>
                      </a:r>
                      <a:endParaRPr lang="en-US" sz="2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one thread blocks, </a:t>
                      </a:r>
                      <a:r>
                        <a:rPr lang="en-US" sz="2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others keep running</a:t>
                      </a:r>
                      <a:endParaRPr lang="en-US" sz="2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702590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</a:t>
                      </a:r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 kernel involvement)</a:t>
                      </a: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(kernel involvement)</a:t>
                      </a: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69117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portable (works across OSs)</a:t>
                      </a: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portable (depends on OS)</a:t>
                      </a: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445777"/>
                  </a:ext>
                </a:extLst>
              </a:tr>
              <a:tr h="578757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run truly in parallel (only one thread executes at a time per process)</a:t>
                      </a: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run </a:t>
                      </a:r>
                      <a:r>
                        <a:rPr lang="en-US" sz="25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truly in parallel</a:t>
                      </a:r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on multiple processors</a:t>
                      </a: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826559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 green threads, early Python threads</a:t>
                      </a: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threads, Linux pthread (modern)</a:t>
                      </a:r>
                    </a:p>
                  </a:txBody>
                  <a:tcPr marL="57876" marR="57876" marT="28938" marB="289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8635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777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{45F63935-1AF4-4F8C-991F-4D25D3E9C223}TF2ec419c9-97c3-4958-b02a-0886397d33afcfe10e4b-d68909c4b1b0</Template>
  <TotalTime>1881</TotalTime>
  <Words>902</Words>
  <Application>Microsoft Office PowerPoint</Application>
  <PresentationFormat>Widescreen</PresentationFormat>
  <Paragraphs>111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Operating systems</vt:lpstr>
      <vt:lpstr>Lecture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Adil Ahmed</cp:lastModifiedBy>
  <cp:revision>936</cp:revision>
  <dcterms:created xsi:type="dcterms:W3CDTF">2025-10-15T06:15:30Z</dcterms:created>
  <dcterms:modified xsi:type="dcterms:W3CDTF">2025-11-01T12:44:55Z</dcterms:modified>
</cp:coreProperties>
</file>