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61" r:id="rId3"/>
    <p:sldId id="271" r:id="rId4"/>
    <p:sldId id="300" r:id="rId5"/>
    <p:sldId id="327" r:id="rId6"/>
    <p:sldId id="328" r:id="rId7"/>
    <p:sldId id="329" r:id="rId8"/>
    <p:sldId id="330" r:id="rId9"/>
    <p:sldId id="33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7D3E-4D6D-4A9E-AA24-8E11DFA8298B}" type="datetimeFigureOut">
              <a:rPr lang="en-PK" smtClean="0"/>
              <a:t>24/10/2025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06AE-9E8D-4B19-A8A6-37C9AB1FA07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0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406AE-9E8D-4B19-A8A6-37C9AB1FA07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8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10/24/2025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B6B-98B0-7DD3-973D-99D900F0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1432223"/>
            <a:ext cx="10551160" cy="3035808"/>
          </a:xfrm>
        </p:spPr>
        <p:txBody>
          <a:bodyPr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PK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B46766-25E3-5BCC-FCFC-68333EE8C7DA}"/>
              </a:ext>
            </a:extLst>
          </p:cNvPr>
          <p:cNvSpPr txBox="1">
            <a:spLocks/>
          </p:cNvSpPr>
          <p:nvPr/>
        </p:nvSpPr>
        <p:spPr>
          <a:xfrm>
            <a:off x="1611884" y="4555573"/>
            <a:ext cx="8053832" cy="127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06</a:t>
            </a:r>
            <a:endParaRPr lang="en-PK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840-87B7-5C2F-E6CB-CE9BD61D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8" y="1588500"/>
            <a:ext cx="6194552" cy="2807208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  <a:endParaRPr lang="en-PK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812F-AABC-0688-A538-8A303FE5DAE1}"/>
              </a:ext>
            </a:extLst>
          </p:cNvPr>
          <p:cNvSpPr txBox="1"/>
          <p:nvPr/>
        </p:nvSpPr>
        <p:spPr>
          <a:xfrm>
            <a:off x="640080" y="3429000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“Stay curious, stay secure, and keep learning!”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506D-D8CE-6C1D-091D-252ED657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294-A245-19C5-6231-4502DD7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008" y="667512"/>
            <a:ext cx="8053832" cy="127304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Overview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0740F-FC80-CFC7-E7B9-046A9B19DD75}"/>
              </a:ext>
            </a:extLst>
          </p:cNvPr>
          <p:cNvSpPr txBox="1"/>
          <p:nvPr/>
        </p:nvSpPr>
        <p:spPr>
          <a:xfrm>
            <a:off x="297688" y="1862836"/>
            <a:ext cx="98724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 Vs Non-Preemptive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Scheduling Algorithms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Parameters in CPU Scheduling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0B81A-2B3D-3AE2-97F0-D7309A42B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B4B1-5B40-CC4C-739A-C7DB899B604D}"/>
              </a:ext>
            </a:extLst>
          </p:cNvPr>
          <p:cNvSpPr txBox="1">
            <a:spLocks/>
          </p:cNvSpPr>
          <p:nvPr/>
        </p:nvSpPr>
        <p:spPr>
          <a:xfrm>
            <a:off x="1010920" y="601091"/>
            <a:ext cx="5908040" cy="89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C0700-7309-F5C3-BBA7-DA2EF7265145}"/>
              </a:ext>
            </a:extLst>
          </p:cNvPr>
          <p:cNvSpPr txBox="1"/>
          <p:nvPr/>
        </p:nvSpPr>
        <p:spPr>
          <a:xfrm>
            <a:off x="899160" y="1779677"/>
            <a:ext cx="1061212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Scheduling of this kind is a 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fundamental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operating-system function.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Almost all computer resources are scheduled before use.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Thus, its scheduling is central to operating-system design.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 is the process of selecting which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ready queue should be executed next by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is 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CPU utilization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fairness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processes.</a:t>
            </a:r>
            <a:endParaRPr lang="en-PK" sz="3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0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D8B2-F4E1-2FC7-4DA0-3DD2269395E9}"/>
              </a:ext>
            </a:extLst>
          </p:cNvPr>
          <p:cNvSpPr txBox="1">
            <a:spLocks/>
          </p:cNvSpPr>
          <p:nvPr/>
        </p:nvSpPr>
        <p:spPr>
          <a:xfrm>
            <a:off x="335280" y="298003"/>
            <a:ext cx="9113520" cy="880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CPU SCHEDULING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B548B-EB05-6145-0D83-F7001833EBD0}"/>
              </a:ext>
            </a:extLst>
          </p:cNvPr>
          <p:cNvSpPr txBox="1"/>
          <p:nvPr/>
        </p:nvSpPr>
        <p:spPr>
          <a:xfrm>
            <a:off x="883920" y="1582341"/>
            <a:ext cx="98145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CPU Utilization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keep the CPU as busy as possible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Throughput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increase the number of processes completed per time unit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Turnaround Time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reduce total time taken for a process to finish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Waiting Time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reduce time spent waiting in the ready queue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Response Time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improve interactive system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Fairness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give every process a fair chance to use 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8C653-0A50-9790-5ECC-757E8F84393D}"/>
              </a:ext>
            </a:extLst>
          </p:cNvPr>
          <p:cNvSpPr txBox="1"/>
          <p:nvPr/>
        </p:nvSpPr>
        <p:spPr>
          <a:xfrm>
            <a:off x="10190480" y="298003"/>
            <a:ext cx="1249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5400" dirty="0"/>
              <a:t>🎯</a:t>
            </a:r>
          </a:p>
        </p:txBody>
      </p:sp>
    </p:spTree>
    <p:extLst>
      <p:ext uri="{BB962C8B-B14F-4D97-AF65-F5344CB8AC3E}">
        <p14:creationId xmlns:p14="http://schemas.microsoft.com/office/powerpoint/2010/main" val="334912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D6ACB5-756E-973A-AACA-127E8829ADD0}"/>
              </a:ext>
            </a:extLst>
          </p:cNvPr>
          <p:cNvSpPr txBox="1"/>
          <p:nvPr/>
        </p:nvSpPr>
        <p:spPr>
          <a:xfrm>
            <a:off x="782320" y="1557774"/>
            <a:ext cx="106070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PK" altLang="en-P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altLang="en-P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PK" altLang="en-P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reemptive:</a:t>
            </a:r>
            <a:r>
              <a:rPr lang="en-PK" altLang="en-P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the CPU is allocated,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runs until it finishes or moves to a waiting state. 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OS cannot forcibly take away the CPU.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PK" altLang="en-PK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Preemptive:</a:t>
            </a:r>
            <a:r>
              <a:rPr lang="en-PK" altLang="en-P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CPU can be taken away and given to another process (e.g., </a:t>
            </a:r>
            <a:r>
              <a:rPr lang="en-US" altLang="en-P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PK" altLang="en-P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igher </a:t>
            </a:r>
            <a:r>
              <a:rPr lang="en-US" altLang="en-P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PK" altLang="en-P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riority</a:t>
            </a:r>
            <a:r>
              <a:rPr lang="en-US" altLang="en-P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or Time Quantum</a:t>
            </a:r>
            <a:r>
              <a:rPr lang="en-PK" altLang="en-P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may be moved from Running → Ready state before it finishes.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B4AB3B-AA93-89AD-76D5-BA937502D8EA}"/>
              </a:ext>
            </a:extLst>
          </p:cNvPr>
          <p:cNvSpPr txBox="1">
            <a:spLocks/>
          </p:cNvSpPr>
          <p:nvPr/>
        </p:nvSpPr>
        <p:spPr>
          <a:xfrm>
            <a:off x="782320" y="445848"/>
            <a:ext cx="876808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Preemptive Vs non-preemptive 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04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473A99-3178-3B98-D875-A53A5F183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97" y="101600"/>
            <a:ext cx="10858285" cy="5656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F75E5-DFA0-1602-A9CE-07F270393742}"/>
              </a:ext>
            </a:extLst>
          </p:cNvPr>
          <p:cNvSpPr txBox="1"/>
          <p:nvPr/>
        </p:nvSpPr>
        <p:spPr>
          <a:xfrm>
            <a:off x="1016000" y="5856516"/>
            <a:ext cx="10397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All modern operating systems including Windows, macOS, Linux, and UNIX use preemptive scheduling algorithms.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05728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F730F4-F62E-E282-09E1-7B4A27CB901A}"/>
              </a:ext>
            </a:extLst>
          </p:cNvPr>
          <p:cNvSpPr txBox="1"/>
          <p:nvPr/>
        </p:nvSpPr>
        <p:spPr>
          <a:xfrm>
            <a:off x="772160" y="365820"/>
            <a:ext cx="106476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 and Non-preemptive Scheduling CPU-scheduling decisions may take place under the following four circumstances: 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switches from 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state to the waiting state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example as the result of an I/O request or an invocation of wait() for the termination of a child process).  </a:t>
            </a:r>
          </a:p>
          <a:p>
            <a:pPr marL="457200" indent="-457200" algn="just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switches from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running state to the ready state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example, when an interrupt occurs). </a:t>
            </a:r>
          </a:p>
          <a:p>
            <a:pPr marL="457200" indent="-457200" algn="just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 process switches from 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state to the ready state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example, at completion of I/O). </a:t>
            </a:r>
          </a:p>
          <a:p>
            <a:pPr marL="457200" indent="-457200" algn="just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terminates.</a:t>
            </a:r>
            <a:endParaRPr lang="en-PK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3662-F5F1-B106-897F-EA62BCE2C953}"/>
              </a:ext>
            </a:extLst>
          </p:cNvPr>
          <p:cNvSpPr txBox="1">
            <a:spLocks/>
          </p:cNvSpPr>
          <p:nvPr/>
        </p:nvSpPr>
        <p:spPr>
          <a:xfrm>
            <a:off x="2443480" y="151208"/>
            <a:ext cx="730504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 Algorithms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EAEA47-F296-80F1-4BCF-8604E7E0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97575"/>
              </p:ext>
            </p:extLst>
          </p:nvPr>
        </p:nvGraphicFramePr>
        <p:xfrm>
          <a:off x="1066800" y="1093777"/>
          <a:ext cx="10058400" cy="5181600"/>
        </p:xfrm>
        <a:graphic>
          <a:graphicData uri="http://schemas.openxmlformats.org/drawingml/2006/table">
            <a:tbl>
              <a:tblPr/>
              <a:tblGrid>
                <a:gridCol w="2946400">
                  <a:extLst>
                    <a:ext uri="{9D8B030D-6E8A-4147-A177-3AD203B41FA5}">
                      <a16:colId xmlns:a16="http://schemas.microsoft.com/office/drawing/2014/main" val="1615468840"/>
                    </a:ext>
                  </a:extLst>
                </a:gridCol>
                <a:gridCol w="7112000">
                  <a:extLst>
                    <a:ext uri="{9D8B030D-6E8A-4147-A177-3AD203B41FA5}">
                      <a16:colId xmlns:a16="http://schemas.microsoft.com/office/drawing/2014/main" val="2841573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🟢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Preemptive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Shortest Remaining Time First (SRTF)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89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P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Longest Remaining Time First (LRTF)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244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P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Robin (RR)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161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P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 Scheduling (Preemptive)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289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🔵 </a:t>
                      </a: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Non-Preemptive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Come First Serve (FCFS)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729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P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Shortest Job First (SJF)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829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P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Longest Job First (LJF)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289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P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Response Ratio Next (HRRN)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5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P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Multilevel Queue Scheduling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413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P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 Scheduling (Non-Preemptive)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914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95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2CA122-6AFA-03F2-F553-762932E775F9}"/>
              </a:ext>
            </a:extLst>
          </p:cNvPr>
          <p:cNvSpPr txBox="1">
            <a:spLocks/>
          </p:cNvSpPr>
          <p:nvPr/>
        </p:nvSpPr>
        <p:spPr>
          <a:xfrm>
            <a:off x="812800" y="204355"/>
            <a:ext cx="983488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Parameters in CPU scheduling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A8C7E-ECBB-A662-A7BA-D8ED89BFB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284931"/>
              </p:ext>
            </p:extLst>
          </p:nvPr>
        </p:nvGraphicFramePr>
        <p:xfrm>
          <a:off x="538480" y="1206340"/>
          <a:ext cx="11379200" cy="5338646"/>
        </p:xfrm>
        <a:graphic>
          <a:graphicData uri="http://schemas.openxmlformats.org/drawingml/2006/table">
            <a:tbl>
              <a:tblPr/>
              <a:tblGrid>
                <a:gridCol w="3302908">
                  <a:extLst>
                    <a:ext uri="{9D8B030D-6E8A-4147-A177-3AD203B41FA5}">
                      <a16:colId xmlns:a16="http://schemas.microsoft.com/office/drawing/2014/main" val="293153702"/>
                    </a:ext>
                  </a:extLst>
                </a:gridCol>
                <a:gridCol w="8076292">
                  <a:extLst>
                    <a:ext uri="{9D8B030D-6E8A-4147-A177-3AD203B41FA5}">
                      <a16:colId xmlns:a16="http://schemas.microsoft.com/office/drawing/2014/main" val="3650374533"/>
                    </a:ext>
                  </a:extLst>
                </a:gridCol>
              </a:tblGrid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 (AT)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when a process enters the ready state (i.e., when it arrives for execution).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618537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Burst Time (BT)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required by a process to complete its execution on CPU.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(Time Duration not point of time)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305485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Time (CT)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when a process finishes its execution completely.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12707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Turnaround Time (TAT)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total time taken by a process from arrival to completion.</a:t>
                      </a:r>
                    </a:p>
                    <a:p>
                      <a:pPr algn="just"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(Completion Time - Arrival time)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913295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Waiting Time (WT)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total time a process spends waiting in the ready state (not executing).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(Turnaround Time - Burst time)</a:t>
                      </a:r>
                    </a:p>
                    <a:p>
                      <a:pPr algn="just">
                        <a:buNone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843395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 (RT)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from when a process arrives until it gets the CPU for the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time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(First Time – Arrival time)</a:t>
                      </a:r>
                    </a:p>
                    <a:p>
                      <a:pPr algn="just">
                        <a:buNone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89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88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{45F63935-1AF4-4F8C-991F-4D25D3E9C223}TF2ec419c9-97c3-4958-b02a-0886397d33afcfe10e4b-d68909c4b1b0</Template>
  <TotalTime>1960</TotalTime>
  <Words>585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Operating systems</vt:lpstr>
      <vt:lpstr>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1001</cp:revision>
  <dcterms:created xsi:type="dcterms:W3CDTF">2025-10-15T06:15:30Z</dcterms:created>
  <dcterms:modified xsi:type="dcterms:W3CDTF">2025-10-24T06:14:09Z</dcterms:modified>
</cp:coreProperties>
</file>