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30275213" cy="21383625"/>
  <p:notesSz cx="7010400" cy="92964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5" d="100"/>
          <a:sy n="25" d="100"/>
        </p:scale>
        <p:origin x="672" y="552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352694" y="3647910"/>
            <a:ext cx="15941618" cy="1557095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056" y="1663173"/>
            <a:ext cx="20377870" cy="9741432"/>
          </a:xfrm>
        </p:spPr>
        <p:txBody>
          <a:bodyPr anchor="b">
            <a:normAutofit/>
          </a:bodyPr>
          <a:lstStyle>
            <a:lvl1pPr algn="l">
              <a:defRPr sz="137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054" y="11985394"/>
            <a:ext cx="16403212" cy="5966293"/>
          </a:xfrm>
        </p:spPr>
        <p:txBody>
          <a:bodyPr anchor="t">
            <a:normAutofit/>
          </a:bodyPr>
          <a:lstStyle>
            <a:lvl1pPr marL="0" indent="0" algn="l">
              <a:buNone/>
              <a:defRPr sz="6236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76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0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2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53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79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45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66054" y="1663171"/>
            <a:ext cx="26743105" cy="974142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2941" y="11985391"/>
            <a:ext cx="24108036" cy="142557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4989"/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94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1663171"/>
            <a:ext cx="26743105" cy="9028642"/>
          </a:xfrm>
        </p:spPr>
        <p:txBody>
          <a:bodyPr anchor="ctr">
            <a:normAutofit/>
          </a:bodyPr>
          <a:lstStyle>
            <a:lvl1pPr algn="l">
              <a:defRPr sz="873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12830175"/>
            <a:ext cx="21135542" cy="5939896"/>
          </a:xfrm>
        </p:spPr>
        <p:txBody>
          <a:bodyPr anchor="ctr">
            <a:normAutofit/>
          </a:bodyPr>
          <a:lstStyle>
            <a:lvl1pPr marL="0" indent="0" algn="l">
              <a:buNone/>
              <a:defRPr sz="5613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50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1" y="1663171"/>
            <a:ext cx="22712326" cy="9028642"/>
          </a:xfrm>
        </p:spPr>
        <p:txBody>
          <a:bodyPr anchor="ctr">
            <a:normAutofit/>
          </a:bodyPr>
          <a:lstStyle>
            <a:lvl1pPr algn="l">
              <a:defRPr sz="8731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32110" y="10691812"/>
            <a:ext cx="21198168" cy="150477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13410975"/>
            <a:ext cx="21131599" cy="5359096"/>
          </a:xfrm>
        </p:spPr>
        <p:txBody>
          <a:bodyPr anchor="ctr">
            <a:normAutofit/>
          </a:bodyPr>
          <a:lstStyle>
            <a:lvl1pPr marL="0" indent="0" algn="l">
              <a:buNone/>
              <a:defRPr sz="6236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756882" y="2215765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8632652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 algn="r"/>
            <a:r>
              <a:rPr lang="en-US" sz="249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78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0691812"/>
            <a:ext cx="21131599" cy="5292588"/>
          </a:xfrm>
        </p:spPr>
        <p:txBody>
          <a:bodyPr anchor="b">
            <a:normAutofit/>
          </a:bodyPr>
          <a:lstStyle>
            <a:lvl1pPr algn="l">
              <a:defRPr sz="873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16004918"/>
            <a:ext cx="21135542" cy="2765151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879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3" y="1663171"/>
            <a:ext cx="22712323" cy="9028642"/>
          </a:xfrm>
        </p:spPr>
        <p:txBody>
          <a:bodyPr anchor="ctr">
            <a:normAutofit/>
          </a:bodyPr>
          <a:lstStyle>
            <a:lvl1pPr algn="l">
              <a:defRPr sz="8731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12117387"/>
            <a:ext cx="21131599" cy="327354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236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15443729"/>
            <a:ext cx="21131595" cy="3326342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756882" y="2215765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8632652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 algn="r"/>
            <a:r>
              <a:rPr lang="en-US" sz="249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36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1663171"/>
            <a:ext cx="24916984" cy="90286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8731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12249387"/>
            <a:ext cx="21131599" cy="26135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236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14862946"/>
            <a:ext cx="21131595" cy="3907126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10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</p:spPr>
        <p:txBody>
          <a:bodyPr>
            <a:normAutofit/>
          </a:bodyPr>
          <a:lstStyle>
            <a:lvl1pPr algn="l">
              <a:defRPr sz="8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6" y="1663174"/>
            <a:ext cx="21702755" cy="1174780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00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40960" y="1663171"/>
            <a:ext cx="6768199" cy="13780558"/>
          </a:xfrm>
        </p:spPr>
        <p:txBody>
          <a:bodyPr vert="eaVert">
            <a:normAutofit/>
          </a:bodyPr>
          <a:lstStyle>
            <a:lvl1pPr>
              <a:defRPr sz="8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4" y="1663171"/>
            <a:ext cx="19369024" cy="171069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68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6" y="1663171"/>
            <a:ext cx="21702755" cy="1174780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10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6177490"/>
            <a:ext cx="21198172" cy="7233474"/>
          </a:xfrm>
        </p:spPr>
        <p:txBody>
          <a:bodyPr anchor="b">
            <a:normAutofit/>
          </a:bodyPr>
          <a:lstStyle>
            <a:lvl1pPr algn="l">
              <a:defRPr sz="9978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13991755"/>
            <a:ext cx="21198168" cy="4778317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bg2">
                    <a:lumMod val="7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2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</p:spPr>
        <p:txBody>
          <a:bodyPr>
            <a:normAutofit/>
          </a:bodyPr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766056" y="1663172"/>
            <a:ext cx="13078094" cy="1174779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5436790" y="1663171"/>
            <a:ext cx="13072369" cy="11721394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97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</p:spPr>
        <p:txBody>
          <a:bodyPr>
            <a:normAutofit/>
          </a:bodyPr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938" y="1663171"/>
            <a:ext cx="12306311" cy="1900767"/>
          </a:xfrm>
        </p:spPr>
        <p:txBody>
          <a:bodyPr anchor="b">
            <a:noAutofit/>
          </a:bodyPr>
          <a:lstStyle>
            <a:lvl1pPr marL="0" indent="0">
              <a:buNone/>
              <a:defRPr sz="7483" b="0" cap="all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052" y="3563939"/>
            <a:ext cx="13063195" cy="984702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74656" y="1767121"/>
            <a:ext cx="12462538" cy="1796817"/>
          </a:xfrm>
        </p:spPr>
        <p:txBody>
          <a:bodyPr anchor="b">
            <a:noAutofit/>
          </a:bodyPr>
          <a:lstStyle>
            <a:lvl1pPr marL="0" indent="0">
              <a:buNone/>
              <a:defRPr sz="7483" b="0" cap="all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6791" y="3563937"/>
            <a:ext cx="13100403" cy="982062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929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</p:spPr>
        <p:txBody>
          <a:bodyPr>
            <a:normAutofit/>
          </a:bodyPr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05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9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868" y="1663171"/>
            <a:ext cx="10596325" cy="4751917"/>
          </a:xfrm>
        </p:spPr>
        <p:txBody>
          <a:bodyPr anchor="b">
            <a:normAutofit/>
          </a:bodyPr>
          <a:lstStyle>
            <a:lvl1pPr algn="l">
              <a:defRPr sz="623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2" y="1663171"/>
            <a:ext cx="14696441" cy="171069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40868" y="6890287"/>
            <a:ext cx="10596325" cy="6520687"/>
          </a:xfrm>
        </p:spPr>
        <p:txBody>
          <a:bodyPr anchor="t">
            <a:normAutofit/>
          </a:bodyPr>
          <a:lstStyle>
            <a:lvl1pPr marL="0" indent="0">
              <a:buNone/>
              <a:defRPr sz="4989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79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313" y="4514321"/>
            <a:ext cx="11797725" cy="3563938"/>
          </a:xfrm>
        </p:spPr>
        <p:txBody>
          <a:bodyPr anchor="b">
            <a:normAutofit/>
          </a:bodyPr>
          <a:lstStyle>
            <a:lvl1pPr algn="l">
              <a:defRPr sz="74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22934" y="2851150"/>
            <a:ext cx="10863100" cy="1496853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6066" y="8553450"/>
            <a:ext cx="11800920" cy="6494286"/>
          </a:xfrm>
        </p:spPr>
        <p:txBody>
          <a:bodyPr anchor="t">
            <a:normAutofit/>
          </a:bodyPr>
          <a:lstStyle>
            <a:lvl1pPr marL="0" indent="0">
              <a:buNone/>
              <a:defRPr sz="5613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6054" y="19245264"/>
            <a:ext cx="19242255" cy="1138480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99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86188" y="12143789"/>
            <a:ext cx="8179526" cy="8289454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6056" y="14018154"/>
            <a:ext cx="21702755" cy="47519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1663174"/>
            <a:ext cx="21702755" cy="117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01079" y="19245273"/>
            <a:ext cx="3974658" cy="113848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11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2F713A-5EB9-4B7A-B87D-F2B7940161AF}" type="datetimeFigureOut">
              <a:rPr lang="en-NZ" smtClean="0"/>
              <a:t>12/02/2018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054" y="19245264"/>
            <a:ext cx="19242255" cy="113848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11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40640" y="17394006"/>
            <a:ext cx="2837166" cy="20888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73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897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1425595" rtl="0" eaLnBrk="1" latinLnBrk="0" hangingPunct="1">
        <a:spcBef>
          <a:spcPct val="0"/>
        </a:spcBef>
        <a:buNone/>
        <a:defRPr sz="997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90997" indent="-890997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23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316592" indent="-890997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61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3742188" indent="-890997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8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4811384" indent="-534598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36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6236980" indent="-534598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36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7840774" indent="-712798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36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9266370" indent="-712798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36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0691965" indent="-712798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36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2117560" indent="-712798" algn="l" defTabSz="1425595" rtl="0" eaLnBrk="1" latinLnBrk="0" hangingPunct="1">
        <a:spcBef>
          <a:spcPct val="20000"/>
        </a:spcBef>
        <a:spcAft>
          <a:spcPts val="187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36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svenboulanger/Spice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4833" y="697832"/>
            <a:ext cx="19221651" cy="244160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Educational </a:t>
            </a:r>
            <a:r>
              <a:rPr lang="en-US" sz="6000" dirty="0" smtClean="0"/>
              <a:t>Simulator </a:t>
            </a:r>
            <a:r>
              <a:rPr lang="en-US" sz="6000" dirty="0"/>
              <a:t>of </a:t>
            </a:r>
            <a:r>
              <a:rPr lang="en-US" sz="6000" dirty="0" smtClean="0"/>
              <a:t>Electric </a:t>
            </a:r>
            <a:r>
              <a:rPr lang="en-US" sz="6000" dirty="0"/>
              <a:t>C</a:t>
            </a:r>
            <a:r>
              <a:rPr lang="en-US" sz="6000" dirty="0" smtClean="0"/>
              <a:t>ircuits </a:t>
            </a:r>
            <a:r>
              <a:rPr lang="en-US" sz="6000" dirty="0"/>
              <a:t>U</a:t>
            </a:r>
            <a:r>
              <a:rPr lang="en-US" sz="6000" dirty="0" smtClean="0"/>
              <a:t>sing </a:t>
            </a:r>
            <a:r>
              <a:rPr lang="en-US" sz="6000" dirty="0"/>
              <a:t>G</a:t>
            </a:r>
            <a:r>
              <a:rPr lang="en-US" sz="6000" dirty="0" smtClean="0"/>
              <a:t>ame </a:t>
            </a:r>
            <a:r>
              <a:rPr lang="en-US" sz="6000" dirty="0"/>
              <a:t>E</a:t>
            </a:r>
            <a:r>
              <a:rPr lang="en-US" sz="6000" dirty="0" smtClean="0"/>
              <a:t>ngines</a:t>
            </a:r>
            <a:endParaRPr lang="en-NZ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188" y="1156636"/>
            <a:ext cx="9334500" cy="1524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4831" y="3633538"/>
            <a:ext cx="17633485" cy="4211051"/>
            <a:chOff x="774832" y="3633538"/>
            <a:chExt cx="10587790" cy="7058275"/>
          </a:xfrm>
        </p:grpSpPr>
        <p:sp>
          <p:nvSpPr>
            <p:cNvPr id="5" name="Flowchart: Process 4"/>
            <p:cNvSpPr/>
            <p:nvPr/>
          </p:nvSpPr>
          <p:spPr>
            <a:xfrm>
              <a:off x="774833" y="3633538"/>
              <a:ext cx="10587789" cy="7058275"/>
            </a:xfrm>
            <a:prstGeom prst="flowChartProcess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0474" y="3633538"/>
              <a:ext cx="93365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5400" dirty="0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NZ" sz="5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4832" y="5385042"/>
              <a:ext cx="1058778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Analysis </a:t>
              </a:r>
              <a:r>
                <a:rPr lang="en-US" sz="3200" dirty="0">
                  <a:solidFill>
                    <a:schemeClr val="bg1"/>
                  </a:solidFill>
                </a:rPr>
                <a:t>of electric circuits using different circuit theory methods is a challenging task to perceive by many students in electrical and computer engineering. This simulator will pave the way to develop a software that will visually imitate the working condition of electric circuits. A suitable game engine will be selected to build the simulator. Game engine will provide a visually attractive objects that can be interesting to learners.</a:t>
              </a:r>
              <a:endParaRPr lang="en-NZ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99" y="3633538"/>
            <a:ext cx="10585364" cy="595426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058899" y="10035291"/>
            <a:ext cx="10587789" cy="6150630"/>
            <a:chOff x="19058899" y="13699960"/>
            <a:chExt cx="10587789" cy="6104019"/>
          </a:xfrm>
        </p:grpSpPr>
        <p:sp>
          <p:nvSpPr>
            <p:cNvPr id="12" name="Flowchart: Process 11"/>
            <p:cNvSpPr/>
            <p:nvPr/>
          </p:nvSpPr>
          <p:spPr>
            <a:xfrm>
              <a:off x="19058899" y="13699960"/>
              <a:ext cx="10587789" cy="6104019"/>
            </a:xfrm>
            <a:prstGeom prst="flowChartProcess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214348" y="13699960"/>
              <a:ext cx="10214894" cy="91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5400" dirty="0" smtClean="0">
                  <a:solidFill>
                    <a:schemeClr val="bg2">
                      <a:lumMod val="75000"/>
                    </a:schemeClr>
                  </a:solidFill>
                </a:rPr>
                <a:t>Conclusions and Future Work</a:t>
              </a:r>
              <a:endParaRPr lang="en-NZ" sz="5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99531" y="14623290"/>
              <a:ext cx="10347157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Analysis </a:t>
              </a:r>
              <a:r>
                <a:rPr lang="en-US" sz="3200" dirty="0">
                  <a:solidFill>
                    <a:schemeClr val="bg1"/>
                  </a:solidFill>
                </a:rPr>
                <a:t>of electric circuits using different circuit theory methods is a challenging task to perceive by many students in electrical and computer engineering. This simulator will pave the way to develop a software that will visually imitate the working condition of electric circuits. A suitable game engine will be selected to build the simulator. Game engine will provide a visually attractive objects that can be interesting to learners.</a:t>
              </a:r>
              <a:endParaRPr lang="en-NZ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>
            <a:off x="19058899" y="16483655"/>
            <a:ext cx="10587789" cy="4451291"/>
          </a:xfrm>
          <a:prstGeom prst="flowChartProcess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04856" y="16483655"/>
            <a:ext cx="933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dirty="0" smtClean="0">
                <a:solidFill>
                  <a:schemeClr val="bg2">
                    <a:lumMod val="75000"/>
                  </a:schemeClr>
                </a:solidFill>
              </a:rPr>
              <a:t>References</a:t>
            </a:r>
            <a:endParaRPr lang="en-NZ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04855" y="18543815"/>
            <a:ext cx="933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dirty="0" smtClean="0">
                <a:solidFill>
                  <a:schemeClr val="bg2">
                    <a:lumMod val="75000"/>
                  </a:schemeClr>
                </a:solidFill>
              </a:rPr>
              <a:t>Contact</a:t>
            </a:r>
            <a:endParaRPr lang="en-NZ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299531" y="19685098"/>
            <a:ext cx="10129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 smtClean="0">
                <a:solidFill>
                  <a:schemeClr val="bg1"/>
                </a:solidFill>
              </a:rPr>
              <a:t>Adil</a:t>
            </a:r>
            <a:r>
              <a:rPr lang="en-NZ" sz="2800" dirty="0" smtClean="0">
                <a:solidFill>
                  <a:schemeClr val="bg1"/>
                </a:solidFill>
              </a:rPr>
              <a:t> </a:t>
            </a:r>
            <a:r>
              <a:rPr lang="en-NZ" sz="2800" dirty="0" err="1" smtClean="0">
                <a:solidFill>
                  <a:schemeClr val="bg1"/>
                </a:solidFill>
              </a:rPr>
              <a:t>Bhayani</a:t>
            </a:r>
            <a:r>
              <a:rPr lang="en-NZ" sz="2800" dirty="0" smtClean="0">
                <a:solidFill>
                  <a:schemeClr val="bg1"/>
                </a:solidFill>
              </a:rPr>
              <a:t>: abha808@aucklanduni.ac.nz</a:t>
            </a:r>
            <a:r>
              <a:rPr lang="en-NZ" sz="2800" dirty="0">
                <a:solidFill>
                  <a:schemeClr val="bg1"/>
                </a:solidFill>
              </a:rPr>
              <a:t/>
            </a:r>
            <a:br>
              <a:rPr lang="en-NZ" sz="2800" dirty="0">
                <a:solidFill>
                  <a:schemeClr val="bg1"/>
                </a:solidFill>
              </a:rPr>
            </a:br>
            <a:r>
              <a:rPr lang="en-NZ" sz="2800" dirty="0">
                <a:solidFill>
                  <a:schemeClr val="bg1"/>
                </a:solidFill>
              </a:rPr>
              <a:t>Supervisor: </a:t>
            </a:r>
            <a:r>
              <a:rPr lang="en-NZ" sz="2800" dirty="0" err="1">
                <a:solidFill>
                  <a:schemeClr val="bg1"/>
                </a:solidFill>
              </a:rPr>
              <a:t>Dr.</a:t>
            </a:r>
            <a:r>
              <a:rPr lang="en-NZ" sz="2800" dirty="0">
                <a:solidFill>
                  <a:schemeClr val="bg1"/>
                </a:solidFill>
              </a:rPr>
              <a:t> Waleed H. Abdulla</a:t>
            </a:r>
            <a:endParaRPr lang="en-NZ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9408251" y="17498346"/>
            <a:ext cx="10129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>
                <a:solidFill>
                  <a:schemeClr val="bg1"/>
                </a:solidFill>
              </a:rPr>
              <a:t>Sven Boulanger, </a:t>
            </a:r>
            <a:r>
              <a:rPr lang="en-NZ" sz="2800" dirty="0" err="1" smtClean="0">
                <a:solidFill>
                  <a:schemeClr val="bg1"/>
                </a:solidFill>
              </a:rPr>
              <a:t>SpiceSharp</a:t>
            </a:r>
            <a:r>
              <a:rPr lang="en-NZ" sz="2800" dirty="0" smtClean="0">
                <a:solidFill>
                  <a:schemeClr val="bg1"/>
                </a:solidFill>
              </a:rPr>
              <a:t>, (2018</a:t>
            </a:r>
            <a:r>
              <a:rPr lang="en-NZ" sz="2800" dirty="0">
                <a:solidFill>
                  <a:schemeClr val="bg1"/>
                </a:solidFill>
              </a:rPr>
              <a:t>), GitHub repository, </a:t>
            </a:r>
            <a:r>
              <a:rPr lang="en-NZ" sz="28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NZ" sz="2800" dirty="0" smtClean="0">
                <a:solidFill>
                  <a:schemeClr val="bg1"/>
                </a:solidFill>
                <a:hlinkClick r:id="rId4"/>
              </a:rPr>
              <a:t>github.com/svenboulanger/SpiceSharp</a:t>
            </a:r>
            <a:endParaRPr lang="en-NZ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9299531" y="9577137"/>
            <a:ext cx="1023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Figure 2 – Level 1 Design</a:t>
            </a:r>
            <a:endParaRPr lang="en-NZ" sz="2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9021486" y="8338687"/>
            <a:ext cx="9386828" cy="12443404"/>
            <a:chOff x="9046428" y="8632754"/>
            <a:chExt cx="9386828" cy="12246938"/>
          </a:xfrm>
        </p:grpSpPr>
        <p:grpSp>
          <p:nvGrpSpPr>
            <p:cNvPr id="33" name="Group 32"/>
            <p:cNvGrpSpPr/>
            <p:nvPr/>
          </p:nvGrpSpPr>
          <p:grpSpPr>
            <a:xfrm>
              <a:off x="9046428" y="8632754"/>
              <a:ext cx="9386828" cy="12246938"/>
              <a:chOff x="9046428" y="8632754"/>
              <a:chExt cx="9386828" cy="12246938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046428" y="11819102"/>
                <a:ext cx="9361886" cy="9060590"/>
                <a:chOff x="9384631" y="8485286"/>
                <a:chExt cx="9361886" cy="90605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1706725" y="8485286"/>
                  <a:ext cx="4379495" cy="149287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Z" sz="4000" dirty="0" smtClean="0">
                      <a:solidFill>
                        <a:schemeClr val="bg1"/>
                      </a:solidFill>
                    </a:rPr>
                    <a:t>Text Based Circuit</a:t>
                  </a:r>
                  <a:endParaRPr lang="en-NZ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9384631" y="11009314"/>
                  <a:ext cx="4331369" cy="149287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Z" sz="4000" dirty="0" smtClean="0">
                      <a:solidFill>
                        <a:srgbClr val="002060"/>
                      </a:solidFill>
                    </a:rPr>
                    <a:t>Visual</a:t>
                  </a:r>
                </a:p>
                <a:p>
                  <a:pPr algn="ctr"/>
                  <a:r>
                    <a:rPr lang="en-NZ" sz="4000" dirty="0" smtClean="0">
                      <a:solidFill>
                        <a:srgbClr val="002060"/>
                      </a:solidFill>
                    </a:rPr>
                    <a:t>Interpretation</a:t>
                  </a:r>
                  <a:endParaRPr lang="en-NZ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4411868" y="11009314"/>
                  <a:ext cx="4334649" cy="149287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Z" sz="4000" dirty="0" err="1" smtClean="0">
                      <a:solidFill>
                        <a:srgbClr val="002060"/>
                      </a:solidFill>
                    </a:rPr>
                    <a:t>SpiceSharp</a:t>
                  </a:r>
                  <a:r>
                    <a:rPr lang="en-NZ" sz="4000" dirty="0" smtClean="0">
                      <a:solidFill>
                        <a:srgbClr val="002060"/>
                      </a:solidFill>
                    </a:rPr>
                    <a:t> Circuit</a:t>
                  </a:r>
                  <a:endParaRPr lang="en-NZ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815010" y="13531160"/>
                  <a:ext cx="4162926" cy="149287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Z" sz="4000" dirty="0" smtClean="0">
                      <a:solidFill>
                        <a:srgbClr val="002060"/>
                      </a:solidFill>
                    </a:rPr>
                    <a:t>Transform Validation</a:t>
                  </a:r>
                  <a:endParaRPr lang="en-NZ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11815010" y="16053006"/>
                  <a:ext cx="4162926" cy="149287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Z" sz="4000" dirty="0" smtClean="0">
                      <a:solidFill>
                        <a:srgbClr val="002060"/>
                      </a:solidFill>
                    </a:rPr>
                    <a:t>Circuit Modification</a:t>
                  </a:r>
                  <a:endParaRPr lang="en-NZ" sz="4000" dirty="0">
                    <a:solidFill>
                      <a:srgbClr val="002060"/>
                    </a:solidFill>
                  </a:endParaRPr>
                </a:p>
              </p:txBody>
            </p:sp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428" y="8632754"/>
                <a:ext cx="9386828" cy="1888765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10104877" y="10742060"/>
              <a:ext cx="6987441" cy="9266600"/>
              <a:chOff x="10104877" y="10742060"/>
              <a:chExt cx="6987441" cy="9266600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H="1">
                <a:off x="13763684" y="10742060"/>
                <a:ext cx="23842" cy="858682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11476807" y="13534696"/>
                <a:ext cx="22338" cy="725768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15617395" y="13534696"/>
                <a:ext cx="22338" cy="725768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15103401" y="15987604"/>
                <a:ext cx="22338" cy="725768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11927989" y="15987604"/>
                <a:ext cx="22338" cy="725768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13535931" y="18543815"/>
                <a:ext cx="22338" cy="725768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7069867" y="16014833"/>
                <a:ext cx="22451" cy="3956513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0104877" y="15987603"/>
                <a:ext cx="22451" cy="3956513"/>
              </a:xfrm>
              <a:prstGeom prst="straightConnector1">
                <a:avLst/>
              </a:prstGeom>
              <a:ln w="152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104877" y="19998888"/>
                <a:ext cx="1263645" cy="9772"/>
              </a:xfrm>
              <a:prstGeom prst="line">
                <a:avLst/>
              </a:prstGeom>
              <a:ln w="152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5798900" y="20008660"/>
                <a:ext cx="1293418" cy="0"/>
              </a:xfrm>
              <a:prstGeom prst="line">
                <a:avLst/>
              </a:prstGeom>
              <a:ln w="152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759167" y="10423917"/>
            <a:ext cx="7924556" cy="10511029"/>
            <a:chOff x="774832" y="3633538"/>
            <a:chExt cx="10587790" cy="7058275"/>
          </a:xfrm>
        </p:grpSpPr>
        <p:sp>
          <p:nvSpPr>
            <p:cNvPr id="63" name="Flowchart: Process 62"/>
            <p:cNvSpPr/>
            <p:nvPr/>
          </p:nvSpPr>
          <p:spPr>
            <a:xfrm>
              <a:off x="774833" y="3633538"/>
              <a:ext cx="10587789" cy="7058275"/>
            </a:xfrm>
            <a:prstGeom prst="flowChartProcess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0474" y="3633538"/>
              <a:ext cx="9336505" cy="62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5400" dirty="0" smtClean="0">
                  <a:solidFill>
                    <a:schemeClr val="bg2">
                      <a:lumMod val="75000"/>
                    </a:schemeClr>
                  </a:solidFill>
                </a:rPr>
                <a:t>The Design</a:t>
              </a:r>
              <a:endParaRPr lang="en-NZ" sz="5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4832" y="5385042"/>
              <a:ext cx="1058778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Analysis </a:t>
              </a:r>
              <a:r>
                <a:rPr lang="en-US" sz="3200" dirty="0">
                  <a:solidFill>
                    <a:schemeClr val="bg1"/>
                  </a:solidFill>
                </a:rPr>
                <a:t>of electric circuits using different circuit theory methods is a challenging task to perceive by many students in electrical and computer engineering. This simulator will pave the way to develop a software that will visually imitate the working condition of electric circuits. A suitable game engine will be selected to build the simulator. Game engine will provide a visually attractive objects that can be interesting to learners.</a:t>
              </a:r>
              <a:endParaRPr lang="en-NZ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Image result for unity logo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69" y="8338687"/>
            <a:ext cx="4548750" cy="1653471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</TotalTime>
  <Words>268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Bhayani</dc:creator>
  <cp:lastModifiedBy>Adil Bhayani</cp:lastModifiedBy>
  <cp:revision>23</cp:revision>
  <dcterms:created xsi:type="dcterms:W3CDTF">2018-02-11T21:52:04Z</dcterms:created>
  <dcterms:modified xsi:type="dcterms:W3CDTF">2018-02-12T03:42:52Z</dcterms:modified>
</cp:coreProperties>
</file>