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1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116275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28947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0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35666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014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119236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37737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5536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90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2BE769-6D48-4BAD-8B73-B53356E06EAE}" type="datetimeFigureOut">
              <a:rPr lang="LID4096" smtClean="0"/>
              <a:t>11/21/2020</a:t>
            </a:fld>
            <a:endParaRPr lang="LID4096"/>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LID4096"/>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1F4478-1110-436B-97A0-B901C7B15DB9}" type="slidenum">
              <a:rPr lang="LID4096" smtClean="0"/>
              <a:t>‹#›</a:t>
            </a:fld>
            <a:endParaRPr lang="LID4096"/>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8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DBCFA-4A2F-4763-97D2-D57E3510D714}"/>
              </a:ext>
            </a:extLst>
          </p:cNvPr>
          <p:cNvSpPr>
            <a:spLocks noGrp="1"/>
          </p:cNvSpPr>
          <p:nvPr>
            <p:ph type="ctrTitle"/>
          </p:nvPr>
        </p:nvSpPr>
        <p:spPr/>
        <p:txBody>
          <a:bodyPr/>
          <a:lstStyle/>
          <a:p>
            <a:r>
              <a:rPr lang="en-US" dirty="0"/>
              <a:t>Progress report</a:t>
            </a:r>
            <a:endParaRPr lang="LID4096" dirty="0"/>
          </a:p>
        </p:txBody>
      </p:sp>
      <p:sp>
        <p:nvSpPr>
          <p:cNvPr id="3" name="Подзаголовок 2">
            <a:extLst>
              <a:ext uri="{FF2B5EF4-FFF2-40B4-BE49-F238E27FC236}">
                <a16:creationId xmlns:a16="http://schemas.microsoft.com/office/drawing/2014/main" id="{F009F7BE-9916-4B82-A3C2-14360C41C9DA}"/>
              </a:ext>
            </a:extLst>
          </p:cNvPr>
          <p:cNvSpPr>
            <a:spLocks noGrp="1"/>
          </p:cNvSpPr>
          <p:nvPr>
            <p:ph type="subTitle" idx="1"/>
          </p:nvPr>
        </p:nvSpPr>
        <p:spPr/>
        <p:txBody>
          <a:bodyPr/>
          <a:lstStyle/>
          <a:p>
            <a:r>
              <a:rPr lang="en-US" dirty="0"/>
              <a:t>Adilet Anuarbekov</a:t>
            </a:r>
          </a:p>
          <a:p>
            <a:r>
              <a:rPr lang="en-US" dirty="0"/>
              <a:t>SE-2002</a:t>
            </a:r>
            <a:endParaRPr lang="LID4096" dirty="0"/>
          </a:p>
        </p:txBody>
      </p:sp>
      <p:sp>
        <p:nvSpPr>
          <p:cNvPr id="4" name="TextBox 3">
            <a:extLst>
              <a:ext uri="{FF2B5EF4-FFF2-40B4-BE49-F238E27FC236}">
                <a16:creationId xmlns:a16="http://schemas.microsoft.com/office/drawing/2014/main" id="{D9F7CD50-457C-4F8C-ABEA-55F3466884A7}"/>
              </a:ext>
            </a:extLst>
          </p:cNvPr>
          <p:cNvSpPr txBox="1"/>
          <p:nvPr/>
        </p:nvSpPr>
        <p:spPr>
          <a:xfrm flipH="1">
            <a:off x="10951343" y="5183825"/>
            <a:ext cx="962489"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6000" b="1" dirty="0">
                <a:ln w="22225">
                  <a:solidFill>
                    <a:schemeClr val="accent2"/>
                  </a:solidFill>
                  <a:prstDash val="solid"/>
                </a:ln>
                <a:solidFill>
                  <a:schemeClr val="accent2">
                    <a:lumMod val="40000"/>
                    <a:lumOff val="60000"/>
                  </a:schemeClr>
                </a:solidFill>
              </a:rPr>
              <a:t>EP</a:t>
            </a:r>
            <a:endParaRPr lang="LID4096"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5909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95A83-85F0-4E8B-A81D-30D4886ABF7C}"/>
              </a:ext>
            </a:extLst>
          </p:cNvPr>
          <p:cNvSpPr>
            <a:spLocks noGrp="1"/>
          </p:cNvSpPr>
          <p:nvPr>
            <p:ph type="title"/>
          </p:nvPr>
        </p:nvSpPr>
        <p:spPr/>
        <p:txBody>
          <a:bodyPr/>
          <a:lstStyle/>
          <a:p>
            <a:r>
              <a:rPr lang="en-US" dirty="0"/>
              <a:t>Some QUERIES that could be used:</a:t>
            </a:r>
            <a:endParaRPr lang="LID4096" dirty="0"/>
          </a:p>
        </p:txBody>
      </p:sp>
      <p:sp>
        <p:nvSpPr>
          <p:cNvPr id="3" name="Объект 2">
            <a:extLst>
              <a:ext uri="{FF2B5EF4-FFF2-40B4-BE49-F238E27FC236}">
                <a16:creationId xmlns:a16="http://schemas.microsoft.com/office/drawing/2014/main" id="{49E3CB6F-D921-430F-BEE6-09FDE3DC7B4D}"/>
              </a:ext>
            </a:extLst>
          </p:cNvPr>
          <p:cNvSpPr>
            <a:spLocks noGrp="1"/>
          </p:cNvSpPr>
          <p:nvPr>
            <p:ph idx="1"/>
          </p:nvPr>
        </p:nvSpPr>
        <p:spPr>
          <a:xfrm>
            <a:off x="0" y="1904260"/>
            <a:ext cx="6924583" cy="4079290"/>
          </a:xfrm>
        </p:spPr>
        <p:txBody>
          <a:body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employers.name,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employers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contracts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building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pic>
        <p:nvPicPr>
          <p:cNvPr id="4" name="Рисунок 3">
            <a:extLst>
              <a:ext uri="{FF2B5EF4-FFF2-40B4-BE49-F238E27FC236}">
                <a16:creationId xmlns:a16="http://schemas.microsoft.com/office/drawing/2014/main" id="{84F92C2F-C9E5-4C69-905F-02528307F975}"/>
              </a:ext>
            </a:extLst>
          </p:cNvPr>
          <p:cNvPicPr/>
          <p:nvPr/>
        </p:nvPicPr>
        <p:blipFill>
          <a:blip r:embed="rId2"/>
          <a:stretch>
            <a:fillRect/>
          </a:stretch>
        </p:blipFill>
        <p:spPr>
          <a:xfrm>
            <a:off x="5884164" y="1822704"/>
            <a:ext cx="5806440" cy="4450080"/>
          </a:xfrm>
          <a:prstGeom prst="rect">
            <a:avLst/>
          </a:prstGeom>
        </p:spPr>
      </p:pic>
      <p:pic>
        <p:nvPicPr>
          <p:cNvPr id="6" name="Рисунок 5">
            <a:extLst>
              <a:ext uri="{FF2B5EF4-FFF2-40B4-BE49-F238E27FC236}">
                <a16:creationId xmlns:a16="http://schemas.microsoft.com/office/drawing/2014/main" id="{20277AE3-141F-4A70-8320-9A43BB6A4624}"/>
              </a:ext>
            </a:extLst>
          </p:cNvPr>
          <p:cNvPicPr>
            <a:picLocks noChangeAspect="1"/>
          </p:cNvPicPr>
          <p:nvPr/>
        </p:nvPicPr>
        <p:blipFill>
          <a:blip r:embed="rId3"/>
          <a:stretch>
            <a:fillRect/>
          </a:stretch>
        </p:blipFill>
        <p:spPr>
          <a:xfrm>
            <a:off x="3146852" y="6364593"/>
            <a:ext cx="8387931" cy="493407"/>
          </a:xfrm>
          <a:prstGeom prst="rect">
            <a:avLst/>
          </a:prstGeom>
        </p:spPr>
      </p:pic>
    </p:spTree>
    <p:extLst>
      <p:ext uri="{BB962C8B-B14F-4D97-AF65-F5344CB8AC3E}">
        <p14:creationId xmlns:p14="http://schemas.microsoft.com/office/powerpoint/2010/main" val="21806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7212CF-238C-4C85-A356-AA4A63F09A34}"/>
              </a:ext>
            </a:extLst>
          </p:cNvPr>
          <p:cNvSpPr>
            <a:spLocks noGrp="1"/>
          </p:cNvSpPr>
          <p:nvPr>
            <p:ph idx="1"/>
          </p:nvPr>
        </p:nvSpPr>
        <p:spPr>
          <a:xfrm>
            <a:off x="74216" y="1779973"/>
            <a:ext cx="5766659" cy="3677852"/>
          </a:xfrm>
        </p:spPr>
        <p:txBody>
          <a:bodyPr>
            <a:normAutofit fontScale="92500" lnSpcReduction="20000"/>
          </a:body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COUNT(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resources_number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employers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contracts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building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resources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pic>
        <p:nvPicPr>
          <p:cNvPr id="4" name="Рисунок 3">
            <a:extLst>
              <a:ext uri="{FF2B5EF4-FFF2-40B4-BE49-F238E27FC236}">
                <a16:creationId xmlns:a16="http://schemas.microsoft.com/office/drawing/2014/main" id="{1B014705-0588-421D-A478-1ED297A1892F}"/>
              </a:ext>
            </a:extLst>
          </p:cNvPr>
          <p:cNvPicPr/>
          <p:nvPr/>
        </p:nvPicPr>
        <p:blipFill>
          <a:blip r:embed="rId2"/>
          <a:stretch>
            <a:fillRect/>
          </a:stretch>
        </p:blipFill>
        <p:spPr>
          <a:xfrm>
            <a:off x="0" y="103681"/>
            <a:ext cx="5840876" cy="1475377"/>
          </a:xfrm>
          <a:prstGeom prst="rect">
            <a:avLst/>
          </a:prstGeom>
        </p:spPr>
      </p:pic>
      <p:pic>
        <p:nvPicPr>
          <p:cNvPr id="6" name="Рисунок 5">
            <a:extLst>
              <a:ext uri="{FF2B5EF4-FFF2-40B4-BE49-F238E27FC236}">
                <a16:creationId xmlns:a16="http://schemas.microsoft.com/office/drawing/2014/main" id="{C626DEBC-D845-4AD0-99CD-426F9C7059CD}"/>
              </a:ext>
            </a:extLst>
          </p:cNvPr>
          <p:cNvPicPr>
            <a:picLocks noChangeAspect="1"/>
          </p:cNvPicPr>
          <p:nvPr/>
        </p:nvPicPr>
        <p:blipFill>
          <a:blip r:embed="rId3"/>
          <a:stretch>
            <a:fillRect/>
          </a:stretch>
        </p:blipFill>
        <p:spPr>
          <a:xfrm>
            <a:off x="0" y="5330127"/>
            <a:ext cx="7528207" cy="657225"/>
          </a:xfrm>
          <a:prstGeom prst="rect">
            <a:avLst/>
          </a:prstGeom>
        </p:spPr>
      </p:pic>
      <p:sp>
        <p:nvSpPr>
          <p:cNvPr id="7" name="Объект 2">
            <a:extLst>
              <a:ext uri="{FF2B5EF4-FFF2-40B4-BE49-F238E27FC236}">
                <a16:creationId xmlns:a16="http://schemas.microsoft.com/office/drawing/2014/main" id="{CB1AF957-C596-4321-8331-4E7541D45F69}"/>
              </a:ext>
            </a:extLst>
          </p:cNvPr>
          <p:cNvSpPr txBox="1">
            <a:spLocks/>
          </p:cNvSpPr>
          <p:nvPr/>
        </p:nvSpPr>
        <p:spPr>
          <a:xfrm>
            <a:off x="8383982" y="3248256"/>
            <a:ext cx="3611841" cy="280011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SUM(</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resources.cost</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building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resources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Рисунок 7">
            <a:extLst>
              <a:ext uri="{FF2B5EF4-FFF2-40B4-BE49-F238E27FC236}">
                <a16:creationId xmlns:a16="http://schemas.microsoft.com/office/drawing/2014/main" id="{D72216E5-3138-4797-A7CD-129745AFCED6}"/>
              </a:ext>
            </a:extLst>
          </p:cNvPr>
          <p:cNvPicPr/>
          <p:nvPr/>
        </p:nvPicPr>
        <p:blipFill>
          <a:blip r:embed="rId4"/>
          <a:stretch>
            <a:fillRect/>
          </a:stretch>
        </p:blipFill>
        <p:spPr>
          <a:xfrm>
            <a:off x="8383983" y="0"/>
            <a:ext cx="3733800" cy="3238500"/>
          </a:xfrm>
          <a:prstGeom prst="rect">
            <a:avLst/>
          </a:prstGeom>
        </p:spPr>
      </p:pic>
      <p:pic>
        <p:nvPicPr>
          <p:cNvPr id="10" name="Рисунок 9">
            <a:extLst>
              <a:ext uri="{FF2B5EF4-FFF2-40B4-BE49-F238E27FC236}">
                <a16:creationId xmlns:a16="http://schemas.microsoft.com/office/drawing/2014/main" id="{05C26076-EF41-4615-9101-0AE8AB6C702F}"/>
              </a:ext>
            </a:extLst>
          </p:cNvPr>
          <p:cNvPicPr>
            <a:picLocks noChangeAspect="1"/>
          </p:cNvPicPr>
          <p:nvPr/>
        </p:nvPicPr>
        <p:blipFill>
          <a:blip r:embed="rId5"/>
          <a:stretch>
            <a:fillRect/>
          </a:stretch>
        </p:blipFill>
        <p:spPr>
          <a:xfrm>
            <a:off x="3221168" y="6139860"/>
            <a:ext cx="8970832" cy="648794"/>
          </a:xfrm>
          <a:prstGeom prst="rect">
            <a:avLst/>
          </a:prstGeom>
        </p:spPr>
      </p:pic>
    </p:spTree>
    <p:extLst>
      <p:ext uri="{BB962C8B-B14F-4D97-AF65-F5344CB8AC3E}">
        <p14:creationId xmlns:p14="http://schemas.microsoft.com/office/powerpoint/2010/main" val="355498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20CD1-9738-4ECB-B41F-0A374BCFC530}"/>
              </a:ext>
            </a:extLst>
          </p:cNvPr>
          <p:cNvSpPr>
            <a:spLocks noGrp="1"/>
          </p:cNvSpPr>
          <p:nvPr>
            <p:ph type="title"/>
          </p:nvPr>
        </p:nvSpPr>
        <p:spPr/>
        <p:txBody>
          <a:bodyPr/>
          <a:lstStyle/>
          <a:p>
            <a:r>
              <a:rPr lang="en-US" dirty="0"/>
              <a:t>GITHUB</a:t>
            </a:r>
            <a:endParaRPr lang="LID4096" dirty="0"/>
          </a:p>
        </p:txBody>
      </p:sp>
      <p:sp>
        <p:nvSpPr>
          <p:cNvPr id="3" name="Объект 2">
            <a:extLst>
              <a:ext uri="{FF2B5EF4-FFF2-40B4-BE49-F238E27FC236}">
                <a16:creationId xmlns:a16="http://schemas.microsoft.com/office/drawing/2014/main" id="{7C77F3BD-2CE8-4A69-8A5A-C03E1B935B49}"/>
              </a:ext>
            </a:extLst>
          </p:cNvPr>
          <p:cNvSpPr>
            <a:spLocks noGrp="1"/>
          </p:cNvSpPr>
          <p:nvPr>
            <p:ph idx="1"/>
          </p:nvPr>
        </p:nvSpPr>
        <p:spPr>
          <a:xfrm>
            <a:off x="5884164" y="0"/>
            <a:ext cx="6167247" cy="3326636"/>
          </a:xfrm>
        </p:spPr>
        <p:txBody>
          <a:bodyPr/>
          <a:lstStyle/>
          <a:p>
            <a:r>
              <a:rPr lang="en-US" dirty="0"/>
              <a:t>In the GITHUB I have created a README file, which gives general information about the work.</a:t>
            </a:r>
          </a:p>
          <a:p>
            <a:r>
              <a:rPr lang="en-US" dirty="0"/>
              <a:t>Also, I have uploaded my sources code, were all system-query-language is given, with annotations of its purpose</a:t>
            </a:r>
            <a:endParaRPr lang="LID4096" dirty="0"/>
          </a:p>
        </p:txBody>
      </p:sp>
      <p:pic>
        <p:nvPicPr>
          <p:cNvPr id="5" name="Рисунок 4">
            <a:extLst>
              <a:ext uri="{FF2B5EF4-FFF2-40B4-BE49-F238E27FC236}">
                <a16:creationId xmlns:a16="http://schemas.microsoft.com/office/drawing/2014/main" id="{EADBD18A-838A-47F0-9BC5-0564FB5ACE8B}"/>
              </a:ext>
            </a:extLst>
          </p:cNvPr>
          <p:cNvPicPr>
            <a:picLocks noChangeAspect="1"/>
          </p:cNvPicPr>
          <p:nvPr/>
        </p:nvPicPr>
        <p:blipFill>
          <a:blip r:embed="rId2"/>
          <a:stretch>
            <a:fillRect/>
          </a:stretch>
        </p:blipFill>
        <p:spPr>
          <a:xfrm>
            <a:off x="0" y="1790404"/>
            <a:ext cx="12192000" cy="5067596"/>
          </a:xfrm>
          <a:prstGeom prst="rect">
            <a:avLst/>
          </a:prstGeom>
        </p:spPr>
      </p:pic>
    </p:spTree>
    <p:extLst>
      <p:ext uri="{BB962C8B-B14F-4D97-AF65-F5344CB8AC3E}">
        <p14:creationId xmlns:p14="http://schemas.microsoft.com/office/powerpoint/2010/main" val="168242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1F6EAB-AC3A-42D1-BDEB-8CB0B17D1C6B}"/>
              </a:ext>
            </a:extLst>
          </p:cNvPr>
          <p:cNvSpPr>
            <a:spLocks noGrp="1"/>
          </p:cNvSpPr>
          <p:nvPr>
            <p:ph type="title"/>
          </p:nvPr>
        </p:nvSpPr>
        <p:spPr/>
        <p:txBody>
          <a:bodyPr/>
          <a:lstStyle/>
          <a:p>
            <a:r>
              <a:rPr lang="en-US" dirty="0"/>
              <a:t>Conclusion</a:t>
            </a:r>
            <a:endParaRPr lang="LID4096" dirty="0"/>
          </a:p>
        </p:txBody>
      </p:sp>
      <p:sp>
        <p:nvSpPr>
          <p:cNvPr id="3" name="Объект 2">
            <a:extLst>
              <a:ext uri="{FF2B5EF4-FFF2-40B4-BE49-F238E27FC236}">
                <a16:creationId xmlns:a16="http://schemas.microsoft.com/office/drawing/2014/main" id="{A3B85CE6-45AF-43BA-BBA2-DEA1A11747F5}"/>
              </a:ext>
            </a:extLst>
          </p:cNvPr>
          <p:cNvSpPr>
            <a:spLocks noGrp="1"/>
          </p:cNvSpPr>
          <p:nvPr>
            <p:ph idx="1"/>
          </p:nvPr>
        </p:nvSpPr>
        <p:spPr/>
        <p:txBody>
          <a:bodyPr>
            <a:normAutofit/>
          </a:bodyPr>
          <a:lstStyle/>
          <a:p>
            <a:r>
              <a:rPr lang="en-US" dirty="0"/>
              <a:t>I have made a DMBS for the construction company, which could be used for saving the data of interns, workers, constructions and all data related to it(employer, resources and short info). The table could be modified and filled with queries and account for fully linked system of tables.</a:t>
            </a:r>
          </a:p>
          <a:p>
            <a:endParaRPr lang="en-US" dirty="0"/>
          </a:p>
          <a:p>
            <a:endParaRPr lang="en-US" dirty="0"/>
          </a:p>
          <a:p>
            <a:endParaRPr lang="en-US" dirty="0"/>
          </a:p>
          <a:p>
            <a:r>
              <a:rPr lang="en-US" dirty="0"/>
              <a:t>In next slide →  all tables that been created with modified changes</a:t>
            </a:r>
          </a:p>
        </p:txBody>
      </p:sp>
    </p:spTree>
    <p:extLst>
      <p:ext uri="{BB962C8B-B14F-4D97-AF65-F5344CB8AC3E}">
        <p14:creationId xmlns:p14="http://schemas.microsoft.com/office/powerpoint/2010/main" val="405298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3760EA-7F48-4D2E-BC23-4BD1BBD42E50}"/>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A5C08E97-3E64-4898-A209-62C507DB3C29}"/>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9A031A0C-F355-4674-8107-C4E46A6ADE9B}"/>
              </a:ext>
            </a:extLst>
          </p:cNvPr>
          <p:cNvPicPr/>
          <p:nvPr/>
        </p:nvPicPr>
        <p:blipFill>
          <a:blip r:embed="rId2"/>
          <a:stretch>
            <a:fillRect/>
          </a:stretch>
        </p:blipFill>
        <p:spPr>
          <a:xfrm>
            <a:off x="0" y="0"/>
            <a:ext cx="5644515" cy="2354580"/>
          </a:xfrm>
          <a:prstGeom prst="rect">
            <a:avLst/>
          </a:prstGeom>
        </p:spPr>
      </p:pic>
      <p:pic>
        <p:nvPicPr>
          <p:cNvPr id="5" name="Рисунок 4">
            <a:extLst>
              <a:ext uri="{FF2B5EF4-FFF2-40B4-BE49-F238E27FC236}">
                <a16:creationId xmlns:a16="http://schemas.microsoft.com/office/drawing/2014/main" id="{A72CE8D6-4501-4F0F-B7F0-05B32819F9A5}"/>
              </a:ext>
            </a:extLst>
          </p:cNvPr>
          <p:cNvPicPr/>
          <p:nvPr/>
        </p:nvPicPr>
        <p:blipFill>
          <a:blip r:embed="rId3"/>
          <a:stretch>
            <a:fillRect/>
          </a:stretch>
        </p:blipFill>
        <p:spPr>
          <a:xfrm>
            <a:off x="-40005" y="2354580"/>
            <a:ext cx="5684520" cy="2392680"/>
          </a:xfrm>
          <a:prstGeom prst="rect">
            <a:avLst/>
          </a:prstGeom>
        </p:spPr>
      </p:pic>
      <p:pic>
        <p:nvPicPr>
          <p:cNvPr id="6" name="Рисунок 5">
            <a:extLst>
              <a:ext uri="{FF2B5EF4-FFF2-40B4-BE49-F238E27FC236}">
                <a16:creationId xmlns:a16="http://schemas.microsoft.com/office/drawing/2014/main" id="{83C19C1C-34D5-4A3C-AFDA-5DCC48BD0727}"/>
              </a:ext>
            </a:extLst>
          </p:cNvPr>
          <p:cNvPicPr/>
          <p:nvPr/>
        </p:nvPicPr>
        <p:blipFill>
          <a:blip r:embed="rId4"/>
          <a:stretch>
            <a:fillRect/>
          </a:stretch>
        </p:blipFill>
        <p:spPr>
          <a:xfrm>
            <a:off x="0" y="4747260"/>
            <a:ext cx="5781675" cy="2079195"/>
          </a:xfrm>
          <a:prstGeom prst="rect">
            <a:avLst/>
          </a:prstGeom>
        </p:spPr>
      </p:pic>
      <p:pic>
        <p:nvPicPr>
          <p:cNvPr id="8" name="Рисунок 7">
            <a:extLst>
              <a:ext uri="{FF2B5EF4-FFF2-40B4-BE49-F238E27FC236}">
                <a16:creationId xmlns:a16="http://schemas.microsoft.com/office/drawing/2014/main" id="{48A09AFF-49A4-48E3-9828-6BF4A79FEC71}"/>
              </a:ext>
            </a:extLst>
          </p:cNvPr>
          <p:cNvPicPr/>
          <p:nvPr/>
        </p:nvPicPr>
        <p:blipFill>
          <a:blip r:embed="rId5"/>
          <a:stretch>
            <a:fillRect/>
          </a:stretch>
        </p:blipFill>
        <p:spPr>
          <a:xfrm>
            <a:off x="5644514" y="31544"/>
            <a:ext cx="6531445" cy="6464505"/>
          </a:xfrm>
          <a:prstGeom prst="rect">
            <a:avLst/>
          </a:prstGeom>
        </p:spPr>
      </p:pic>
    </p:spTree>
    <p:extLst>
      <p:ext uri="{BB962C8B-B14F-4D97-AF65-F5344CB8AC3E}">
        <p14:creationId xmlns:p14="http://schemas.microsoft.com/office/powerpoint/2010/main" val="235385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446537-4F9E-49A9-94FB-15C301B22C82}"/>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0F0BACEA-BC21-4100-8873-80C6CE392E7C}"/>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975DD1EA-9967-4CAB-B311-720BBC016749}"/>
              </a:ext>
            </a:extLst>
          </p:cNvPr>
          <p:cNvPicPr/>
          <p:nvPr/>
        </p:nvPicPr>
        <p:blipFill>
          <a:blip r:embed="rId2"/>
          <a:stretch>
            <a:fillRect/>
          </a:stretch>
        </p:blipFill>
        <p:spPr>
          <a:xfrm>
            <a:off x="0" y="0"/>
            <a:ext cx="3428905" cy="4587875"/>
          </a:xfrm>
          <a:prstGeom prst="rect">
            <a:avLst/>
          </a:prstGeom>
        </p:spPr>
      </p:pic>
      <p:pic>
        <p:nvPicPr>
          <p:cNvPr id="5" name="Рисунок 4">
            <a:extLst>
              <a:ext uri="{FF2B5EF4-FFF2-40B4-BE49-F238E27FC236}">
                <a16:creationId xmlns:a16="http://schemas.microsoft.com/office/drawing/2014/main" id="{FDA22836-2665-4918-BE80-05EB667F0BF1}"/>
              </a:ext>
            </a:extLst>
          </p:cNvPr>
          <p:cNvPicPr/>
          <p:nvPr/>
        </p:nvPicPr>
        <p:blipFill>
          <a:blip r:embed="rId3"/>
          <a:stretch>
            <a:fillRect/>
          </a:stretch>
        </p:blipFill>
        <p:spPr>
          <a:xfrm>
            <a:off x="6200457" y="0"/>
            <a:ext cx="5862955" cy="2389562"/>
          </a:xfrm>
          <a:prstGeom prst="rect">
            <a:avLst/>
          </a:prstGeom>
        </p:spPr>
      </p:pic>
      <p:pic>
        <p:nvPicPr>
          <p:cNvPr id="6" name="Рисунок 5">
            <a:extLst>
              <a:ext uri="{FF2B5EF4-FFF2-40B4-BE49-F238E27FC236}">
                <a16:creationId xmlns:a16="http://schemas.microsoft.com/office/drawing/2014/main" id="{5DA09110-7DCC-4A9F-AA16-013D1B92C23E}"/>
              </a:ext>
            </a:extLst>
          </p:cNvPr>
          <p:cNvPicPr/>
          <p:nvPr/>
        </p:nvPicPr>
        <p:blipFill>
          <a:blip r:embed="rId4"/>
          <a:stretch>
            <a:fillRect/>
          </a:stretch>
        </p:blipFill>
        <p:spPr>
          <a:xfrm>
            <a:off x="6071870" y="2356485"/>
            <a:ext cx="6120130" cy="4501515"/>
          </a:xfrm>
          <a:prstGeom prst="rect">
            <a:avLst/>
          </a:prstGeom>
        </p:spPr>
      </p:pic>
      <p:pic>
        <p:nvPicPr>
          <p:cNvPr id="7" name="Рисунок 6">
            <a:extLst>
              <a:ext uri="{FF2B5EF4-FFF2-40B4-BE49-F238E27FC236}">
                <a16:creationId xmlns:a16="http://schemas.microsoft.com/office/drawing/2014/main" id="{8E3D4721-8101-4C16-B06D-50B024AFC060}"/>
              </a:ext>
            </a:extLst>
          </p:cNvPr>
          <p:cNvPicPr/>
          <p:nvPr/>
        </p:nvPicPr>
        <p:blipFill>
          <a:blip r:embed="rId5"/>
          <a:stretch>
            <a:fillRect/>
          </a:stretch>
        </p:blipFill>
        <p:spPr>
          <a:xfrm>
            <a:off x="0" y="4607242"/>
            <a:ext cx="5745480" cy="2270125"/>
          </a:xfrm>
          <a:prstGeom prst="rect">
            <a:avLst/>
          </a:prstGeom>
        </p:spPr>
      </p:pic>
    </p:spTree>
    <p:extLst>
      <p:ext uri="{BB962C8B-B14F-4D97-AF65-F5344CB8AC3E}">
        <p14:creationId xmlns:p14="http://schemas.microsoft.com/office/powerpoint/2010/main" val="335640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B191F-1FA3-48AD-9814-05CC08607E4C}"/>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5053420A-03DC-430E-8465-3A3FA964A595}"/>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2D003873-EA64-4D9D-96EB-952B4DB642E2}"/>
              </a:ext>
            </a:extLst>
          </p:cNvPr>
          <p:cNvPicPr/>
          <p:nvPr/>
        </p:nvPicPr>
        <p:blipFill>
          <a:blip r:embed="rId2"/>
          <a:stretch>
            <a:fillRect/>
          </a:stretch>
        </p:blipFill>
        <p:spPr>
          <a:xfrm>
            <a:off x="-44450" y="4537710"/>
            <a:ext cx="6004560" cy="2320290"/>
          </a:xfrm>
          <a:prstGeom prst="rect">
            <a:avLst/>
          </a:prstGeom>
        </p:spPr>
      </p:pic>
      <p:pic>
        <p:nvPicPr>
          <p:cNvPr id="5" name="Рисунок 4">
            <a:extLst>
              <a:ext uri="{FF2B5EF4-FFF2-40B4-BE49-F238E27FC236}">
                <a16:creationId xmlns:a16="http://schemas.microsoft.com/office/drawing/2014/main" id="{FC606527-A4EE-47C6-9FC4-164FAEE83BC6}"/>
              </a:ext>
            </a:extLst>
          </p:cNvPr>
          <p:cNvPicPr/>
          <p:nvPr/>
        </p:nvPicPr>
        <p:blipFill>
          <a:blip r:embed="rId3"/>
          <a:stretch>
            <a:fillRect/>
          </a:stretch>
        </p:blipFill>
        <p:spPr>
          <a:xfrm>
            <a:off x="5960110" y="120524"/>
            <a:ext cx="6120130" cy="4652645"/>
          </a:xfrm>
          <a:prstGeom prst="rect">
            <a:avLst/>
          </a:prstGeom>
        </p:spPr>
      </p:pic>
    </p:spTree>
    <p:extLst>
      <p:ext uri="{BB962C8B-B14F-4D97-AF65-F5344CB8AC3E}">
        <p14:creationId xmlns:p14="http://schemas.microsoft.com/office/powerpoint/2010/main" val="126925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46CA53-865B-456D-95B7-E722B5BB44BC}"/>
              </a:ext>
            </a:extLst>
          </p:cNvPr>
          <p:cNvSpPr>
            <a:spLocks noGrp="1"/>
          </p:cNvSpPr>
          <p:nvPr>
            <p:ph type="title"/>
          </p:nvPr>
        </p:nvSpPr>
        <p:spPr/>
        <p:txBody>
          <a:bodyPr/>
          <a:lstStyle/>
          <a:p>
            <a:r>
              <a:rPr lang="en-US" dirty="0"/>
              <a:t>NOTATION for PROGRESS</a:t>
            </a:r>
            <a:endParaRPr lang="LID4096" dirty="0"/>
          </a:p>
        </p:txBody>
      </p:sp>
      <p:sp>
        <p:nvSpPr>
          <p:cNvPr id="3" name="Объект 2">
            <a:extLst>
              <a:ext uri="{FF2B5EF4-FFF2-40B4-BE49-F238E27FC236}">
                <a16:creationId xmlns:a16="http://schemas.microsoft.com/office/drawing/2014/main" id="{75BAE92C-54D6-4F20-A8C7-2EBEF82779BE}"/>
              </a:ext>
            </a:extLst>
          </p:cNvPr>
          <p:cNvSpPr>
            <a:spLocks noGrp="1"/>
          </p:cNvSpPr>
          <p:nvPr>
            <p:ph idx="1"/>
          </p:nvPr>
        </p:nvSpPr>
        <p:spPr>
          <a:xfrm>
            <a:off x="680321" y="2336872"/>
            <a:ext cx="9613861" cy="4374645"/>
          </a:xfrm>
        </p:spPr>
        <p:txBody>
          <a:bodyPr>
            <a:normAutofit fontScale="92500" lnSpcReduction="10000"/>
          </a:bodyPr>
          <a:lstStyle/>
          <a:p>
            <a:r>
              <a:rPr lang="en-US" dirty="0"/>
              <a:t>Choosing the Chat </a:t>
            </a:r>
            <a:r>
              <a:rPr lang="en-US" dirty="0" err="1"/>
              <a:t>WebPage</a:t>
            </a:r>
            <a:r>
              <a:rPr lang="en-US" dirty="0"/>
              <a:t>(09.11.2020)</a:t>
            </a:r>
          </a:p>
          <a:p>
            <a:r>
              <a:rPr lang="en-US" dirty="0"/>
              <a:t>Creating the Basic HTML and CSS carcass for webpage (10.11.2020)</a:t>
            </a:r>
          </a:p>
          <a:p>
            <a:r>
              <a:rPr lang="en-US" dirty="0"/>
              <a:t>Changing the topic to Construction company DMBS and identifying Aim and Background(11.11.2020)</a:t>
            </a:r>
          </a:p>
          <a:p>
            <a:r>
              <a:rPr lang="en-US" dirty="0"/>
              <a:t>ERD (12.11.2020)</a:t>
            </a:r>
          </a:p>
          <a:p>
            <a:r>
              <a:rPr lang="en-US" dirty="0"/>
              <a:t>TABLES SQL (13.11.2020)</a:t>
            </a:r>
          </a:p>
          <a:p>
            <a:r>
              <a:rPr lang="en-US" dirty="0"/>
              <a:t>Fixing some connections in ERD diagram with FK and PK(16.11.2020)</a:t>
            </a:r>
          </a:p>
          <a:p>
            <a:r>
              <a:rPr lang="en-US" dirty="0"/>
              <a:t>DDL for changing constraints and datatypes of my database(17.11.2020)</a:t>
            </a:r>
          </a:p>
          <a:p>
            <a:r>
              <a:rPr lang="en-US" dirty="0"/>
              <a:t>DML statements for filling the tables with values and upgrading them(18.11.2020)</a:t>
            </a:r>
          </a:p>
          <a:p>
            <a:r>
              <a:rPr lang="en-US" dirty="0"/>
              <a:t>Installing GIT and preparing files for uploading, like the full code of my SQL project(19.11.2020)</a:t>
            </a:r>
          </a:p>
        </p:txBody>
      </p:sp>
      <p:pic>
        <p:nvPicPr>
          <p:cNvPr id="1030" name="Picture 6" descr="Clipboard Checklist Check List - Free vector graphic on Pixabay">
            <a:extLst>
              <a:ext uri="{FF2B5EF4-FFF2-40B4-BE49-F238E27FC236}">
                <a16:creationId xmlns:a16="http://schemas.microsoft.com/office/drawing/2014/main" id="{410E6DE8-6A53-40C9-B7C2-51E740A87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848" y="146483"/>
            <a:ext cx="1994592" cy="276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6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3CBBDBA-36E3-42C6-B9CD-74E68434D4DF}"/>
              </a:ext>
            </a:extLst>
          </p:cNvPr>
          <p:cNvSpPr>
            <a:spLocks noGrp="1"/>
          </p:cNvSpPr>
          <p:nvPr>
            <p:ph type="title"/>
          </p:nvPr>
        </p:nvSpPr>
        <p:spPr>
          <a:xfrm>
            <a:off x="1024128" y="459317"/>
            <a:ext cx="4389120" cy="1749552"/>
          </a:xfrm>
        </p:spPr>
        <p:txBody>
          <a:bodyPr>
            <a:normAutofit/>
          </a:bodyPr>
          <a:lstStyle/>
          <a:p>
            <a:r>
              <a:rPr lang="en-US" sz="4400"/>
              <a:t>AIM</a:t>
            </a:r>
            <a:endParaRPr lang="LID4096" sz="4400"/>
          </a:p>
        </p:txBody>
      </p:sp>
      <p:cxnSp>
        <p:nvCxnSpPr>
          <p:cNvPr id="75" name="Straight Connector 74">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97891018-8208-4648-BC4C-C9A92D1E3225}"/>
              </a:ext>
            </a:extLst>
          </p:cNvPr>
          <p:cNvSpPr>
            <a:spLocks noGrp="1"/>
          </p:cNvSpPr>
          <p:nvPr>
            <p:ph idx="1"/>
          </p:nvPr>
        </p:nvSpPr>
        <p:spPr>
          <a:xfrm>
            <a:off x="1024129" y="2286000"/>
            <a:ext cx="4389120" cy="3931920"/>
          </a:xfrm>
        </p:spPr>
        <p:txBody>
          <a:bodyPr>
            <a:normAutofit/>
          </a:bodyPr>
          <a:lstStyle/>
          <a:p>
            <a:r>
              <a:rPr lang="en-US" sz="1800">
                <a:effectLst/>
                <a:latin typeface="Times New Roman" panose="02020603050405020304" pitchFamily="18" charset="0"/>
                <a:ea typeface="Times New Roman" panose="02020603050405020304" pitchFamily="18" charset="0"/>
              </a:rPr>
              <a:t>The purpose of the work, is to shorten the work of Secretary or Director, who works with papers, by implementing the DMBS. The new system must include all key data and be capable to edit, manage, delete, and add new data. The system must guide and must have clear and understandable operating principle.</a:t>
            </a:r>
          </a:p>
          <a:p>
            <a:r>
              <a:rPr lang="en-US" sz="1800">
                <a:latin typeface="Times New Roman" panose="02020603050405020304" pitchFamily="18" charset="0"/>
              </a:rPr>
              <a:t>The essence of the project is to make DBMS on POSTGRESQL, in order to make a capable database for further works of company.</a:t>
            </a:r>
            <a:endParaRPr lang="LID4096" sz="1800"/>
          </a:p>
        </p:txBody>
      </p:sp>
      <p:pic>
        <p:nvPicPr>
          <p:cNvPr id="3076" name="Picture 4" descr="Aim Vector SVG Icon (33) - PNG Repo Free PNG Icons">
            <a:extLst>
              <a:ext uri="{FF2B5EF4-FFF2-40B4-BE49-F238E27FC236}">
                <a16:creationId xmlns:a16="http://schemas.microsoft.com/office/drawing/2014/main" id="{803DC195-37AD-4FD4-8DC0-6FAE1D3A21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6116" y="1342665"/>
            <a:ext cx="4175762" cy="41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2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85E6-5E6A-48E5-8F13-F813EC8B9847}"/>
              </a:ext>
            </a:extLst>
          </p:cNvPr>
          <p:cNvSpPr>
            <a:spLocks noGrp="1"/>
          </p:cNvSpPr>
          <p:nvPr>
            <p:ph type="title"/>
          </p:nvPr>
        </p:nvSpPr>
        <p:spPr>
          <a:xfrm>
            <a:off x="1024128" y="585216"/>
            <a:ext cx="9720072" cy="1499616"/>
          </a:xfrm>
        </p:spPr>
        <p:txBody>
          <a:bodyPr>
            <a:normAutofit/>
          </a:bodyPr>
          <a:lstStyle/>
          <a:p>
            <a:r>
              <a:rPr lang="en-US" dirty="0"/>
              <a:t>Objective of the project:</a:t>
            </a:r>
            <a:endParaRPr lang="LID4096" dirty="0"/>
          </a:p>
        </p:txBody>
      </p:sp>
      <p:pic>
        <p:nvPicPr>
          <p:cNvPr id="4098" name="Picture 2" descr="Objective PNG Photo – Free PNG Images Vector, PSD, Clipart, Templates">
            <a:extLst>
              <a:ext uri="{FF2B5EF4-FFF2-40B4-BE49-F238E27FC236}">
                <a16:creationId xmlns:a16="http://schemas.microsoft.com/office/drawing/2014/main" id="{04071F29-82FB-4BFC-B191-0A448C1DFD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27" y="2618932"/>
            <a:ext cx="3615605" cy="2983088"/>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B7F76644-7B45-4AC8-8006-EE8CEFBA395B}"/>
              </a:ext>
            </a:extLst>
          </p:cNvPr>
          <p:cNvSpPr>
            <a:spLocks noGrp="1"/>
          </p:cNvSpPr>
          <p:nvPr>
            <p:ph idx="1"/>
          </p:nvPr>
        </p:nvSpPr>
        <p:spPr>
          <a:xfrm>
            <a:off x="5063613" y="1733550"/>
            <a:ext cx="6460592" cy="4575810"/>
          </a:xfrm>
        </p:spPr>
        <p:txBody>
          <a:bodyPr>
            <a:normAutofit/>
          </a:bodyPr>
          <a:lstStyle/>
          <a:p>
            <a:r>
              <a:rPr lang="en-US" sz="2000" dirty="0"/>
              <a:t>The main objective of the project, is to make a paperwork of company more reliable and easier. Here is some specific objective which will guide further work:</a:t>
            </a:r>
          </a:p>
          <a:p>
            <a:r>
              <a:rPr lang="en-US" sz="2000" dirty="0"/>
              <a:t> To create a Database, which would be capable with DDL and DML.</a:t>
            </a:r>
          </a:p>
          <a:p>
            <a:r>
              <a:rPr lang="en-US" sz="2000" dirty="0"/>
              <a:t> To connect table with each other, to make a full system of tables.</a:t>
            </a:r>
          </a:p>
          <a:p>
            <a:r>
              <a:rPr lang="en-US" sz="2000" dirty="0"/>
              <a:t> To achieve a normalization of tables, for effectiveness of DBMS.</a:t>
            </a:r>
          </a:p>
          <a:p>
            <a:r>
              <a:rPr lang="en-US" sz="2000" dirty="0"/>
              <a:t> To create some instruction for further uses of Company.</a:t>
            </a:r>
          </a:p>
          <a:p>
            <a:r>
              <a:rPr lang="en-US" sz="2000" dirty="0"/>
              <a:t> To make a framework for integrated system for company with their workers, If its needed.</a:t>
            </a:r>
          </a:p>
        </p:txBody>
      </p:sp>
    </p:spTree>
    <p:extLst>
      <p:ext uri="{BB962C8B-B14F-4D97-AF65-F5344CB8AC3E}">
        <p14:creationId xmlns:p14="http://schemas.microsoft.com/office/powerpoint/2010/main" val="241315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7FC6D-A238-4DCB-BAE2-CB2F3242B8A4}"/>
              </a:ext>
            </a:extLst>
          </p:cNvPr>
          <p:cNvSpPr>
            <a:spLocks noGrp="1"/>
          </p:cNvSpPr>
          <p:nvPr>
            <p:ph type="title"/>
          </p:nvPr>
        </p:nvSpPr>
        <p:spPr>
          <a:xfrm>
            <a:off x="819150" y="886435"/>
            <a:ext cx="4705350" cy="1499616"/>
          </a:xfrm>
        </p:spPr>
        <p:txBody>
          <a:bodyPr>
            <a:normAutofit/>
          </a:bodyPr>
          <a:lstStyle/>
          <a:p>
            <a:r>
              <a:rPr lang="en-US" dirty="0"/>
              <a:t>Business rules:</a:t>
            </a:r>
            <a:br>
              <a:rPr lang="en-US" dirty="0"/>
            </a:br>
            <a:endParaRPr lang="LID4096" dirty="0"/>
          </a:p>
        </p:txBody>
      </p:sp>
      <p:pic>
        <p:nvPicPr>
          <p:cNvPr id="7" name="Graphic 6" descr="Office Worker">
            <a:extLst>
              <a:ext uri="{FF2B5EF4-FFF2-40B4-BE49-F238E27FC236}">
                <a16:creationId xmlns:a16="http://schemas.microsoft.com/office/drawing/2014/main" id="{0F2FD7D9-4F77-4BB7-9ABC-8E749EBE86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3" name="Объект 2">
            <a:extLst>
              <a:ext uri="{FF2B5EF4-FFF2-40B4-BE49-F238E27FC236}">
                <a16:creationId xmlns:a16="http://schemas.microsoft.com/office/drawing/2014/main" id="{88F32B48-8F14-48AD-A2CD-4ADB7B818973}"/>
              </a:ext>
            </a:extLst>
          </p:cNvPr>
          <p:cNvSpPr>
            <a:spLocks noGrp="1"/>
          </p:cNvSpPr>
          <p:nvPr>
            <p:ph idx="1"/>
          </p:nvPr>
        </p:nvSpPr>
        <p:spPr>
          <a:xfrm>
            <a:off x="5063613" y="1485900"/>
            <a:ext cx="6309237" cy="4823460"/>
          </a:xfrm>
        </p:spPr>
        <p:txBody>
          <a:bodyPr>
            <a:normAutofit fontScale="92500" lnSpcReduction="20000"/>
          </a:bodyPr>
          <a:lstStyle/>
          <a:p>
            <a:pPr>
              <a:buFont typeface="Wingdings" panose="05000000000000000000" pitchFamily="2" charset="2"/>
              <a:buChar char="q"/>
            </a:pPr>
            <a:r>
              <a:rPr lang="en-US" sz="1800" dirty="0"/>
              <a:t> Registered Interns could have only one work to do, which could be repeated among Interns</a:t>
            </a:r>
          </a:p>
          <a:p>
            <a:pPr>
              <a:buFont typeface="Wingdings" panose="05000000000000000000" pitchFamily="2" charset="2"/>
              <a:buChar char="q"/>
            </a:pPr>
            <a:r>
              <a:rPr lang="en-US" sz="1800" dirty="0"/>
              <a:t> Interns could be aligned and replaced to Workers’ list.</a:t>
            </a:r>
          </a:p>
          <a:p>
            <a:pPr>
              <a:buFont typeface="Wingdings" panose="05000000000000000000" pitchFamily="2" charset="2"/>
              <a:buChar char="q"/>
            </a:pPr>
            <a:r>
              <a:rPr lang="en-US" sz="1800" dirty="0"/>
              <a:t> Every Worker have only one work, which could be repeated among other Workers.</a:t>
            </a:r>
          </a:p>
          <a:p>
            <a:pPr>
              <a:buFont typeface="Wingdings" panose="05000000000000000000" pitchFamily="2" charset="2"/>
              <a:buChar char="q"/>
            </a:pPr>
            <a:r>
              <a:rPr lang="en-US" sz="1800" dirty="0"/>
              <a:t> Each worker has their own position among other workers, they could not have such position.</a:t>
            </a:r>
          </a:p>
          <a:p>
            <a:pPr>
              <a:buFont typeface="Wingdings" panose="05000000000000000000" pitchFamily="2" charset="2"/>
              <a:buChar char="q"/>
            </a:pPr>
            <a:r>
              <a:rPr lang="en-US" sz="1800" dirty="0"/>
              <a:t> Each employer, who orders a company for building could manage to align many contracts and each contract must be aligned between LLP “</a:t>
            </a:r>
            <a:r>
              <a:rPr lang="en-US" sz="1800" dirty="0" err="1"/>
              <a:t>AkSatok</a:t>
            </a:r>
            <a:r>
              <a:rPr lang="en-US" sz="1800" dirty="0"/>
              <a:t>” and one Employer only.</a:t>
            </a:r>
          </a:p>
          <a:p>
            <a:pPr>
              <a:buFont typeface="Wingdings" panose="05000000000000000000" pitchFamily="2" charset="2"/>
              <a:buChar char="q"/>
            </a:pPr>
            <a:r>
              <a:rPr lang="en-US" sz="1800" dirty="0"/>
              <a:t> Each contract must be addressed to only one building</a:t>
            </a:r>
          </a:p>
          <a:p>
            <a:pPr>
              <a:buFont typeface="Wingdings" panose="05000000000000000000" pitchFamily="2" charset="2"/>
              <a:buChar char="q"/>
            </a:pPr>
            <a:r>
              <a:rPr lang="en-US" sz="1800" dirty="0"/>
              <a:t> Each building could have only one type and purpose.</a:t>
            </a:r>
          </a:p>
          <a:p>
            <a:pPr>
              <a:buFont typeface="Wingdings" panose="05000000000000000000" pitchFamily="2" charset="2"/>
              <a:buChar char="q"/>
            </a:pPr>
            <a:r>
              <a:rPr lang="en-US" sz="1800" dirty="0"/>
              <a:t> In building of every project could be used many types of resources and materials, which could be used in other buildings too</a:t>
            </a:r>
          </a:p>
          <a:p>
            <a:pPr>
              <a:buFont typeface="Wingdings" panose="05000000000000000000" pitchFamily="2" charset="2"/>
              <a:buChar char="q"/>
            </a:pPr>
            <a:r>
              <a:rPr lang="en-US" sz="1800" dirty="0"/>
              <a:t> Every type of resource could be supplied by any company, alongside with other resources of that company.</a:t>
            </a:r>
            <a:endParaRPr lang="LID4096" sz="1800" dirty="0"/>
          </a:p>
          <a:p>
            <a:pPr>
              <a:buFont typeface="Wingdings" panose="05000000000000000000" pitchFamily="2" charset="2"/>
              <a:buChar char="q"/>
            </a:pPr>
            <a:endParaRPr lang="LID4096" sz="1800" dirty="0"/>
          </a:p>
        </p:txBody>
      </p:sp>
    </p:spTree>
    <p:extLst>
      <p:ext uri="{BB962C8B-B14F-4D97-AF65-F5344CB8AC3E}">
        <p14:creationId xmlns:p14="http://schemas.microsoft.com/office/powerpoint/2010/main" val="61860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DE460-A986-47FE-9676-331628827A15}"/>
              </a:ext>
            </a:extLst>
          </p:cNvPr>
          <p:cNvSpPr>
            <a:spLocks noGrp="1"/>
          </p:cNvSpPr>
          <p:nvPr>
            <p:ph type="title"/>
          </p:nvPr>
        </p:nvSpPr>
        <p:spPr/>
        <p:txBody>
          <a:bodyPr/>
          <a:lstStyle/>
          <a:p>
            <a:endParaRPr lang="LID4096"/>
          </a:p>
        </p:txBody>
      </p:sp>
      <p:pic>
        <p:nvPicPr>
          <p:cNvPr id="5" name="Рисунок 4">
            <a:extLst>
              <a:ext uri="{FF2B5EF4-FFF2-40B4-BE49-F238E27FC236}">
                <a16:creationId xmlns:a16="http://schemas.microsoft.com/office/drawing/2014/main" id="{8323DC54-3B3C-47A7-ADF1-50D54D9334B2}"/>
              </a:ext>
            </a:extLst>
          </p:cNvPr>
          <p:cNvPicPr/>
          <p:nvPr/>
        </p:nvPicPr>
        <p:blipFill>
          <a:blip r:embed="rId2"/>
          <a:stretch>
            <a:fillRect/>
          </a:stretch>
        </p:blipFill>
        <p:spPr>
          <a:xfrm>
            <a:off x="6054306" y="1"/>
            <a:ext cx="6137694" cy="2569579"/>
          </a:xfrm>
          <a:prstGeom prst="rect">
            <a:avLst/>
          </a:prstGeom>
        </p:spPr>
      </p:pic>
      <p:pic>
        <p:nvPicPr>
          <p:cNvPr id="6" name="Рисунок 5">
            <a:extLst>
              <a:ext uri="{FF2B5EF4-FFF2-40B4-BE49-F238E27FC236}">
                <a16:creationId xmlns:a16="http://schemas.microsoft.com/office/drawing/2014/main" id="{88C1FF5F-84A3-4D3D-A22B-20184B5A4050}"/>
              </a:ext>
            </a:extLst>
          </p:cNvPr>
          <p:cNvPicPr/>
          <p:nvPr/>
        </p:nvPicPr>
        <p:blipFill>
          <a:blip r:embed="rId3"/>
          <a:stretch>
            <a:fillRect/>
          </a:stretch>
        </p:blipFill>
        <p:spPr>
          <a:xfrm>
            <a:off x="-1" y="2569578"/>
            <a:ext cx="12192001" cy="4849794"/>
          </a:xfrm>
          <a:prstGeom prst="rect">
            <a:avLst/>
          </a:prstGeom>
        </p:spPr>
      </p:pic>
      <p:pic>
        <p:nvPicPr>
          <p:cNvPr id="4" name="Рисунок 3">
            <a:extLst>
              <a:ext uri="{FF2B5EF4-FFF2-40B4-BE49-F238E27FC236}">
                <a16:creationId xmlns:a16="http://schemas.microsoft.com/office/drawing/2014/main" id="{AC0CF0BE-DED5-474F-8289-710918EA1818}"/>
              </a:ext>
            </a:extLst>
          </p:cNvPr>
          <p:cNvPicPr/>
          <p:nvPr/>
        </p:nvPicPr>
        <p:blipFill>
          <a:blip r:embed="rId4"/>
          <a:stretch>
            <a:fillRect/>
          </a:stretch>
        </p:blipFill>
        <p:spPr>
          <a:xfrm>
            <a:off x="-1" y="0"/>
            <a:ext cx="6308645" cy="2569578"/>
          </a:xfrm>
          <a:prstGeom prst="rect">
            <a:avLst/>
          </a:prstGeom>
        </p:spPr>
      </p:pic>
    </p:spTree>
    <p:extLst>
      <p:ext uri="{BB962C8B-B14F-4D97-AF65-F5344CB8AC3E}">
        <p14:creationId xmlns:p14="http://schemas.microsoft.com/office/powerpoint/2010/main" val="383238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8DAE3-A9ED-4938-A96C-FED1B86DFF1C}"/>
              </a:ext>
            </a:extLst>
          </p:cNvPr>
          <p:cNvSpPr>
            <a:spLocks noGrp="1"/>
          </p:cNvSpPr>
          <p:nvPr>
            <p:ph type="title"/>
          </p:nvPr>
        </p:nvSpPr>
        <p:spPr>
          <a:xfrm>
            <a:off x="9107121" y="5135775"/>
            <a:ext cx="3084879" cy="127793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sz="8000" dirty="0"/>
              <a:t>Tables</a:t>
            </a:r>
            <a:endParaRPr lang="LID4096" sz="8000" dirty="0"/>
          </a:p>
        </p:txBody>
      </p:sp>
      <p:sp>
        <p:nvSpPr>
          <p:cNvPr id="3" name="Объект 2">
            <a:extLst>
              <a:ext uri="{FF2B5EF4-FFF2-40B4-BE49-F238E27FC236}">
                <a16:creationId xmlns:a16="http://schemas.microsoft.com/office/drawing/2014/main" id="{67FCD0C4-206F-4783-92B9-76B48D1DBE7C}"/>
              </a:ext>
            </a:extLst>
          </p:cNvPr>
          <p:cNvSpPr>
            <a:spLocks noGrp="1"/>
          </p:cNvSpPr>
          <p:nvPr>
            <p:ph idx="1"/>
          </p:nvPr>
        </p:nvSpPr>
        <p:spPr>
          <a:xfrm>
            <a:off x="1207834" y="5139986"/>
            <a:ext cx="5784951" cy="1535991"/>
          </a:xfrm>
        </p:spPr>
        <p:txBody>
          <a:bodyPr>
            <a:normAutofit/>
          </a:bodyPr>
          <a:lstStyle/>
          <a:p>
            <a:r>
              <a:rPr lang="en-US" dirty="0"/>
              <a:t>Tables were implemented in PGADMIN with POSTGRESQL. All 10 entities that were used in ERD, were disposed in this system.</a:t>
            </a:r>
            <a:endParaRPr lang="LID4096" dirty="0"/>
          </a:p>
        </p:txBody>
      </p:sp>
      <p:pic>
        <p:nvPicPr>
          <p:cNvPr id="6" name="Рисунок 5">
            <a:extLst>
              <a:ext uri="{FF2B5EF4-FFF2-40B4-BE49-F238E27FC236}">
                <a16:creationId xmlns:a16="http://schemas.microsoft.com/office/drawing/2014/main" id="{B8D31BEE-1B90-43A1-AF42-BFA7EF249D9E}"/>
              </a:ext>
            </a:extLst>
          </p:cNvPr>
          <p:cNvPicPr>
            <a:picLocks noChangeAspect="1"/>
          </p:cNvPicPr>
          <p:nvPr/>
        </p:nvPicPr>
        <p:blipFill>
          <a:blip r:embed="rId2"/>
          <a:stretch>
            <a:fillRect/>
          </a:stretch>
        </p:blipFill>
        <p:spPr>
          <a:xfrm>
            <a:off x="9107121" y="-5688"/>
            <a:ext cx="3084879" cy="5141463"/>
          </a:xfrm>
          <a:prstGeom prst="rect">
            <a:avLst/>
          </a:prstGeom>
        </p:spPr>
      </p:pic>
      <p:pic>
        <p:nvPicPr>
          <p:cNvPr id="7" name="Рисунок 6">
            <a:extLst>
              <a:ext uri="{FF2B5EF4-FFF2-40B4-BE49-F238E27FC236}">
                <a16:creationId xmlns:a16="http://schemas.microsoft.com/office/drawing/2014/main" id="{730E113F-8BF0-4144-804F-4F48D16FCEC4}"/>
              </a:ext>
            </a:extLst>
          </p:cNvPr>
          <p:cNvPicPr>
            <a:picLocks noChangeAspect="1"/>
          </p:cNvPicPr>
          <p:nvPr/>
        </p:nvPicPr>
        <p:blipFill>
          <a:blip r:embed="rId3"/>
          <a:stretch>
            <a:fillRect/>
          </a:stretch>
        </p:blipFill>
        <p:spPr>
          <a:xfrm>
            <a:off x="5147005" y="-1"/>
            <a:ext cx="3960116" cy="5135775"/>
          </a:xfrm>
          <a:prstGeom prst="rect">
            <a:avLst/>
          </a:prstGeom>
        </p:spPr>
      </p:pic>
      <p:pic>
        <p:nvPicPr>
          <p:cNvPr id="9" name="Рисунок 8">
            <a:extLst>
              <a:ext uri="{FF2B5EF4-FFF2-40B4-BE49-F238E27FC236}">
                <a16:creationId xmlns:a16="http://schemas.microsoft.com/office/drawing/2014/main" id="{16266054-F387-4BDA-8C06-0BEC03B88D64}"/>
              </a:ext>
            </a:extLst>
          </p:cNvPr>
          <p:cNvPicPr>
            <a:picLocks noChangeAspect="1"/>
          </p:cNvPicPr>
          <p:nvPr/>
        </p:nvPicPr>
        <p:blipFill>
          <a:blip r:embed="rId4"/>
          <a:stretch>
            <a:fillRect/>
          </a:stretch>
        </p:blipFill>
        <p:spPr>
          <a:xfrm>
            <a:off x="1207834" y="-4213"/>
            <a:ext cx="3982692" cy="5135775"/>
          </a:xfrm>
          <a:prstGeom prst="rect">
            <a:avLst/>
          </a:prstGeom>
        </p:spPr>
      </p:pic>
    </p:spTree>
    <p:extLst>
      <p:ext uri="{BB962C8B-B14F-4D97-AF65-F5344CB8AC3E}">
        <p14:creationId xmlns:p14="http://schemas.microsoft.com/office/powerpoint/2010/main" val="351979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3A74BE-6A0B-494D-A0EA-26D30EBD700E}"/>
              </a:ext>
            </a:extLst>
          </p:cNvPr>
          <p:cNvSpPr>
            <a:spLocks noGrp="1"/>
          </p:cNvSpPr>
          <p:nvPr>
            <p:ph type="title"/>
          </p:nvPr>
        </p:nvSpPr>
        <p:spPr/>
        <p:txBody>
          <a:bodyPr/>
          <a:lstStyle/>
          <a:p>
            <a:r>
              <a:rPr lang="en-US" dirty="0"/>
              <a:t>Changing the constraints and datatypes</a:t>
            </a:r>
            <a:endParaRPr lang="LID4096" dirty="0"/>
          </a:p>
        </p:txBody>
      </p:sp>
      <p:sp>
        <p:nvSpPr>
          <p:cNvPr id="3" name="Объект 2">
            <a:extLst>
              <a:ext uri="{FF2B5EF4-FFF2-40B4-BE49-F238E27FC236}">
                <a16:creationId xmlns:a16="http://schemas.microsoft.com/office/drawing/2014/main" id="{A9776EF5-982E-48F9-AB01-B93A3254ED80}"/>
              </a:ext>
            </a:extLst>
          </p:cNvPr>
          <p:cNvSpPr>
            <a:spLocks noGrp="1"/>
          </p:cNvSpPr>
          <p:nvPr>
            <p:ph idx="1"/>
          </p:nvPr>
        </p:nvSpPr>
        <p:spPr>
          <a:xfrm>
            <a:off x="727639" y="1691193"/>
            <a:ext cx="8146293" cy="1392482"/>
          </a:xfrm>
        </p:spPr>
        <p:txBody>
          <a:bodyPr/>
          <a:lstStyle/>
          <a:p>
            <a:r>
              <a:rPr lang="en-US" dirty="0"/>
              <a:t>Some datatypes of tables were not applicable and usable for DML statements. For example, the date of birth of inters were renamed form age, to “date of birth”, in order to synchronize columns in workers’ and interns’ tables. </a:t>
            </a:r>
          </a:p>
        </p:txBody>
      </p:sp>
      <p:pic>
        <p:nvPicPr>
          <p:cNvPr id="5" name="Рисунок 4">
            <a:extLst>
              <a:ext uri="{FF2B5EF4-FFF2-40B4-BE49-F238E27FC236}">
                <a16:creationId xmlns:a16="http://schemas.microsoft.com/office/drawing/2014/main" id="{8C8101E4-A39B-4517-BD79-A9B54D80BDFE}"/>
              </a:ext>
            </a:extLst>
          </p:cNvPr>
          <p:cNvPicPr>
            <a:picLocks noChangeAspect="1"/>
          </p:cNvPicPr>
          <p:nvPr/>
        </p:nvPicPr>
        <p:blipFill>
          <a:blip r:embed="rId2"/>
          <a:stretch>
            <a:fillRect/>
          </a:stretch>
        </p:blipFill>
        <p:spPr>
          <a:xfrm>
            <a:off x="9044442" y="1691193"/>
            <a:ext cx="3147558" cy="2271207"/>
          </a:xfrm>
          <a:prstGeom prst="rect">
            <a:avLst/>
          </a:prstGeom>
        </p:spPr>
      </p:pic>
      <p:pic>
        <p:nvPicPr>
          <p:cNvPr id="7" name="Рисунок 6">
            <a:extLst>
              <a:ext uri="{FF2B5EF4-FFF2-40B4-BE49-F238E27FC236}">
                <a16:creationId xmlns:a16="http://schemas.microsoft.com/office/drawing/2014/main" id="{62EB3B4B-AE33-45FB-A41D-CF8FE8B927F1}"/>
              </a:ext>
            </a:extLst>
          </p:cNvPr>
          <p:cNvPicPr>
            <a:picLocks noChangeAspect="1"/>
          </p:cNvPicPr>
          <p:nvPr/>
        </p:nvPicPr>
        <p:blipFill>
          <a:blip r:embed="rId3"/>
          <a:stretch>
            <a:fillRect/>
          </a:stretch>
        </p:blipFill>
        <p:spPr>
          <a:xfrm>
            <a:off x="9052288" y="4061218"/>
            <a:ext cx="3139712" cy="2796782"/>
          </a:xfrm>
          <a:prstGeom prst="rect">
            <a:avLst/>
          </a:prstGeom>
        </p:spPr>
      </p:pic>
      <p:pic>
        <p:nvPicPr>
          <p:cNvPr id="8" name="Рисунок 7">
            <a:extLst>
              <a:ext uri="{FF2B5EF4-FFF2-40B4-BE49-F238E27FC236}">
                <a16:creationId xmlns:a16="http://schemas.microsoft.com/office/drawing/2014/main" id="{01D1F204-EEE8-4468-936E-A6782B22E659}"/>
              </a:ext>
            </a:extLst>
          </p:cNvPr>
          <p:cNvPicPr/>
          <p:nvPr/>
        </p:nvPicPr>
        <p:blipFill>
          <a:blip r:embed="rId4"/>
          <a:stretch>
            <a:fillRect/>
          </a:stretch>
        </p:blipFill>
        <p:spPr>
          <a:xfrm>
            <a:off x="693057" y="3533639"/>
            <a:ext cx="7867598" cy="671007"/>
          </a:xfrm>
          <a:prstGeom prst="rect">
            <a:avLst/>
          </a:prstGeom>
        </p:spPr>
      </p:pic>
      <p:pic>
        <p:nvPicPr>
          <p:cNvPr id="9" name="Рисунок 8">
            <a:extLst>
              <a:ext uri="{FF2B5EF4-FFF2-40B4-BE49-F238E27FC236}">
                <a16:creationId xmlns:a16="http://schemas.microsoft.com/office/drawing/2014/main" id="{00373823-9262-4DA4-91A0-A034023A3C3F}"/>
              </a:ext>
            </a:extLst>
          </p:cNvPr>
          <p:cNvPicPr/>
          <p:nvPr/>
        </p:nvPicPr>
        <p:blipFill>
          <a:blip r:embed="rId5"/>
          <a:stretch>
            <a:fillRect/>
          </a:stretch>
        </p:blipFill>
        <p:spPr>
          <a:xfrm>
            <a:off x="693056" y="2975922"/>
            <a:ext cx="7870097" cy="557717"/>
          </a:xfrm>
          <a:prstGeom prst="rect">
            <a:avLst/>
          </a:prstGeom>
        </p:spPr>
      </p:pic>
      <p:sp>
        <p:nvSpPr>
          <p:cNvPr id="10" name="Объект 2">
            <a:extLst>
              <a:ext uri="{FF2B5EF4-FFF2-40B4-BE49-F238E27FC236}">
                <a16:creationId xmlns:a16="http://schemas.microsoft.com/office/drawing/2014/main" id="{53726668-73D2-4889-AFB7-EE90795B303D}"/>
              </a:ext>
            </a:extLst>
          </p:cNvPr>
          <p:cNvSpPr txBox="1">
            <a:spLocks/>
          </p:cNvSpPr>
          <p:nvPr/>
        </p:nvSpPr>
        <p:spPr>
          <a:xfrm>
            <a:off x="735486" y="4389054"/>
            <a:ext cx="8146293" cy="139248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Also, the table of resources → column cost were changed from VARCHAR to INT, because the cost could rise and in order to use is, we must use summing, which is not capable with VARCHAR</a:t>
            </a:r>
          </a:p>
        </p:txBody>
      </p:sp>
      <p:sp>
        <p:nvSpPr>
          <p:cNvPr id="11" name="Заголовок 1">
            <a:extLst>
              <a:ext uri="{FF2B5EF4-FFF2-40B4-BE49-F238E27FC236}">
                <a16:creationId xmlns:a16="http://schemas.microsoft.com/office/drawing/2014/main" id="{45247AC4-B807-407A-B5A6-8D456E33557D}"/>
              </a:ext>
            </a:extLst>
          </p:cNvPr>
          <p:cNvSpPr txBox="1">
            <a:spLocks/>
          </p:cNvSpPr>
          <p:nvPr/>
        </p:nvSpPr>
        <p:spPr>
          <a:xfrm>
            <a:off x="11213565" y="0"/>
            <a:ext cx="978435" cy="94991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cap="none" spc="0" dirty="0">
                <a:ln w="0"/>
                <a:solidFill>
                  <a:schemeClr val="accent1"/>
                </a:solidFill>
                <a:effectLst>
                  <a:outerShdw blurRad="38100" dist="25400" dir="5400000" algn="ctr" rotWithShape="0">
                    <a:srgbClr val="6E747A">
                      <a:alpha val="43000"/>
                    </a:srgbClr>
                  </a:outerShdw>
                </a:effectLst>
              </a:rPr>
              <a:t>DDL</a:t>
            </a:r>
            <a:endParaRPr lang="LID4096"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4582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634E42-9BF1-4062-AB1B-F2852CFF1559}"/>
              </a:ext>
            </a:extLst>
          </p:cNvPr>
          <p:cNvSpPr>
            <a:spLocks noGrp="1"/>
          </p:cNvSpPr>
          <p:nvPr>
            <p:ph type="title"/>
          </p:nvPr>
        </p:nvSpPr>
        <p:spPr>
          <a:xfrm>
            <a:off x="0" y="0"/>
            <a:ext cx="3133725" cy="905585"/>
          </a:xfrm>
        </p:spPr>
        <p:txBody>
          <a:bodyPr/>
          <a:lstStyle/>
          <a:p>
            <a:r>
              <a:rPr lang="en-US" dirty="0"/>
              <a:t>DML: INSERT</a:t>
            </a:r>
            <a:endParaRPr lang="LID4096" dirty="0"/>
          </a:p>
        </p:txBody>
      </p:sp>
      <p:sp>
        <p:nvSpPr>
          <p:cNvPr id="3" name="Объект 2">
            <a:extLst>
              <a:ext uri="{FF2B5EF4-FFF2-40B4-BE49-F238E27FC236}">
                <a16:creationId xmlns:a16="http://schemas.microsoft.com/office/drawing/2014/main" id="{19C580BD-74C2-4A1D-B4F3-5908F9CD4F87}"/>
              </a:ext>
            </a:extLst>
          </p:cNvPr>
          <p:cNvSpPr>
            <a:spLocks noGrp="1"/>
          </p:cNvSpPr>
          <p:nvPr>
            <p:ph idx="1"/>
          </p:nvPr>
        </p:nvSpPr>
        <p:spPr>
          <a:xfrm>
            <a:off x="-2836" y="701862"/>
            <a:ext cx="6506523" cy="1498869"/>
          </a:xfrm>
        </p:spPr>
        <p:txBody>
          <a:bodyPr>
            <a:normAutofit lnSpcReduction="10000"/>
          </a:bodyPr>
          <a:lstStyle/>
          <a:p>
            <a:r>
              <a:rPr lang="en-US" dirty="0"/>
              <a:t>I have inserted minimum 10 values for each table, in order to have qualitative values from QUERY statements. Each Value is informative and logically supported for testing the system. Here are some example of full-filled tables.</a:t>
            </a:r>
            <a:endParaRPr lang="LID4096" dirty="0"/>
          </a:p>
        </p:txBody>
      </p:sp>
      <p:pic>
        <p:nvPicPr>
          <p:cNvPr id="4" name="Рисунок 3">
            <a:extLst>
              <a:ext uri="{FF2B5EF4-FFF2-40B4-BE49-F238E27FC236}">
                <a16:creationId xmlns:a16="http://schemas.microsoft.com/office/drawing/2014/main" id="{6C61CFD7-521B-4BD7-8E20-F015AC2A8FE0}"/>
              </a:ext>
            </a:extLst>
          </p:cNvPr>
          <p:cNvPicPr/>
          <p:nvPr/>
        </p:nvPicPr>
        <p:blipFill>
          <a:blip r:embed="rId2"/>
          <a:stretch>
            <a:fillRect/>
          </a:stretch>
        </p:blipFill>
        <p:spPr>
          <a:xfrm>
            <a:off x="6547485" y="0"/>
            <a:ext cx="5644515" cy="2354580"/>
          </a:xfrm>
          <a:prstGeom prst="rect">
            <a:avLst/>
          </a:prstGeom>
        </p:spPr>
      </p:pic>
      <p:pic>
        <p:nvPicPr>
          <p:cNvPr id="5" name="Рисунок 4">
            <a:extLst>
              <a:ext uri="{FF2B5EF4-FFF2-40B4-BE49-F238E27FC236}">
                <a16:creationId xmlns:a16="http://schemas.microsoft.com/office/drawing/2014/main" id="{6BF0D3A7-BE07-46C2-A602-2989F8D03AFC}"/>
              </a:ext>
            </a:extLst>
          </p:cNvPr>
          <p:cNvPicPr/>
          <p:nvPr/>
        </p:nvPicPr>
        <p:blipFill>
          <a:blip r:embed="rId3"/>
          <a:stretch>
            <a:fillRect/>
          </a:stretch>
        </p:blipFill>
        <p:spPr>
          <a:xfrm>
            <a:off x="6507480" y="2380489"/>
            <a:ext cx="5684520" cy="2392680"/>
          </a:xfrm>
          <a:prstGeom prst="rect">
            <a:avLst/>
          </a:prstGeom>
        </p:spPr>
      </p:pic>
      <p:pic>
        <p:nvPicPr>
          <p:cNvPr id="6" name="Рисунок 5">
            <a:extLst>
              <a:ext uri="{FF2B5EF4-FFF2-40B4-BE49-F238E27FC236}">
                <a16:creationId xmlns:a16="http://schemas.microsoft.com/office/drawing/2014/main" id="{C9A485E4-75E7-437B-A11F-AAFAAAAB0581}"/>
              </a:ext>
            </a:extLst>
          </p:cNvPr>
          <p:cNvPicPr/>
          <p:nvPr/>
        </p:nvPicPr>
        <p:blipFill>
          <a:blip r:embed="rId4"/>
          <a:stretch>
            <a:fillRect/>
          </a:stretch>
        </p:blipFill>
        <p:spPr>
          <a:xfrm>
            <a:off x="6503688" y="4799078"/>
            <a:ext cx="5712441" cy="2054298"/>
          </a:xfrm>
          <a:prstGeom prst="rect">
            <a:avLst/>
          </a:prstGeom>
        </p:spPr>
      </p:pic>
      <p:pic>
        <p:nvPicPr>
          <p:cNvPr id="7" name="Рисунок 6">
            <a:extLst>
              <a:ext uri="{FF2B5EF4-FFF2-40B4-BE49-F238E27FC236}">
                <a16:creationId xmlns:a16="http://schemas.microsoft.com/office/drawing/2014/main" id="{083241AD-46CD-4848-A2FD-545A1EAD5FA4}"/>
              </a:ext>
            </a:extLst>
          </p:cNvPr>
          <p:cNvPicPr/>
          <p:nvPr/>
        </p:nvPicPr>
        <p:blipFill>
          <a:blip r:embed="rId5"/>
          <a:stretch>
            <a:fillRect/>
          </a:stretch>
        </p:blipFill>
        <p:spPr>
          <a:xfrm>
            <a:off x="280670" y="2205355"/>
            <a:ext cx="6120130" cy="4652645"/>
          </a:xfrm>
          <a:prstGeom prst="rect">
            <a:avLst/>
          </a:prstGeom>
        </p:spPr>
      </p:pic>
    </p:spTree>
    <p:extLst>
      <p:ext uri="{BB962C8B-B14F-4D97-AF65-F5344CB8AC3E}">
        <p14:creationId xmlns:p14="http://schemas.microsoft.com/office/powerpoint/2010/main" val="68125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42</TotalTime>
  <Words>941</Words>
  <Application>Microsoft Office PowerPoint</Application>
  <PresentationFormat>Широкоэкранный</PresentationFormat>
  <Paragraphs>69</Paragraphs>
  <Slides>16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16</vt:i4>
      </vt:variant>
    </vt:vector>
  </HeadingPairs>
  <TitlesOfParts>
    <vt:vector size="24" baseType="lpstr">
      <vt:lpstr>Arial</vt:lpstr>
      <vt:lpstr>Calibri</vt:lpstr>
      <vt:lpstr>Times New Roman</vt:lpstr>
      <vt:lpstr>Tw Cen MT</vt:lpstr>
      <vt:lpstr>Tw Cen MT Condensed</vt:lpstr>
      <vt:lpstr>Wingdings</vt:lpstr>
      <vt:lpstr>Wingdings 3</vt:lpstr>
      <vt:lpstr>Интеграл</vt:lpstr>
      <vt:lpstr>Progress report</vt:lpstr>
      <vt:lpstr>NOTATION for PROGRESS</vt:lpstr>
      <vt:lpstr>AIM</vt:lpstr>
      <vt:lpstr>Objective of the project:</vt:lpstr>
      <vt:lpstr>Business rules: </vt:lpstr>
      <vt:lpstr>Презентация PowerPoint</vt:lpstr>
      <vt:lpstr>Tables</vt:lpstr>
      <vt:lpstr>Changing the constraints and datatypes</vt:lpstr>
      <vt:lpstr>DML: INSERT</vt:lpstr>
      <vt:lpstr>Some QUERIES that could be used:</vt:lpstr>
      <vt:lpstr>Презентация PowerPoint</vt:lpstr>
      <vt:lpstr>GITHUB</vt:lpstr>
      <vt:lpstr>Conclusion</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Adilet Anuarbekov</dc:creator>
  <cp:lastModifiedBy>Adilet Anuarbekov</cp:lastModifiedBy>
  <cp:revision>6</cp:revision>
  <dcterms:created xsi:type="dcterms:W3CDTF">2020-11-21T06:41:13Z</dcterms:created>
  <dcterms:modified xsi:type="dcterms:W3CDTF">2020-11-21T07:24:12Z</dcterms:modified>
</cp:coreProperties>
</file>