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56" r:id="rId10"/>
    <p:sldId id="290" r:id="rId11"/>
    <p:sldId id="357" r:id="rId12"/>
    <p:sldId id="358" r:id="rId13"/>
    <p:sldId id="316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91980"/>
  </p:normalViewPr>
  <p:slideViewPr>
    <p:cSldViewPr>
      <p:cViewPr varScale="1">
        <p:scale>
          <a:sx n="128" d="100"/>
          <a:sy n="128" d="100"/>
        </p:scale>
        <p:origin x="212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1E29F-FD51-CD46-B0F9-B9F2D8EDB707}" type="datetimeFigureOut">
              <a:rPr lang="en-NL" smtClean="0"/>
              <a:t>04/09/2025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2891A-2A08-5441-96D7-EDD2E36209C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42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AAFB-4A98-67DE-681D-2F6CC47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38D2B-C3C5-F715-93AA-01EF7E5DA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F9785-A45F-D98B-67B4-7217EC2A8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42D23-2448-0A7D-A37A-253435D3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3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D395-9E3C-8D34-E367-26B2E8C8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93605-59C2-6AFE-40F0-C0E177F3F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EBF03-1E76-B1E9-3542-515B6CAA6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Abs() = </a:t>
            </a:r>
            <a:r>
              <a:rPr lang="en-GB" dirty="0"/>
              <a:t>The </a:t>
            </a:r>
            <a:r>
              <a:rPr lang="en-GB" b="1" dirty="0"/>
              <a:t>absolute value</a:t>
            </a:r>
            <a:r>
              <a:rPr lang="en-GB" dirty="0"/>
              <a:t> of a number is its distance from zero on the number line, without considering the sign.</a:t>
            </a:r>
            <a:endParaRPr lang="en-GB" b="1" dirty="0"/>
          </a:p>
          <a:p>
            <a:r>
              <a:rPr lang="en-GB" b="1" dirty="0" err="1"/>
              <a:t>math.exp</a:t>
            </a:r>
            <a:r>
              <a:rPr lang="en-GB" b="1" dirty="0"/>
              <a:t>(x)</a:t>
            </a:r>
            <a:r>
              <a:rPr lang="en-GB" dirty="0"/>
              <a:t> = exponential growth (raise </a:t>
            </a:r>
            <a:r>
              <a:rPr lang="en-GB" dirty="0" err="1"/>
              <a:t>eee</a:t>
            </a:r>
            <a:r>
              <a:rPr lang="en-GB" dirty="0"/>
              <a:t> to a power).</a:t>
            </a:r>
          </a:p>
          <a:p>
            <a:r>
              <a:rPr lang="en-GB" b="1" dirty="0" err="1"/>
              <a:t>math.log</a:t>
            </a:r>
            <a:r>
              <a:rPr lang="en-GB" b="1" dirty="0"/>
              <a:t>(x)</a:t>
            </a:r>
            <a:r>
              <a:rPr lang="en-GB" dirty="0"/>
              <a:t> = reverse the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D2D1-8EEA-72D8-C2BC-0876A100E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4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Extra: with the following code: rows, cols =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df.shape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can use the result programmatically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562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L" dirty="0"/>
              <a:t>type = object means that all the columns names are strings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df.dtypes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actual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dtypes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Index.values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differ: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 = iris[iris['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Sepal.Length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 &gt; 7.0]</a:t>
            </a:r>
          </a:p>
          <a:p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subset.index.values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959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iris['Species'].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value_counts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().plot(kind='bar')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364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A80B-4F7B-6C6C-DB92-93CC0FC66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4E720-FA66-E47F-4461-B3B366831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4FC17-048D-15D1-7A6A-012CBC0D8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pd.set_option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display.float_format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'{:.2f}'.format)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6266A-3033-5E43-3F2F-C1FDB7650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424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.describe() is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ook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een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interessante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om van alle integers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snel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informatie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halen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094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3C84F-8020-2BA4-F984-3CB55A72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BA10A-7CE3-5758-F7E0-156386ED3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0449F-2CFC-F2D6-10A4-2F6764EC0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FAB47-DA5F-E719-965E-AB2055DA3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2891A-2A08-5441-96D7-EDD2E36209C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353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7397" y="1473149"/>
            <a:ext cx="7208647" cy="1864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911341" y="4088968"/>
            <a:ext cx="4637405" cy="106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9A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149" y="445134"/>
            <a:ext cx="9848875" cy="914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6769" y="1669614"/>
            <a:ext cx="6186170" cy="403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767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9049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E31E6-FCB8-1ABA-3317-D53D027B0B29}"/>
              </a:ext>
            </a:extLst>
          </p:cNvPr>
          <p:cNvSpPr txBox="1"/>
          <p:nvPr/>
        </p:nvSpPr>
        <p:spPr>
          <a:xfrm>
            <a:off x="4343400" y="2364321"/>
            <a:ext cx="739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DSBA: Descriptive Statistics</a:t>
            </a:r>
            <a:endParaRPr lang="en-NL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ACACF9-D6F4-2744-1FD4-6EC54529936A}"/>
              </a:ext>
            </a:extLst>
          </p:cNvPr>
          <p:cNvSpPr txBox="1"/>
          <p:nvPr/>
        </p:nvSpPr>
        <p:spPr>
          <a:xfrm>
            <a:off x="6362700" y="4191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MASTERCLASS ERASMUS Q-INTELLIGENCE</a:t>
            </a:r>
            <a:endParaRPr lang="en-NL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579245"/>
            <a:ext cx="9033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1946529"/>
            <a:ext cx="2435606" cy="396262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GB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min(),</a:t>
            </a:r>
            <a:r>
              <a:rPr lang="en-GB" sz="2400" spc="-1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6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sz="2400" spc="-6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var()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9574" y="1946529"/>
            <a:ext cx="6473826" cy="35925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000375">
              <a:lnSpc>
                <a:spcPct val="107300"/>
              </a:lnSpc>
              <a:spcBef>
                <a:spcPts val="90"/>
              </a:spcBef>
            </a:pPr>
            <a:r>
              <a:rPr lang="en-GB" sz="2400" spc="-26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lang="en-GB" sz="2400" spc="-14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204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spc="-29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000375">
              <a:lnSpc>
                <a:spcPct val="107300"/>
              </a:lnSpc>
              <a:spcBef>
                <a:spcPts val="90"/>
              </a:spcBef>
            </a:pPr>
            <a:r>
              <a:rPr lang="en-GB" sz="2400" spc="-16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 points in your data</a:t>
            </a:r>
            <a:r>
              <a:rPr sz="2400" spc="-16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lang="nl-NL" sz="2400" spc="-26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2590"/>
              </a:lnSpc>
              <a:spcBef>
                <a:spcPts val="535"/>
              </a:spcBef>
            </a:pP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endParaRPr lang="nl-NL" sz="2400" spc="-185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2590"/>
              </a:lnSpc>
              <a:spcBef>
                <a:spcPts val="535"/>
              </a:spcBef>
            </a:pP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nl-NL" sz="2400" spc="-185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ts val="2590"/>
              </a:lnSpc>
              <a:spcBef>
                <a:spcPts val="535"/>
              </a:spcBef>
            </a:pP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(Make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types!)</a:t>
            </a:r>
          </a:p>
          <a:p>
            <a:pPr marL="12700" marR="5080">
              <a:lnSpc>
                <a:spcPts val="2590"/>
              </a:lnSpc>
              <a:spcBef>
                <a:spcPts val="535"/>
              </a:spcBef>
            </a:pP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(Make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types!)</a:t>
            </a:r>
          </a:p>
          <a:p>
            <a:pPr marL="12700" marR="5080">
              <a:lnSpc>
                <a:spcPts val="2590"/>
              </a:lnSpc>
              <a:spcBef>
                <a:spcPts val="535"/>
              </a:spcBef>
            </a:pP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way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lot of these on </a:t>
            </a:r>
            <a:r>
              <a:rPr lang="nl-NL" sz="2400" spc="-18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400" spc="-18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5507532"/>
            <a:ext cx="609346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nl-NL" sz="2400" spc="-19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2400" spc="-19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 these </a:t>
            </a:r>
            <a:r>
              <a:rPr lang="nl-NL" sz="2400" spc="-19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nl-NL" sz="2400" spc="-19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9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sz="2400" spc="-19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nl-NL" sz="2000" spc="-10" dirty="0" err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nl-NL" sz="2000" spc="-1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[“column”]</a:t>
            </a:r>
            <a:r>
              <a:rPr sz="2000" spc="-1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.&lt;</a:t>
            </a:r>
            <a:r>
              <a:rPr lang="nl-NL" sz="2000" spc="-10" dirty="0" err="1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sz="2000" spc="-10" dirty="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&gt;()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7094" y="6014718"/>
            <a:ext cx="1494905" cy="84328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2BBA2EF-D4AB-DBA5-CFE4-665150E1ED83}"/>
              </a:ext>
            </a:extLst>
          </p:cNvPr>
          <p:cNvSpPr txBox="1">
            <a:spLocks/>
          </p:cNvSpPr>
          <p:nvPr/>
        </p:nvSpPr>
        <p:spPr>
          <a:xfrm>
            <a:off x="536549" y="597534"/>
            <a:ext cx="984887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r>
              <a:rPr lang="nl-NL" spc="-525" dirty="0" err="1"/>
              <a:t>Descriptive</a:t>
            </a:r>
            <a:r>
              <a:rPr lang="nl-NL" spc="-525" dirty="0"/>
              <a:t> </a:t>
            </a:r>
            <a:r>
              <a:rPr lang="nl-NL" spc="-525" dirty="0" err="1"/>
              <a:t>statistics</a:t>
            </a:r>
            <a:endParaRPr lang="en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CECF-73E7-FDB6-48A5-C68B6BCE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9" y="445134"/>
            <a:ext cx="9848875" cy="677108"/>
          </a:xfrm>
        </p:spPr>
        <p:txBody>
          <a:bodyPr/>
          <a:lstStyle/>
          <a:p>
            <a:r>
              <a:rPr lang="en-NL" dirty="0"/>
              <a:t>Plots</a:t>
            </a:r>
          </a:p>
        </p:txBody>
      </p:sp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EBE1DCF-2DBD-6245-E1DA-8B420CEF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98346"/>
            <a:ext cx="75184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A7C42D5-D1A4-7C96-6C51-7FC30B0F3909}"/>
              </a:ext>
            </a:extLst>
          </p:cNvPr>
          <p:cNvSpPr txBox="1"/>
          <p:nvPr/>
        </p:nvSpPr>
        <p:spPr>
          <a:xfrm>
            <a:off x="368738" y="1295400"/>
            <a:ext cx="8394262" cy="9444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plots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trends or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09608AC-CFD0-3688-FBD5-7F5A52C51B7C}"/>
              </a:ext>
            </a:extLst>
          </p:cNvPr>
          <p:cNvSpPr txBox="1"/>
          <p:nvPr/>
        </p:nvSpPr>
        <p:spPr>
          <a:xfrm>
            <a:off x="7086600" y="5791200"/>
            <a:ext cx="3352800" cy="4725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 week!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6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2F70C-5D02-40EC-A28B-1B504F7A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36F389-87BB-8291-BC93-6D969145C5B0}"/>
              </a:ext>
            </a:extLst>
          </p:cNvPr>
          <p:cNvSpPr/>
          <p:nvPr/>
        </p:nvSpPr>
        <p:spPr>
          <a:xfrm>
            <a:off x="0" y="0"/>
            <a:ext cx="12268200" cy="6934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9A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47D8A9-FEB1-EA47-6A55-62F34078DC1F}"/>
              </a:ext>
            </a:extLst>
          </p:cNvPr>
          <p:cNvSpPr txBox="1"/>
          <p:nvPr/>
        </p:nvSpPr>
        <p:spPr>
          <a:xfrm>
            <a:off x="916938" y="2259584"/>
            <a:ext cx="9674861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Open the </a:t>
            </a:r>
            <a:r>
              <a:rPr lang="en-GB" sz="2400" dirty="0" err="1">
                <a:solidFill>
                  <a:schemeClr val="bg1"/>
                </a:solidFill>
              </a:rPr>
              <a:t>Descriptives_Exercises.ipynb</a:t>
            </a:r>
            <a:r>
              <a:rPr lang="en-GB" sz="2400" dirty="0">
                <a:solidFill>
                  <a:schemeClr val="bg1"/>
                </a:solidFill>
              </a:rPr>
              <a:t> notebook.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Complete the exercises in 1.2 (Univariate summary statistics)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E9FCF3-8198-DDE6-A3A8-8982DA765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7397" y="632205"/>
            <a:ext cx="3536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7200" spc="-575" dirty="0" err="1">
                <a:solidFill>
                  <a:srgbClr val="FCE4B8"/>
                </a:solidFill>
              </a:rPr>
              <a:t>Exercise</a:t>
            </a:r>
            <a:r>
              <a:rPr lang="nl-NL" sz="7200" spc="-575" dirty="0">
                <a:solidFill>
                  <a:srgbClr val="FCE4B8"/>
                </a:solidFill>
              </a:rPr>
              <a:t> 2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146034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8363" y="2667000"/>
            <a:ext cx="535527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7200" spc="-720" dirty="0">
                <a:solidFill>
                  <a:srgbClr val="FCE4B8"/>
                </a:solidFill>
              </a:rPr>
              <a:t>Have a </a:t>
            </a:r>
            <a:r>
              <a:rPr lang="nl-NL" sz="7200" spc="-720" dirty="0" err="1">
                <a:solidFill>
                  <a:srgbClr val="FCE4B8"/>
                </a:solidFill>
              </a:rPr>
              <a:t>nice</a:t>
            </a:r>
            <a:r>
              <a:rPr lang="nl-NL" sz="7200" spc="-720" dirty="0">
                <a:solidFill>
                  <a:srgbClr val="FCE4B8"/>
                </a:solidFill>
              </a:rPr>
              <a:t> </a:t>
            </a:r>
            <a:r>
              <a:rPr lang="nl-NL" sz="7200" spc="-720" dirty="0" err="1">
                <a:solidFill>
                  <a:srgbClr val="FCE4B8"/>
                </a:solidFill>
              </a:rPr>
              <a:t>day</a:t>
            </a:r>
            <a:r>
              <a:rPr sz="7200" spc="-375" dirty="0">
                <a:solidFill>
                  <a:srgbClr val="FCE4B8"/>
                </a:solidFill>
              </a:rPr>
              <a:t>!</a:t>
            </a:r>
            <a:endParaRPr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698A-A5AD-F95C-3CA9-7A0D01DC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NL" sz="2800"/>
              <a:t>Course progression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E223-6ACD-3F9D-55A5-24F2D44E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094" y="2718054"/>
            <a:ext cx="4277106" cy="3207258"/>
          </a:xfrm>
        </p:spPr>
        <p:txBody>
          <a:bodyPr anchor="t">
            <a:normAutofit/>
          </a:bodyPr>
          <a:lstStyle/>
          <a:p>
            <a:pPr marL="355600" indent="-342900"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Canvas: 02_Descriptives</a:t>
            </a:r>
          </a:p>
          <a:p>
            <a:pPr marL="355600" indent="-342900"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Iris.csv</a:t>
            </a:r>
            <a:r>
              <a:rPr lang="nl-NL" sz="2400" spc="-1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  <a:p>
            <a:pPr marL="355600" indent="-342900"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7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Forsale.scv</a:t>
            </a:r>
            <a:r>
              <a:rPr lang="nl-NL" sz="2400" spc="-175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nl-NL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NL" sz="17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63FF81-F354-123F-C03D-E4546F95F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887230"/>
            <a:ext cx="6922008" cy="3184123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A1883920-855F-39C0-3D48-FD0268E25D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7094" y="6014718"/>
            <a:ext cx="1494905" cy="8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AF5300-6451-AEDA-0520-837CEBF17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192C2B3-5E01-7C16-5AA1-58C64C5F05ED}"/>
              </a:ext>
            </a:extLst>
          </p:cNvPr>
          <p:cNvSpPr txBox="1"/>
          <p:nvPr/>
        </p:nvSpPr>
        <p:spPr>
          <a:xfrm>
            <a:off x="916939" y="1579245"/>
            <a:ext cx="9033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             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5C27B53-FB74-432E-71A6-970442DDB744}"/>
              </a:ext>
            </a:extLst>
          </p:cNvPr>
          <p:cNvSpPr txBox="1"/>
          <p:nvPr/>
        </p:nvSpPr>
        <p:spPr>
          <a:xfrm>
            <a:off x="1053980" y="1961401"/>
            <a:ext cx="6185019" cy="35419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		</a:t>
            </a:r>
            <a:r>
              <a:rPr lang="nl-NL" sz="2400" spc="-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</a:t>
            </a:r>
            <a:r>
              <a:rPr lang="nl-NL" sz="2400" spc="-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x + 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		</a:t>
            </a:r>
            <a:r>
              <a:rPr lang="nl-NL" sz="2400" spc="-1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Subtraction</a:t>
            </a:r>
            <a:r>
              <a:rPr lang="nl-NL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x - y</a:t>
            </a:r>
            <a:r>
              <a:rPr lang="nl-NL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nl-NL" sz="2400" spc="-15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Unary</a:t>
            </a:r>
            <a:r>
              <a:rPr lang="nl-NL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minus.            	y = -x</a:t>
            </a: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		</a:t>
            </a:r>
            <a:r>
              <a:rPr lang="nl-NL" sz="2400" spc="-15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Multiplication</a:t>
            </a:r>
            <a:r>
              <a:rPr lang="nl-NL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x * 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x / y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	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Exponentiation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2 ** 3 = 8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		Modulus		5 % 2 = 1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		Floor 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5 // 2 = 2</a:t>
            </a: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E23A38C7-E2B7-5077-00E9-D64BBEEC87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7094" y="6014718"/>
            <a:ext cx="1494905" cy="843280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FFE808ED-A327-7BD0-FCC3-7D0958E3F883}"/>
              </a:ext>
            </a:extLst>
          </p:cNvPr>
          <p:cNvSpPr txBox="1">
            <a:spLocks/>
          </p:cNvSpPr>
          <p:nvPr/>
        </p:nvSpPr>
        <p:spPr>
          <a:xfrm>
            <a:off x="304800" y="291318"/>
            <a:ext cx="9925075" cy="876727"/>
          </a:xfrm>
          <a:prstGeom prst="rect">
            <a:avLst/>
          </a:prstGeom>
        </p:spPr>
        <p:txBody>
          <a:bodyPr vert="horz" wrap="square" lIns="0" tIns="197688" rIns="0" bIns="0" rtlCol="0">
            <a:spAutoFit/>
          </a:bodyPr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marL="545465">
              <a:spcBef>
                <a:spcPts val="105"/>
              </a:spcBef>
            </a:pPr>
            <a:r>
              <a:rPr lang="en-GB" spc="-315" dirty="0"/>
              <a:t>Math operators</a:t>
            </a:r>
            <a:endParaRPr lang="en-GB" spc="-365" dirty="0"/>
          </a:p>
        </p:txBody>
      </p:sp>
    </p:spTree>
    <p:extLst>
      <p:ext uri="{BB962C8B-B14F-4D97-AF65-F5344CB8AC3E}">
        <p14:creationId xmlns:p14="http://schemas.microsoft.com/office/powerpoint/2010/main" val="372887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25510BC-CA08-C9D5-55A0-DAD01CDB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141C596-610C-F458-BAF4-812CB96D5985}"/>
              </a:ext>
            </a:extLst>
          </p:cNvPr>
          <p:cNvSpPr txBox="1"/>
          <p:nvPr/>
        </p:nvSpPr>
        <p:spPr>
          <a:xfrm>
            <a:off x="1371600" y="1524000"/>
            <a:ext cx="9033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67044F3-D9F7-50E4-4BB0-6296334B7443}"/>
              </a:ext>
            </a:extLst>
          </p:cNvPr>
          <p:cNvSpPr txBox="1"/>
          <p:nvPr/>
        </p:nvSpPr>
        <p:spPr>
          <a:xfrm>
            <a:off x="1053980" y="1961401"/>
            <a:ext cx="6185019" cy="277768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Abs()	Absolute </a:t>
            </a:r>
            <a:r>
              <a:rPr lang="nl-NL" sz="2400" spc="-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sz="2400" spc="-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nl-NL" sz="2400" spc="-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  <a:r>
              <a:rPr lang="nl-NL" sz="2400" spc="-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nl-NL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	</a:t>
            </a:r>
            <a:r>
              <a:rPr lang="nl-NL" sz="2400" spc="-1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nl-NL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nl-NL" sz="2400" spc="-1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nl-NL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NL" sz="2400" spc="-1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x,n</a:t>
            </a:r>
            <a:r>
              <a:rPr lang="nl-NL" sz="2400" spc="-1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3" indent="-342900"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nl-NL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Square root		</a:t>
            </a:r>
            <a:r>
              <a:rPr lang="nl-NL" sz="2400" spc="-15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nl-NL" sz="2400" spc="-15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endParaRPr lang="nl-NL" sz="2400" spc="-150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3" indent="-342900"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Math.log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math.log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355600" lvl="3" indent="-342900"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Math.exp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math.exp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355600" lvl="3" indent="-342900"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	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math.floor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355600" lvl="3" indent="-342900">
              <a:spcBef>
                <a:spcPts val="2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Round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up		</a:t>
            </a:r>
            <a:r>
              <a:rPr lang="nl-NL" sz="2400" spc="-15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math.ceil</a:t>
            </a:r>
            <a:r>
              <a:rPr lang="nl-NL" sz="2400" spc="-15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EABA1911-7CBC-27AE-081B-529F2D8676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7094" y="6014718"/>
            <a:ext cx="1494905" cy="843280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9322B89E-75E9-780D-3B77-5D517BD75D01}"/>
              </a:ext>
            </a:extLst>
          </p:cNvPr>
          <p:cNvSpPr txBox="1">
            <a:spLocks/>
          </p:cNvSpPr>
          <p:nvPr/>
        </p:nvSpPr>
        <p:spPr>
          <a:xfrm>
            <a:off x="304800" y="291318"/>
            <a:ext cx="9925075" cy="876727"/>
          </a:xfrm>
          <a:prstGeom prst="rect">
            <a:avLst/>
          </a:prstGeom>
        </p:spPr>
        <p:txBody>
          <a:bodyPr vert="horz" wrap="square" lIns="0" tIns="197688" rIns="0" bIns="0" rtlCol="0">
            <a:spAutoFit/>
          </a:bodyPr>
          <a:lstStyle>
            <a:lvl1pPr>
              <a:defRPr sz="4400" b="0" i="0">
                <a:solidFill>
                  <a:srgbClr val="99AD86"/>
                </a:solidFill>
                <a:latin typeface="Franklin Gothic Medium"/>
                <a:ea typeface="+mj-ea"/>
                <a:cs typeface="Franklin Gothic Medium"/>
              </a:defRPr>
            </a:lvl1pPr>
          </a:lstStyle>
          <a:p>
            <a:pPr marL="545465">
              <a:spcBef>
                <a:spcPts val="105"/>
              </a:spcBef>
            </a:pPr>
            <a:r>
              <a:rPr lang="en-GB" spc="-315" dirty="0"/>
              <a:t>Math functions</a:t>
            </a:r>
            <a:endParaRPr lang="en-GB" spc="-365" dirty="0"/>
          </a:p>
        </p:txBody>
      </p:sp>
    </p:spTree>
    <p:extLst>
      <p:ext uri="{BB962C8B-B14F-4D97-AF65-F5344CB8AC3E}">
        <p14:creationId xmlns:p14="http://schemas.microsoft.com/office/powerpoint/2010/main" val="196204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5D87-DBBE-9064-D35A-5B416C49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9" y="445134"/>
            <a:ext cx="9848875" cy="677108"/>
          </a:xfrm>
        </p:spPr>
        <p:txBody>
          <a:bodyPr/>
          <a:lstStyle/>
          <a:p>
            <a:r>
              <a:rPr lang="en-NL" dirty="0"/>
              <a:t>Data interpretation - functions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8142B8C-C4D0-EA6F-F481-5FDC8DF25803}"/>
              </a:ext>
            </a:extLst>
          </p:cNvPr>
          <p:cNvSpPr txBox="1"/>
          <p:nvPr/>
        </p:nvSpPr>
        <p:spPr>
          <a:xfrm>
            <a:off x="685800" y="1295400"/>
            <a:ext cx="9677400" cy="389337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54965" algn="l"/>
              </a:tabLst>
            </a:pP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get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looks like we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multitude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 dateframe</a:t>
            </a:r>
          </a:p>
          <a:p>
            <a:pPr marL="355600" indent="-342900">
              <a:lnSpc>
                <a:spcPct val="100000"/>
              </a:lnSpc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endParaRPr lang="nl-NL" spc="-140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nl-NL" b="1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Head() 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Shows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first 5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glance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600" indent="-342900"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nl-NL" b="1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r>
              <a:rPr lang="nl-NL" b="1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Shows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last 5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these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show more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5)</a:t>
            </a:r>
          </a:p>
          <a:p>
            <a:pPr marL="355600" indent="-342900"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nl-NL" b="1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nl-NL" b="1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summary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columns. (Great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data)</a:t>
            </a:r>
          </a:p>
          <a:p>
            <a:pPr marL="355600" indent="-342900"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nl-NL" b="1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Info() 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summary of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index type, column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non-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types.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types.</a:t>
            </a:r>
          </a:p>
          <a:p>
            <a:pPr marL="355600" indent="-342900">
              <a:spcBef>
                <a:spcPts val="106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nl-NL" b="1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Print() 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Generally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usefull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display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dataframe or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pc="-140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nl-NL" spc="-140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dataframe.</a:t>
            </a: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54965" algn="l"/>
              </a:tabLst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5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ECD-9BCB-B7E8-496B-87FB9CC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9" y="445134"/>
            <a:ext cx="9848875" cy="677108"/>
          </a:xfrm>
        </p:spPr>
        <p:txBody>
          <a:bodyPr/>
          <a:lstStyle/>
          <a:p>
            <a:r>
              <a:rPr lang="en-NL" dirty="0"/>
              <a:t>Data attributes</a:t>
            </a:r>
          </a:p>
        </p:txBody>
      </p:sp>
      <p:pic>
        <p:nvPicPr>
          <p:cNvPr id="5" name="Picture 4" descr="A close-up of a website&#10;&#10;AI-generated content may be incorrect.">
            <a:extLst>
              <a:ext uri="{FF2B5EF4-FFF2-40B4-BE49-F238E27FC236}">
                <a16:creationId xmlns:a16="http://schemas.microsoft.com/office/drawing/2014/main" id="{2E48D633-9350-B5B0-2BD3-AD1BD90D5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9" y="3188901"/>
            <a:ext cx="53086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DC4BE-7D84-C4CC-1F7A-50C443AD3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95"/>
          <a:stretch>
            <a:fillRect/>
          </a:stretch>
        </p:blipFill>
        <p:spPr>
          <a:xfrm>
            <a:off x="362492" y="4037795"/>
            <a:ext cx="5308600" cy="635000"/>
          </a:xfrm>
          <a:prstGeom prst="rect">
            <a:avLst/>
          </a:prstGeom>
        </p:spPr>
      </p:pic>
      <p:pic>
        <p:nvPicPr>
          <p:cNvPr id="9" name="Picture 8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80C311F8-AE27-3504-016E-8B315B2E0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9"/>
          <a:stretch>
            <a:fillRect/>
          </a:stretch>
        </p:blipFill>
        <p:spPr>
          <a:xfrm>
            <a:off x="362492" y="4708889"/>
            <a:ext cx="5308600" cy="1181100"/>
          </a:xfrm>
          <a:prstGeom prst="rect">
            <a:avLst/>
          </a:prstGeom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9342BB2E-65E2-1DB0-957F-C237AB31E08E}"/>
              </a:ext>
            </a:extLst>
          </p:cNvPr>
          <p:cNvSpPr txBox="1"/>
          <p:nvPr/>
        </p:nvSpPr>
        <p:spPr>
          <a:xfrm>
            <a:off x="362492" y="1412971"/>
            <a:ext cx="9752330" cy="84189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data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like a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 It does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parentheses (). It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already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1A2B1803-DAEE-60E3-589E-06633A9225F5}"/>
              </a:ext>
            </a:extLst>
          </p:cNvPr>
          <p:cNvSpPr txBox="1"/>
          <p:nvPr/>
        </p:nvSpPr>
        <p:spPr>
          <a:xfrm>
            <a:off x="5791200" y="3359018"/>
            <a:ext cx="3733800" cy="4725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Read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load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iris.csv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88B81DB1-264B-EB01-6595-E9171E758707}"/>
              </a:ext>
            </a:extLst>
          </p:cNvPr>
          <p:cNvSpPr txBox="1"/>
          <p:nvPr/>
        </p:nvSpPr>
        <p:spPr>
          <a:xfrm>
            <a:off x="5791200" y="4037795"/>
            <a:ext cx="6038308" cy="4725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(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columns)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63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DE6C-B5B6-682D-D197-618B4CC4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9" y="445134"/>
            <a:ext cx="9848875" cy="677108"/>
          </a:xfrm>
        </p:spPr>
        <p:txBody>
          <a:bodyPr/>
          <a:lstStyle/>
          <a:p>
            <a:r>
              <a:rPr lang="en-NL" dirty="0"/>
              <a:t>More data attributes!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0A94E-483C-EA6B-0BF4-4C20B421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87780"/>
            <a:ext cx="7264400" cy="825500"/>
          </a:xfrm>
          <a:prstGeom prst="rect">
            <a:avLst/>
          </a:prstGeom>
        </p:spPr>
      </p:pic>
      <p:pic>
        <p:nvPicPr>
          <p:cNvPr id="7" name="Picture 6" descr="A number with numbers on it&#10;&#10;AI-generated content may be incorrect.">
            <a:extLst>
              <a:ext uri="{FF2B5EF4-FFF2-40B4-BE49-F238E27FC236}">
                <a16:creationId xmlns:a16="http://schemas.microsoft.com/office/drawing/2014/main" id="{0F9DE945-998E-6CA6-4049-EA84F68FF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673799"/>
            <a:ext cx="7099300" cy="10287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4FA55788-54E4-5EC7-1A14-3D9246B37CBF}"/>
              </a:ext>
            </a:extLst>
          </p:cNvPr>
          <p:cNvSpPr txBox="1"/>
          <p:nvPr/>
        </p:nvSpPr>
        <p:spPr>
          <a:xfrm>
            <a:off x="228600" y="1828800"/>
            <a:ext cx="7099300" cy="84189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Columns.values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Shows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columns in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8EC91CD-160F-F88D-A86D-97415F91E0D5}"/>
              </a:ext>
            </a:extLst>
          </p:cNvPr>
          <p:cNvSpPr txBox="1"/>
          <p:nvPr/>
        </p:nvSpPr>
        <p:spPr>
          <a:xfrm>
            <a:off x="227744" y="3733800"/>
            <a:ext cx="5868256" cy="84189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Index.values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Shows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indices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6A999C0-3FFA-FB07-5D82-B65290F56C62}"/>
              </a:ext>
            </a:extLst>
          </p:cNvPr>
          <p:cNvSpPr txBox="1"/>
          <p:nvPr/>
        </p:nvSpPr>
        <p:spPr>
          <a:xfrm>
            <a:off x="7924800" y="2895600"/>
            <a:ext cx="4953000" cy="27090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measures</a:t>
            </a:r>
            <a:endParaRPr lang="nl-NL" sz="2400" spc="-175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endParaRPr lang="nl-NL" sz="2400" spc="-175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endParaRPr lang="nl-NL" sz="2400" spc="-175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endParaRPr lang="nl-NL" sz="2400" spc="-175" dirty="0">
              <a:solidFill>
                <a:srgbClr val="7670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105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Indices: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56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ED2C-1E70-A638-9DD7-C4ED517E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49" y="445134"/>
            <a:ext cx="9848875" cy="677108"/>
          </a:xfrm>
        </p:spPr>
        <p:txBody>
          <a:bodyPr/>
          <a:lstStyle/>
          <a:p>
            <a:r>
              <a:rPr lang="en-NL" dirty="0"/>
              <a:t>Frequency</a:t>
            </a:r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796289A-8027-C791-5FAE-106008E3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43200"/>
            <a:ext cx="7251700" cy="12827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97A19D74-86CB-D6D9-8DFD-6200AA73CEB5}"/>
              </a:ext>
            </a:extLst>
          </p:cNvPr>
          <p:cNvSpPr txBox="1"/>
          <p:nvPr/>
        </p:nvSpPr>
        <p:spPr>
          <a:xfrm>
            <a:off x="533400" y="4114800"/>
            <a:ext cx="7099300" cy="84189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quickly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A1FA24-4A6F-B976-F57C-FC5044C51E20}"/>
              </a:ext>
            </a:extLst>
          </p:cNvPr>
          <p:cNvSpPr txBox="1"/>
          <p:nvPr/>
        </p:nvSpPr>
        <p:spPr>
          <a:xfrm>
            <a:off x="533400" y="1776623"/>
            <a:ext cx="7099300" cy="841897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240665" algn="l"/>
              </a:tabLst>
            </a:pP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is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occurrences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400" spc="-175" dirty="0" err="1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nl-NL" sz="2400" spc="-175" dirty="0">
                <a:solidFill>
                  <a:srgbClr val="76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column.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20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32FB5-EC44-F941-6EB7-CD7E3E4F3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FC33FF-B93D-0B18-4F1E-4B156F83D1D0}"/>
              </a:ext>
            </a:extLst>
          </p:cNvPr>
          <p:cNvSpPr/>
          <p:nvPr/>
        </p:nvSpPr>
        <p:spPr>
          <a:xfrm>
            <a:off x="0" y="0"/>
            <a:ext cx="12268200" cy="6934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9A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10406C-BADA-8BDB-7B13-904158F7B625}"/>
              </a:ext>
            </a:extLst>
          </p:cNvPr>
          <p:cNvSpPr txBox="1"/>
          <p:nvPr/>
        </p:nvSpPr>
        <p:spPr>
          <a:xfrm>
            <a:off x="916938" y="2259584"/>
            <a:ext cx="9674861" cy="828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Open the </a:t>
            </a:r>
            <a:r>
              <a:rPr lang="en-GB" sz="2400" dirty="0" err="1">
                <a:solidFill>
                  <a:schemeClr val="bg1"/>
                </a:solidFill>
              </a:rPr>
              <a:t>Descriptives_Exercises.ipynb</a:t>
            </a:r>
            <a:r>
              <a:rPr lang="en-GB" sz="2400" dirty="0">
                <a:solidFill>
                  <a:schemeClr val="bg1"/>
                </a:solidFill>
              </a:rPr>
              <a:t> notebook.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Complete the exercises in 1.1 (Data loading and exploration)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632444-D313-BD4C-82AB-34217AF162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7397" y="632205"/>
            <a:ext cx="3536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7200" spc="-575" dirty="0" err="1">
                <a:solidFill>
                  <a:srgbClr val="FCE4B8"/>
                </a:solidFill>
              </a:rPr>
              <a:t>Exercise</a:t>
            </a:r>
            <a:r>
              <a:rPr lang="nl-NL" sz="7200" spc="-575" dirty="0">
                <a:solidFill>
                  <a:srgbClr val="FCE4B8"/>
                </a:solidFill>
              </a:rPr>
              <a:t> 1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1916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6980</TotalTime>
  <Words>821</Words>
  <Application>Microsoft Macintosh PowerPoint</Application>
  <PresentationFormat>Widescreen</PresentationFormat>
  <Paragraphs>102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Franklin Gothic Medium</vt:lpstr>
      <vt:lpstr>Office Theme</vt:lpstr>
      <vt:lpstr>PowerPoint Presentation</vt:lpstr>
      <vt:lpstr>Course progression</vt:lpstr>
      <vt:lpstr>PowerPoint Presentation</vt:lpstr>
      <vt:lpstr>PowerPoint Presentation</vt:lpstr>
      <vt:lpstr>Data interpretation - functions</vt:lpstr>
      <vt:lpstr>Data attributes</vt:lpstr>
      <vt:lpstr>More data attributes!</vt:lpstr>
      <vt:lpstr>Frequency</vt:lpstr>
      <vt:lpstr>Exercise 1</vt:lpstr>
      <vt:lpstr>PowerPoint Presentation</vt:lpstr>
      <vt:lpstr>Plots</vt:lpstr>
      <vt:lpstr>Exercise 2</vt:lpstr>
      <vt:lpstr>Have a nice 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LEER PROGRAMMEREN MET R</dc:title>
  <dc:creator>Luuk van Maasakkers</dc:creator>
  <cp:lastModifiedBy>Sebas Bakker</cp:lastModifiedBy>
  <cp:revision>62</cp:revision>
  <dcterms:created xsi:type="dcterms:W3CDTF">2025-08-04T11:31:52Z</dcterms:created>
  <dcterms:modified xsi:type="dcterms:W3CDTF">2025-09-04T11:12:45Z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2025-08-04T00:00:00Z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MSIP_Label_8772ba27-cab8-4042-a351-a31f6e4eacdc_Enabled">
    <vt:lpwstr>true</vt:lpwstr>
  </property>
  <property fmtid="{D5CDD505-2E9C-101B-9397-08002B2CF9AE}" pid="7" name="MSIP_Label_8772ba27-cab8-4042-a351-a31f6e4eacdc_SetDate">
    <vt:lpwstr>2025-08-04T11:32:26Z</vt:lpwstr>
  </property>
  <property fmtid="{D5CDD505-2E9C-101B-9397-08002B2CF9AE}" pid="8" name="MSIP_Label_8772ba27-cab8-4042-a351-a31f6e4eacdc_Method">
    <vt:lpwstr>Standard</vt:lpwstr>
  </property>
  <property fmtid="{D5CDD505-2E9C-101B-9397-08002B2CF9AE}" pid="9" name="MSIP_Label_8772ba27-cab8-4042-a351-a31f6e4eacdc_Name">
    <vt:lpwstr>Internal</vt:lpwstr>
  </property>
  <property fmtid="{D5CDD505-2E9C-101B-9397-08002B2CF9AE}" pid="10" name="MSIP_Label_8772ba27-cab8-4042-a351-a31f6e4eacdc_SiteId">
    <vt:lpwstr>715902d6-f63e-4b8d-929b-4bb170bad492</vt:lpwstr>
  </property>
  <property fmtid="{D5CDD505-2E9C-101B-9397-08002B2CF9AE}" pid="11" name="MSIP_Label_8772ba27-cab8-4042-a351-a31f6e4eacdc_ActionId">
    <vt:lpwstr>b89b5003-53f4-47cf-b9da-d42d263b6f97</vt:lpwstr>
  </property>
  <property fmtid="{D5CDD505-2E9C-101B-9397-08002B2CF9AE}" pid="12" name="MSIP_Label_8772ba27-cab8-4042-a351-a31f6e4eacdc_ContentBits">
    <vt:lpwstr>0</vt:lpwstr>
  </property>
  <property fmtid="{D5CDD505-2E9C-101B-9397-08002B2CF9AE}" pid="13" name="MSIP_Label_8772ba27-cab8-4042-a351-a31f6e4eacdc_Tag">
    <vt:lpwstr>10, 3, 0, 2</vt:lpwstr>
  </property>
</Properties>
</file>