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89" r:id="rId6"/>
    <p:sldId id="270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26"/>
  </p:normalViewPr>
  <p:slideViewPr>
    <p:cSldViewPr>
      <p:cViewPr varScale="1">
        <p:scale>
          <a:sx n="120" d="100"/>
          <a:sy n="120" d="100"/>
        </p:scale>
        <p:origin x="9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F933-F10B-3245-A78E-87FC807B8517}" type="datetimeFigureOut">
              <a:rPr lang="en-NL" smtClean="0"/>
              <a:t>01/10/2025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E4D66-39A4-1E48-A388-E64B4AA7957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5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Tom Scott on timezones: </a:t>
            </a:r>
            <a:r>
              <a:rPr lang="en-GB" dirty="0"/>
              <a:t>https://</a:t>
            </a:r>
            <a:r>
              <a:rPr lang="en-GB" dirty="0" err="1"/>
              <a:t>www.youtube.com</a:t>
            </a:r>
            <a:r>
              <a:rPr lang="en-GB" dirty="0"/>
              <a:t>/</a:t>
            </a:r>
            <a:r>
              <a:rPr lang="en-GB" dirty="0" err="1"/>
              <a:t>watch?v</a:t>
            </a:r>
            <a:r>
              <a:rPr lang="en-GB" dirty="0"/>
              <a:t>=-5wpm-gesOY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4D66-39A4-1E48-A388-E64B4AA79578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9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4D66-39A4-1E48-A388-E64B4AA79578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82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23315"/>
            <a:ext cx="90100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9AE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9AE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9AE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9AE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3315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9AE8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167635"/>
            <a:ext cx="10455275" cy="337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1412" y="5561012"/>
              <a:ext cx="2160587" cy="129698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34377" y="6424674"/>
            <a:ext cx="2394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Erasmus</a:t>
            </a:r>
            <a:r>
              <a:rPr sz="12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Quantitative</a:t>
            </a:r>
            <a:r>
              <a:rPr sz="12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9000" y="381000"/>
            <a:ext cx="5457032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nl-NL" sz="5850" spc="114" dirty="0">
                <a:solidFill>
                  <a:srgbClr val="FFFFFF"/>
                </a:solidFill>
                <a:latin typeface="Arial"/>
                <a:cs typeface="Arial"/>
              </a:rPr>
              <a:t>Dates &amp; Times</a:t>
            </a:r>
            <a:endParaRPr sz="58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9281" y="1821349"/>
            <a:ext cx="3364229" cy="623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00" b="1" spc="60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3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5081" y="3090891"/>
            <a:ext cx="453707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9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FFFF"/>
                </a:solidFill>
                <a:latin typeface="Arial"/>
                <a:cs typeface="Arial"/>
              </a:rPr>
              <a:t>Science,</a:t>
            </a:r>
            <a:r>
              <a:rPr sz="19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4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9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sz="19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95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b="1" spc="-25" dirty="0">
                <a:solidFill>
                  <a:srgbClr val="FFFFFF"/>
                </a:solidFill>
                <a:latin typeface="Arial"/>
                <a:cs typeface="Arial"/>
              </a:rPr>
              <a:t>AI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59" dirty="0"/>
              <a:t>ERROR</a:t>
            </a:r>
            <a:r>
              <a:rPr spc="-310" dirty="0"/>
              <a:t> </a:t>
            </a:r>
            <a:r>
              <a:rPr spc="-39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752600"/>
            <a:ext cx="9525000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Common Python Errors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SyntaxError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Incorrect syntax, often a missing or misplaced character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NameError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Variable or function does not exist, often a typo or missing import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TypeError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Wrong type of object used in an operation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ValueError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Correct type, but the content/value is invalid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FileNotFoundError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File not found at the given location 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39395" algn="l"/>
              </a:tabLst>
            </a:pP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IndexError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/ </a:t>
            </a:r>
            <a:r>
              <a:rPr lang="en-GB" sz="2400" b="1" spc="-135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KeyError</a:t>
            </a:r>
            <a:r>
              <a:rPr lang="en-GB"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The index or key you are trying to access does not exist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TRACEBACKS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552" y="3975303"/>
            <a:ext cx="10768648" cy="1635063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0"/>
              </a:spcBef>
            </a:pPr>
            <a:r>
              <a:rPr lang="en-GB" sz="1800" dirty="0">
                <a:solidFill>
                  <a:srgbClr val="0000FF"/>
                </a:solidFill>
                <a:latin typeface="Courier New"/>
                <a:cs typeface="Courier New"/>
              </a:rPr>
              <a:t>countries = ["Netherlands", "Belgium", "Germany", "France"] </a:t>
            </a:r>
          </a:p>
          <a:p>
            <a:pPr marL="91440">
              <a:lnSpc>
                <a:spcPct val="100000"/>
              </a:lnSpc>
              <a:spcBef>
                <a:spcPts val="950"/>
              </a:spcBef>
            </a:pPr>
            <a:r>
              <a:rPr lang="en-GB" sz="1800" dirty="0" err="1">
                <a:solidFill>
                  <a:srgbClr val="0000FF"/>
                </a:solidFill>
                <a:latin typeface="Courier New"/>
                <a:cs typeface="Courier New"/>
              </a:rPr>
              <a:t>population_mln</a:t>
            </a:r>
            <a:r>
              <a:rPr lang="en-GB" sz="1800" dirty="0">
                <a:solidFill>
                  <a:srgbClr val="0000FF"/>
                </a:solidFill>
                <a:latin typeface="Courier New"/>
                <a:cs typeface="Courier New"/>
              </a:rPr>
              <a:t> = [17.9, 11.8, 83.5, 68.5, 9.5]</a:t>
            </a:r>
            <a:br>
              <a:rPr lang="en-GB" sz="1800" dirty="0">
                <a:solidFill>
                  <a:srgbClr val="0000FF"/>
                </a:solidFill>
                <a:latin typeface="Courier New"/>
                <a:cs typeface="Courier New"/>
              </a:rPr>
            </a:br>
            <a:endParaRPr sz="1800" dirty="0">
              <a:latin typeface="Courier New"/>
              <a:cs typeface="Courier New"/>
            </a:endParaRPr>
          </a:p>
          <a:p>
            <a:pPr marL="91440" marR="579501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matplotlib.pyplot</a:t>
            </a:r>
            <a:r>
              <a:rPr sz="18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8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 err="1">
                <a:solidFill>
                  <a:srgbClr val="0000FF"/>
                </a:solidFill>
                <a:latin typeface="Courier New"/>
                <a:cs typeface="Courier New"/>
              </a:rPr>
              <a:t>plt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 err="1">
                <a:solidFill>
                  <a:srgbClr val="0000FF"/>
                </a:solidFill>
                <a:latin typeface="Courier New"/>
                <a:cs typeface="Courier New"/>
              </a:rPr>
              <a:t>plt.bar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GB" sz="1800" dirty="0">
                <a:solidFill>
                  <a:srgbClr val="0000FF"/>
                </a:solidFill>
                <a:latin typeface="Courier New"/>
                <a:cs typeface="Courier New"/>
              </a:rPr>
              <a:t>countries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,</a:t>
            </a:r>
            <a:r>
              <a:rPr sz="1800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urier New"/>
                <a:cs typeface="Courier New"/>
              </a:rPr>
              <a:t>population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_mln)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95704"/>
            <a:ext cx="1031557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r>
              <a:rPr lang="en-GB" sz="2000" spc="-15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Many functions call a series of other functions “under the hood.”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r>
              <a:rPr lang="en-GB" sz="2000" spc="-15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If an error occurs in one of these underlying functions, the </a:t>
            </a:r>
            <a:r>
              <a:rPr lang="en-GB" sz="2000" spc="-14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traceback</a:t>
            </a:r>
            <a:r>
              <a:rPr lang="en-GB" sz="2000" spc="-15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shows which part of the code caused it.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endParaRPr lang="en-GB" sz="2000" spc="-155" dirty="0">
              <a:solidFill>
                <a:srgbClr val="767070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395" algn="l"/>
              </a:tabLst>
            </a:pPr>
            <a:r>
              <a:rPr lang="en-GB" sz="2000" spc="-15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Tracebacks can be long and intimidating, but the most important information is usually at the </a:t>
            </a:r>
            <a:r>
              <a:rPr lang="en-GB" sz="2000" spc="-14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top</a:t>
            </a:r>
            <a:r>
              <a:rPr lang="en-GB" sz="2000" spc="-15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and </a:t>
            </a:r>
            <a:r>
              <a:rPr lang="en-GB" sz="2000" spc="-14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bottom</a:t>
            </a:r>
            <a:r>
              <a:rPr lang="en-GB" sz="2000" spc="-15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.</a:t>
            </a:r>
            <a:endParaRPr lang="nl-NL" sz="2000" spc="-70" dirty="0">
              <a:solidFill>
                <a:srgbClr val="FF9900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  <a:tabLst>
                <a:tab pos="239395" algn="l"/>
              </a:tabLst>
            </a:pPr>
            <a:endParaRPr sz="20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TRACEBACKS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0" y="1746887"/>
            <a:ext cx="10296017" cy="4572503"/>
            <a:chOff x="838200" y="1746544"/>
            <a:chExt cx="10296017" cy="4572503"/>
          </a:xfrm>
        </p:grpSpPr>
        <p:pic>
          <p:nvPicPr>
            <p:cNvPr id="4" name="object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8200" y="1746544"/>
              <a:ext cx="10296017" cy="45725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86400" y="1828800"/>
              <a:ext cx="3183255" cy="448945"/>
            </a:xfrm>
            <a:custGeom>
              <a:avLst/>
              <a:gdLst/>
              <a:ahLst/>
              <a:cxnLst/>
              <a:rect l="l" t="t" r="r" b="b"/>
              <a:pathLst>
                <a:path w="3183254" h="448944">
                  <a:moveTo>
                    <a:pt x="3183128" y="0"/>
                  </a:moveTo>
                  <a:lnTo>
                    <a:pt x="338454" y="0"/>
                  </a:lnTo>
                  <a:lnTo>
                    <a:pt x="338454" y="168275"/>
                  </a:lnTo>
                  <a:lnTo>
                    <a:pt x="112140" y="168275"/>
                  </a:lnTo>
                  <a:lnTo>
                    <a:pt x="112140" y="112140"/>
                  </a:lnTo>
                  <a:lnTo>
                    <a:pt x="0" y="224282"/>
                  </a:lnTo>
                  <a:lnTo>
                    <a:pt x="112140" y="336423"/>
                  </a:lnTo>
                  <a:lnTo>
                    <a:pt x="112140" y="280415"/>
                  </a:lnTo>
                  <a:lnTo>
                    <a:pt x="338454" y="280415"/>
                  </a:lnTo>
                  <a:lnTo>
                    <a:pt x="338454" y="448563"/>
                  </a:lnTo>
                  <a:lnTo>
                    <a:pt x="3183128" y="448563"/>
                  </a:lnTo>
                  <a:lnTo>
                    <a:pt x="3183128" y="0"/>
                  </a:lnTo>
                  <a:close/>
                </a:path>
              </a:pathLst>
            </a:custGeom>
            <a:solidFill>
              <a:srgbClr val="FCE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6400" y="1828800"/>
              <a:ext cx="3183255" cy="448945"/>
            </a:xfrm>
            <a:custGeom>
              <a:avLst/>
              <a:gdLst/>
              <a:ahLst/>
              <a:cxnLst/>
              <a:rect l="l" t="t" r="r" b="b"/>
              <a:pathLst>
                <a:path w="3183254" h="448944">
                  <a:moveTo>
                    <a:pt x="0" y="224282"/>
                  </a:moveTo>
                  <a:lnTo>
                    <a:pt x="112140" y="112140"/>
                  </a:lnTo>
                  <a:lnTo>
                    <a:pt x="112140" y="168275"/>
                  </a:lnTo>
                  <a:lnTo>
                    <a:pt x="338454" y="168275"/>
                  </a:lnTo>
                  <a:lnTo>
                    <a:pt x="338454" y="0"/>
                  </a:lnTo>
                  <a:lnTo>
                    <a:pt x="3183128" y="0"/>
                  </a:lnTo>
                  <a:lnTo>
                    <a:pt x="3183128" y="448563"/>
                  </a:lnTo>
                  <a:lnTo>
                    <a:pt x="338454" y="448563"/>
                  </a:lnTo>
                  <a:lnTo>
                    <a:pt x="338454" y="280415"/>
                  </a:lnTo>
                  <a:lnTo>
                    <a:pt x="112140" y="280415"/>
                  </a:lnTo>
                  <a:lnTo>
                    <a:pt x="112140" y="336423"/>
                  </a:lnTo>
                  <a:lnTo>
                    <a:pt x="0" y="224282"/>
                  </a:lnTo>
                  <a:close/>
                </a:path>
              </a:pathLst>
            </a:custGeom>
            <a:ln w="12700">
              <a:solidFill>
                <a:srgbClr val="FCE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02628" y="1897202"/>
            <a:ext cx="889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pc="-160" dirty="0" err="1">
                <a:solidFill>
                  <a:srgbClr val="676767"/>
                </a:solidFill>
                <a:latin typeface="Franklin Gothic Medium"/>
                <a:cs typeface="Franklin Gothic Medium"/>
              </a:rPr>
              <a:t>Our</a:t>
            </a:r>
            <a:r>
              <a:rPr sz="1800" spc="-9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</a:t>
            </a:r>
            <a:r>
              <a:rPr sz="1800" spc="-11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code</a:t>
            </a:r>
            <a:endParaRPr sz="1800" dirty="0">
              <a:latin typeface="Franklin Gothic Medium"/>
              <a:cs typeface="Franklin Gothic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80050" y="3577844"/>
            <a:ext cx="4058920" cy="461645"/>
            <a:chOff x="5480050" y="3577844"/>
            <a:chExt cx="4058920" cy="461645"/>
          </a:xfrm>
        </p:grpSpPr>
        <p:sp>
          <p:nvSpPr>
            <p:cNvPr id="9" name="object 9"/>
            <p:cNvSpPr/>
            <p:nvPr/>
          </p:nvSpPr>
          <p:spPr>
            <a:xfrm>
              <a:off x="5486400" y="3584194"/>
              <a:ext cx="4046220" cy="448945"/>
            </a:xfrm>
            <a:custGeom>
              <a:avLst/>
              <a:gdLst/>
              <a:ahLst/>
              <a:cxnLst/>
              <a:rect l="l" t="t" r="r" b="b"/>
              <a:pathLst>
                <a:path w="4046220" h="448945">
                  <a:moveTo>
                    <a:pt x="4045839" y="0"/>
                  </a:moveTo>
                  <a:lnTo>
                    <a:pt x="430149" y="0"/>
                  </a:lnTo>
                  <a:lnTo>
                    <a:pt x="430149" y="168274"/>
                  </a:lnTo>
                  <a:lnTo>
                    <a:pt x="112140" y="168274"/>
                  </a:lnTo>
                  <a:lnTo>
                    <a:pt x="112140" y="112140"/>
                  </a:lnTo>
                  <a:lnTo>
                    <a:pt x="0" y="224281"/>
                  </a:lnTo>
                  <a:lnTo>
                    <a:pt x="112140" y="336422"/>
                  </a:lnTo>
                  <a:lnTo>
                    <a:pt x="112140" y="280415"/>
                  </a:lnTo>
                  <a:lnTo>
                    <a:pt x="430149" y="280415"/>
                  </a:lnTo>
                  <a:lnTo>
                    <a:pt x="430149" y="448563"/>
                  </a:lnTo>
                  <a:lnTo>
                    <a:pt x="4045839" y="448563"/>
                  </a:lnTo>
                  <a:lnTo>
                    <a:pt x="4045839" y="0"/>
                  </a:lnTo>
                  <a:close/>
                </a:path>
              </a:pathLst>
            </a:custGeom>
            <a:solidFill>
              <a:srgbClr val="FCE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86400" y="3584194"/>
              <a:ext cx="4046220" cy="448945"/>
            </a:xfrm>
            <a:custGeom>
              <a:avLst/>
              <a:gdLst/>
              <a:ahLst/>
              <a:cxnLst/>
              <a:rect l="l" t="t" r="r" b="b"/>
              <a:pathLst>
                <a:path w="4046220" h="448945">
                  <a:moveTo>
                    <a:pt x="0" y="224281"/>
                  </a:moveTo>
                  <a:lnTo>
                    <a:pt x="112140" y="112140"/>
                  </a:lnTo>
                  <a:lnTo>
                    <a:pt x="112140" y="168274"/>
                  </a:lnTo>
                  <a:lnTo>
                    <a:pt x="430149" y="168274"/>
                  </a:lnTo>
                  <a:lnTo>
                    <a:pt x="430149" y="0"/>
                  </a:lnTo>
                  <a:lnTo>
                    <a:pt x="4045839" y="0"/>
                  </a:lnTo>
                  <a:lnTo>
                    <a:pt x="4045839" y="448563"/>
                  </a:lnTo>
                  <a:lnTo>
                    <a:pt x="430149" y="448563"/>
                  </a:lnTo>
                  <a:lnTo>
                    <a:pt x="430149" y="280415"/>
                  </a:lnTo>
                  <a:lnTo>
                    <a:pt x="112140" y="280415"/>
                  </a:lnTo>
                  <a:lnTo>
                    <a:pt x="112140" y="336422"/>
                  </a:lnTo>
                  <a:lnTo>
                    <a:pt x="0" y="224281"/>
                  </a:lnTo>
                  <a:close/>
                </a:path>
              </a:pathLst>
            </a:custGeom>
            <a:ln w="12700">
              <a:solidFill>
                <a:srgbClr val="FCE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24091" y="3653408"/>
            <a:ext cx="280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spc="-13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Underlying</a:t>
            </a:r>
            <a:r>
              <a:rPr sz="1800" spc="10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matplotlib-</a:t>
            </a:r>
            <a:r>
              <a:rPr sz="1800" spc="-95" dirty="0" err="1">
                <a:solidFill>
                  <a:srgbClr val="676767"/>
                </a:solidFill>
                <a:latin typeface="Franklin Gothic Medium"/>
                <a:cs typeface="Franklin Gothic Medium"/>
              </a:rPr>
              <a:t>functi</a:t>
            </a:r>
            <a:r>
              <a:rPr lang="nl-NL" sz="1800" spc="-9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on</a:t>
            </a:r>
            <a:endParaRPr sz="1800" dirty="0">
              <a:latin typeface="Franklin Gothic Medium"/>
              <a:cs typeface="Franklin Gothic Medi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52389" y="5320042"/>
            <a:ext cx="2612390" cy="672465"/>
            <a:chOff x="6779768" y="5590209"/>
            <a:chExt cx="2612390" cy="672465"/>
          </a:xfrm>
        </p:grpSpPr>
        <p:sp>
          <p:nvSpPr>
            <p:cNvPr id="13" name="object 13"/>
            <p:cNvSpPr/>
            <p:nvPr/>
          </p:nvSpPr>
          <p:spPr>
            <a:xfrm>
              <a:off x="6786118" y="5596559"/>
              <a:ext cx="2599690" cy="659765"/>
            </a:xfrm>
            <a:custGeom>
              <a:avLst/>
              <a:gdLst/>
              <a:ahLst/>
              <a:cxnLst/>
              <a:rect l="l" t="t" r="r" b="b"/>
              <a:pathLst>
                <a:path w="2599690" h="659764">
                  <a:moveTo>
                    <a:pt x="2599435" y="0"/>
                  </a:moveTo>
                  <a:lnTo>
                    <a:pt x="0" y="0"/>
                  </a:lnTo>
                  <a:lnTo>
                    <a:pt x="0" y="428498"/>
                  </a:lnTo>
                  <a:lnTo>
                    <a:pt x="1217295" y="428498"/>
                  </a:lnTo>
                  <a:lnTo>
                    <a:pt x="1217295" y="494588"/>
                  </a:lnTo>
                  <a:lnTo>
                    <a:pt x="1134872" y="494588"/>
                  </a:lnTo>
                  <a:lnTo>
                    <a:pt x="1299717" y="659460"/>
                  </a:lnTo>
                  <a:lnTo>
                    <a:pt x="1464563" y="494588"/>
                  </a:lnTo>
                  <a:lnTo>
                    <a:pt x="1382140" y="494588"/>
                  </a:lnTo>
                  <a:lnTo>
                    <a:pt x="1382140" y="428498"/>
                  </a:lnTo>
                  <a:lnTo>
                    <a:pt x="2599435" y="428498"/>
                  </a:lnTo>
                  <a:lnTo>
                    <a:pt x="2599435" y="0"/>
                  </a:lnTo>
                  <a:close/>
                </a:path>
              </a:pathLst>
            </a:custGeom>
            <a:solidFill>
              <a:srgbClr val="FCE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86118" y="5596559"/>
              <a:ext cx="2599690" cy="659765"/>
            </a:xfrm>
            <a:custGeom>
              <a:avLst/>
              <a:gdLst/>
              <a:ahLst/>
              <a:cxnLst/>
              <a:rect l="l" t="t" r="r" b="b"/>
              <a:pathLst>
                <a:path w="2599690" h="659764">
                  <a:moveTo>
                    <a:pt x="0" y="0"/>
                  </a:moveTo>
                  <a:lnTo>
                    <a:pt x="2599435" y="0"/>
                  </a:lnTo>
                  <a:lnTo>
                    <a:pt x="2599435" y="428498"/>
                  </a:lnTo>
                  <a:lnTo>
                    <a:pt x="1382140" y="428498"/>
                  </a:lnTo>
                  <a:lnTo>
                    <a:pt x="1382140" y="494588"/>
                  </a:lnTo>
                  <a:lnTo>
                    <a:pt x="1464563" y="494588"/>
                  </a:lnTo>
                  <a:lnTo>
                    <a:pt x="1299717" y="659460"/>
                  </a:lnTo>
                  <a:lnTo>
                    <a:pt x="1134872" y="494588"/>
                  </a:lnTo>
                  <a:lnTo>
                    <a:pt x="1217295" y="494588"/>
                  </a:lnTo>
                  <a:lnTo>
                    <a:pt x="1217295" y="428498"/>
                  </a:lnTo>
                  <a:lnTo>
                    <a:pt x="0" y="42849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CE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78474" y="5356554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800" spc="-16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The error </a:t>
            </a:r>
            <a:r>
              <a:rPr lang="nl-NL" sz="1800" spc="-165" dirty="0" err="1">
                <a:solidFill>
                  <a:srgbClr val="676767"/>
                </a:solidFill>
                <a:latin typeface="Franklin Gothic Medium"/>
                <a:cs typeface="Franklin Gothic Medium"/>
              </a:rPr>
              <a:t>description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nl-NL" spc="-345" dirty="0"/>
              <a:t>SPLIT YOUR CODE</a:t>
            </a:r>
            <a:endParaRPr spc="-3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74952"/>
            <a:ext cx="9903461" cy="110607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If the traceback doesn’t make it clear where the error occurs, split your script or cell into smaller pieces. </a:t>
            </a:r>
          </a:p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By running the code line by line, it will become clear which line causes the error.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9231" y="649085"/>
            <a:ext cx="12570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en-GB" dirty="0"/>
              <a:t>WHAT IF YOU DON'T UNDERSTAND AN ERROR?</a:t>
            </a:r>
            <a:endParaRPr spc="-3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53" y="1630362"/>
            <a:ext cx="12069316" cy="5311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6972" y="2452242"/>
            <a:ext cx="9537065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en-GB" sz="2400" spc="-17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Error messages can sometimes be hard to understand. There are always others who have faced the same problem. Check online resources: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endParaRPr lang="en-GB" sz="2400" spc="-170" dirty="0">
              <a:solidFill>
                <a:srgbClr val="767070"/>
              </a:solidFill>
              <a:latin typeface="Franklin Gothic Medium"/>
              <a:cs typeface="Franklin Gothic Medium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7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ChatGPT / Claude / Copilot – Be careful not to share sensitive data 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7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Google / </a:t>
            </a:r>
            <a:r>
              <a:rPr lang="en-GB" sz="2400" spc="-17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StackOverflow</a:t>
            </a:r>
            <a:r>
              <a:rPr lang="en-GB" sz="2400" spc="-17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/ other forums – Often provide useful solutions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D5DF3-BCBF-D771-56FA-91C4B988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AFCA04-D88A-7DE1-E6E4-58EDB69290F6}"/>
              </a:ext>
            </a:extLst>
          </p:cNvPr>
          <p:cNvSpPr/>
          <p:nvPr/>
        </p:nvSpPr>
        <p:spPr>
          <a:xfrm>
            <a:off x="0" y="-3367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9AE87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AA28B7-8AEC-D2B6-B930-6C383024C4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1050" y="990600"/>
            <a:ext cx="106299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7200" spc="-150" dirty="0" err="1">
                <a:solidFill>
                  <a:srgbClr val="FDE5B9"/>
                </a:solidFill>
              </a:rPr>
              <a:t>Exercise</a:t>
            </a:r>
            <a:r>
              <a:rPr lang="nl-NL" sz="7200" spc="-150" dirty="0">
                <a:solidFill>
                  <a:srgbClr val="FDE5B9"/>
                </a:solidFill>
              </a:rPr>
              <a:t> 2</a:t>
            </a:r>
            <a:endParaRPr sz="7200" spc="-150" dirty="0"/>
          </a:p>
        </p:txBody>
      </p:sp>
    </p:spTree>
    <p:extLst>
      <p:ext uri="{BB962C8B-B14F-4D97-AF65-F5344CB8AC3E}">
        <p14:creationId xmlns:p14="http://schemas.microsoft.com/office/powerpoint/2010/main" val="334326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23315"/>
            <a:ext cx="10970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0" dirty="0"/>
              <a:t>Working with Dates and Times in pandas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3767226"/>
            <a:ext cx="9292590" cy="9464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Subtract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two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dates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to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get a time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difference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Add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days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,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hours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, or weeks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with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pd.Timedelta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or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DateOffset</a:t>
            </a:r>
            <a:endParaRPr lang="en-GB" sz="2400" spc="-150" dirty="0">
              <a:solidFill>
                <a:srgbClr val="767171"/>
              </a:solidFill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3407" y="6013703"/>
            <a:ext cx="1685544" cy="844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600" y="5654639"/>
            <a:ext cx="5808980" cy="803910"/>
          </a:xfrm>
          <a:prstGeom prst="rect">
            <a:avLst/>
          </a:prstGeom>
          <a:solidFill>
            <a:srgbClr val="F5F8F9"/>
          </a:solidFill>
          <a:ln w="12700">
            <a:solidFill>
              <a:srgbClr val="8BA7B3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91440">
              <a:lnSpc>
                <a:spcPts val="2125"/>
              </a:lnSpc>
              <a:spcBef>
                <a:spcPts val="810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pandas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pd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ts val="2125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datetime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datetime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2D8054E-269A-E4BC-6215-554E1D726B9C}"/>
              </a:ext>
            </a:extLst>
          </p:cNvPr>
          <p:cNvSpPr txBox="1"/>
          <p:nvPr/>
        </p:nvSpPr>
        <p:spPr>
          <a:xfrm>
            <a:off x="1069339" y="1867916"/>
            <a:ext cx="9292590" cy="18517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Many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datasets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contain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dates or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times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(or </a:t>
            </a:r>
            <a:r>
              <a:rPr lang="nl-NL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both</a:t>
            </a:r>
            <a:r>
              <a:rPr lang="nl-NL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)</a:t>
            </a:r>
            <a:endParaRPr sz="2400" spc="-15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Use </a:t>
            </a: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pd.to_datetime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() to convert text into datetime objects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Datetime columns in pandas usually have type datetime64[ns]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You can do calculations with datetimes, for example: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50" dirty="0"/>
              <a:t>Date-times as a Data Type in pandas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949365" y="1895833"/>
            <a:ext cx="9979661" cy="432426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Datetimes in pandas are stored as datetime64[ns] (nanosecond precision)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This is stored </a:t>
            </a:r>
            <a:r>
              <a:rPr lang="en-GB" sz="2400" b="1" spc="-150" dirty="0">
                <a:solidFill>
                  <a:srgbClr val="767171"/>
                </a:solidFill>
                <a:latin typeface="Trebuchet MS"/>
                <a:cs typeface="Trebuchet MS"/>
              </a:rPr>
              <a:t>internally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as ns, but shown as dates/durations for readability</a:t>
            </a:r>
            <a:endParaRPr lang="en-GB" sz="2400" b="1" spc="-150" dirty="0">
              <a:solidFill>
                <a:srgbClr val="767171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Values represent points in time relative to the Unix epoch (1970-01-01), with time zone support if specified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A single datetime is represented by a </a:t>
            </a: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pd.Timestamp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object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Durations between datetimes are represented with </a:t>
            </a: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pd.Timedelta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 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Use </a:t>
            </a: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pd.to_datetime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() to parse text values into datetime objects</a:t>
            </a:r>
            <a:endParaRPr sz="24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endParaRPr sz="2400" spc="-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3315"/>
            <a:ext cx="103581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pc="-150" dirty="0"/>
              <a:t>Time Periods in pandas</a:t>
            </a:r>
            <a:br>
              <a:rPr lang="en-GB" dirty="0"/>
            </a:br>
            <a:endParaRPr spc="-7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5516"/>
            <a:ext cx="9179560" cy="38395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40665" algn="l"/>
              </a:tabLst>
            </a:pPr>
            <a:r>
              <a:rPr lang="en-GB" sz="2400" b="1" spc="-150" dirty="0" err="1">
                <a:solidFill>
                  <a:srgbClr val="767171"/>
                </a:solidFill>
                <a:latin typeface="Trebuchet MS"/>
                <a:cs typeface="Trebuchet MS"/>
              </a:rPr>
              <a:t>Timedelta</a:t>
            </a:r>
            <a:endParaRPr lang="en-GB" sz="2400" b="1" spc="-150" dirty="0">
              <a:solidFill>
                <a:srgbClr val="767171"/>
              </a:solidFill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Represents a duration based on clock time (e.g., </a:t>
            </a: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pd.Timedelta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(hours=1))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Can be added to or subtracted from datetimes 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Not tied to a specific start or end time</a:t>
            </a: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40665" algn="l"/>
              </a:tabLst>
            </a:pPr>
            <a:endParaRPr lang="en-GB" sz="24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lang="en-GB" sz="2400" b="1" spc="-150" dirty="0">
                <a:solidFill>
                  <a:srgbClr val="767171"/>
                </a:solidFill>
                <a:latin typeface="Trebuchet MS"/>
                <a:cs typeface="Trebuchet MS"/>
              </a:rPr>
              <a:t>Interval</a:t>
            </a:r>
            <a:endParaRPr sz="2400" b="1" spc="-15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Represents a time range with a defined start and end 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Created with </a:t>
            </a: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pd.Interval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()</a:t>
            </a: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Useful for binning/grouping data into periods</a:t>
            </a:r>
            <a:endParaRPr sz="2400" spc="-1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13A3-8E8E-4AFE-2228-79E76EFD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50" dirty="0"/>
              <a:t>Date and Time Formats in pandas</a:t>
            </a:r>
            <a:endParaRPr lang="en-NL" spc="-15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36EFA80-2C82-AC47-2F23-DE2F86A3938D}"/>
              </a:ext>
            </a:extLst>
          </p:cNvPr>
          <p:cNvSpPr txBox="1"/>
          <p:nvPr/>
        </p:nvSpPr>
        <p:spPr>
          <a:xfrm>
            <a:off x="533400" y="1905000"/>
            <a:ext cx="9179560" cy="437299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 err="1">
                <a:solidFill>
                  <a:srgbClr val="767171"/>
                </a:solidFill>
                <a:latin typeface="Trebuchet MS"/>
                <a:cs typeface="Trebuchet MS"/>
              </a:rPr>
              <a:t>pd.to_datetime</a:t>
            </a: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() can automatically parse many common formats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171"/>
                </a:solidFill>
                <a:latin typeface="Trebuchet MS"/>
                <a:cs typeface="Trebuchet MS"/>
              </a:rPr>
              <a:t>parsing fails, you can specify a format string</a:t>
            </a:r>
          </a:p>
          <a:p>
            <a:pPr marL="355600" indent="-342900">
              <a:lnSpc>
                <a:spcPct val="10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endParaRPr lang="en-GB" sz="24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lang="en-GB" sz="2400" b="1" spc="-150" dirty="0">
                <a:solidFill>
                  <a:srgbClr val="767171"/>
                </a:solidFill>
                <a:latin typeface="Trebuchet MS"/>
                <a:cs typeface="Trebuchet MS"/>
              </a:rPr>
              <a:t>Common format codes (Look this up when you need it)</a:t>
            </a:r>
            <a:endParaRPr sz="2400" b="1" spc="-150" dirty="0">
              <a:latin typeface="Trebuchet MS"/>
              <a:cs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%Y → 4-digit year (2023)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%y → 2-digit year (23)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%m → month number (01–12)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%d → day of month (01–31)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%H → hour (24-hour clock, 00–23)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%M → minutes (00–59)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%S → seconds (00–59)</a:t>
            </a:r>
          </a:p>
        </p:txBody>
      </p:sp>
    </p:spTree>
    <p:extLst>
      <p:ext uri="{BB962C8B-B14F-4D97-AF65-F5344CB8AC3E}">
        <p14:creationId xmlns:p14="http://schemas.microsoft.com/office/powerpoint/2010/main" val="406138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367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9AE87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050" y="990600"/>
            <a:ext cx="106299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nl-NL" sz="7200" spc="-150" dirty="0" err="1">
                <a:solidFill>
                  <a:srgbClr val="FDE5B9"/>
                </a:solidFill>
              </a:rPr>
              <a:t>Exercise</a:t>
            </a:r>
            <a:r>
              <a:rPr lang="nl-NL" sz="7200" spc="-150" dirty="0">
                <a:solidFill>
                  <a:srgbClr val="FDE5B9"/>
                </a:solidFill>
              </a:rPr>
              <a:t> 1</a:t>
            </a:r>
            <a:endParaRPr sz="7200" spc="-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35812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nl-NL" spc="-405" dirty="0"/>
              <a:t>Error handling</a:t>
            </a:r>
            <a:endParaRPr spc="-44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1957"/>
            <a:ext cx="5788661" cy="2594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  <a:tabLst>
                <a:tab pos="241300" algn="l"/>
              </a:tabLst>
            </a:pPr>
            <a:r>
              <a:rPr lang="en-GB" sz="2400" spc="-19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Whether you are an experienced programmer or not:  everyone encounters </a:t>
            </a:r>
            <a:r>
              <a:rPr sz="2400" spc="-16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errors</a:t>
            </a:r>
            <a:r>
              <a:rPr sz="2400" spc="-12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regularly</a:t>
            </a:r>
          </a:p>
          <a:p>
            <a:pPr marL="12700" marR="5080">
              <a:lnSpc>
                <a:spcPts val="2590"/>
              </a:lnSpc>
              <a:spcBef>
                <a:spcPts val="430"/>
              </a:spcBef>
              <a:tabLst>
                <a:tab pos="241300" algn="l"/>
              </a:tabLst>
            </a:pPr>
            <a:endParaRPr lang="en-GB" sz="2400" spc="-165" dirty="0">
              <a:solidFill>
                <a:srgbClr val="767070"/>
              </a:solidFill>
              <a:latin typeface="Franklin Gothic Medium"/>
              <a:cs typeface="Franklin Gothic Medium"/>
            </a:endParaRPr>
          </a:p>
          <a:p>
            <a:pPr marL="12700" marR="5080">
              <a:lnSpc>
                <a:spcPts val="2590"/>
              </a:lnSpc>
              <a:spcBef>
                <a:spcPts val="430"/>
              </a:spcBef>
              <a:tabLst>
                <a:tab pos="241300" algn="l"/>
              </a:tabLst>
            </a:pPr>
            <a:r>
              <a:rPr lang="en-GB"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Recognizing and fixing errors is an essential programming skill: </a:t>
            </a:r>
          </a:p>
          <a:p>
            <a:pPr marL="355600" marR="5080" indent="-342900">
              <a:lnSpc>
                <a:spcPts val="259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Partly a matter of experience </a:t>
            </a:r>
          </a:p>
          <a:p>
            <a:pPr marL="355600" marR="5080" indent="-342900">
              <a:lnSpc>
                <a:spcPts val="259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With a few tips, you can already get a long way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35812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25" dirty="0"/>
              <a:t>ERROR</a:t>
            </a:r>
            <a:r>
              <a:rPr lang="nl-NL" spc="-425" dirty="0"/>
              <a:t> FIXING</a:t>
            </a:r>
            <a:endParaRPr spc="-380" dirty="0"/>
          </a:p>
        </p:txBody>
      </p:sp>
      <p:sp>
        <p:nvSpPr>
          <p:cNvPr id="3" name="object 3"/>
          <p:cNvSpPr txBox="1"/>
          <p:nvPr/>
        </p:nvSpPr>
        <p:spPr>
          <a:xfrm>
            <a:off x="982472" y="1609471"/>
            <a:ext cx="5579110" cy="244874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40665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To solve an error, you need to know: 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Where the error occurs 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What causes the error </a:t>
            </a: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How to fix the error 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40665" algn="l"/>
              </a:tabLst>
            </a:pPr>
            <a:endParaRPr lang="en-GB" sz="2400" spc="-150" dirty="0">
              <a:solidFill>
                <a:srgbClr val="767070"/>
              </a:solidFill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40665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But how do you find out?</a:t>
            </a:r>
            <a:endParaRPr sz="2400" spc="-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35812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en-GB" spc="-340" dirty="0"/>
              <a:t>READ THE ERROR CAREFULLY</a:t>
            </a:r>
            <a:endParaRPr spc="-380" dirty="0"/>
          </a:p>
        </p:txBody>
      </p:sp>
      <p:sp>
        <p:nvSpPr>
          <p:cNvPr id="3" name="object 3"/>
          <p:cNvSpPr txBox="1"/>
          <p:nvPr/>
        </p:nvSpPr>
        <p:spPr>
          <a:xfrm>
            <a:off x="903516" y="2536254"/>
            <a:ext cx="10678884" cy="1844736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91440" marR="3202940">
              <a:lnSpc>
                <a:spcPct val="100000"/>
              </a:lnSpc>
              <a:spcBef>
                <a:spcPts val="885"/>
              </a:spcBef>
            </a:pP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mileage = [10, 20, 15, 18, 12] </a:t>
            </a:r>
          </a:p>
          <a:p>
            <a:pPr marL="91440" marR="3202940">
              <a:lnSpc>
                <a:spcPct val="100000"/>
              </a:lnSpc>
              <a:spcBef>
                <a:spcPts val="885"/>
              </a:spcBef>
            </a:pPr>
            <a:r>
              <a:rPr lang="en-GB" sz="1800" spc="-150" dirty="0" err="1">
                <a:solidFill>
                  <a:srgbClr val="0000FF"/>
                </a:solidFill>
                <a:latin typeface="Courier New"/>
                <a:cs typeface="Courier New"/>
              </a:rPr>
              <a:t>average_mileage</a:t>
            </a: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 = mean(mileage) </a:t>
            </a:r>
          </a:p>
          <a:p>
            <a:pPr marL="91440" marR="3202940">
              <a:lnSpc>
                <a:spcPct val="100000"/>
              </a:lnSpc>
              <a:spcBef>
                <a:spcPts val="885"/>
              </a:spcBef>
            </a:pPr>
            <a:r>
              <a:rPr lang="en-GB" sz="1800" spc="-150" dirty="0" err="1">
                <a:solidFill>
                  <a:srgbClr val="0000FF"/>
                </a:solidFill>
                <a:latin typeface="Courier New"/>
                <a:cs typeface="Courier New"/>
              </a:rPr>
              <a:t>price_per_kilometer</a:t>
            </a: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 = 3 </a:t>
            </a:r>
          </a:p>
          <a:p>
            <a:pPr marL="91440" marR="3202940">
              <a:lnSpc>
                <a:spcPct val="100000"/>
              </a:lnSpc>
              <a:spcBef>
                <a:spcPts val="885"/>
              </a:spcBef>
            </a:pPr>
            <a:r>
              <a:rPr lang="en-GB" sz="1800" spc="-150" dirty="0" err="1">
                <a:solidFill>
                  <a:srgbClr val="0000FF"/>
                </a:solidFill>
                <a:latin typeface="Courier New"/>
                <a:cs typeface="Courier New"/>
              </a:rPr>
              <a:t>average_price</a:t>
            </a: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 = </a:t>
            </a:r>
            <a:r>
              <a:rPr lang="en-GB" sz="1800" spc="-150" dirty="0" err="1">
                <a:solidFill>
                  <a:srgbClr val="0000FF"/>
                </a:solidFill>
                <a:latin typeface="Courier New"/>
                <a:cs typeface="Courier New"/>
              </a:rPr>
              <a:t>average_mileage</a:t>
            </a: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 * </a:t>
            </a:r>
            <a:r>
              <a:rPr lang="en-GB" sz="1800" spc="-150" dirty="0" err="1">
                <a:solidFill>
                  <a:srgbClr val="0000FF"/>
                </a:solidFill>
                <a:latin typeface="Courier New"/>
                <a:cs typeface="Courier New"/>
              </a:rPr>
              <a:t>price_per_kilometer</a:t>
            </a: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 print("The average price is:", </a:t>
            </a:r>
            <a:r>
              <a:rPr lang="en-GB" sz="1800" spc="-150" dirty="0" err="1">
                <a:solidFill>
                  <a:srgbClr val="0000FF"/>
                </a:solidFill>
                <a:latin typeface="Courier New"/>
                <a:cs typeface="Courier New"/>
              </a:rPr>
              <a:t>average_price</a:t>
            </a:r>
            <a:r>
              <a:rPr lang="en-GB" sz="1800" spc="-15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800" spc="-1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137" y="1439083"/>
            <a:ext cx="5333365" cy="9444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en-GB" sz="2400" spc="-2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The error message often tells you: 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en-GB" sz="2400" spc="-2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Where the error occurs  &amp; What kind of error it is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/>
          <a:stretch>
            <a:fillRect/>
          </a:stretch>
        </p:blipFill>
        <p:spPr>
          <a:xfrm>
            <a:off x="903516" y="4432997"/>
            <a:ext cx="6345370" cy="20850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806</Words>
  <Application>Microsoft Macintosh PowerPoint</Application>
  <PresentationFormat>Widescreen</PresentationFormat>
  <Paragraphs>95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Arial MT</vt:lpstr>
      <vt:lpstr>Courier New</vt:lpstr>
      <vt:lpstr>Franklin Gothic Medium</vt:lpstr>
      <vt:lpstr>Trebuchet MS</vt:lpstr>
      <vt:lpstr>Office Theme</vt:lpstr>
      <vt:lpstr>Dates &amp; Times</vt:lpstr>
      <vt:lpstr>Working with Dates and Times in pandas</vt:lpstr>
      <vt:lpstr>Date-times as a Data Type in pandas</vt:lpstr>
      <vt:lpstr>Time Periods in pandas </vt:lpstr>
      <vt:lpstr>Date and Time Formats in pandas</vt:lpstr>
      <vt:lpstr>Exercise 1</vt:lpstr>
      <vt:lpstr>Error handling</vt:lpstr>
      <vt:lpstr>ERROR FIXING</vt:lpstr>
      <vt:lpstr>READ THE ERROR CAREFULLY</vt:lpstr>
      <vt:lpstr>ERROR TYPES</vt:lpstr>
      <vt:lpstr>TRACEBACKS</vt:lpstr>
      <vt:lpstr>TRACEBACKS</vt:lpstr>
      <vt:lpstr>SPLIT YOUR CODE</vt:lpstr>
      <vt:lpstr>WHAT IF YOU DON'T UNDERSTAND AN ERROR?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 Bakker</cp:lastModifiedBy>
  <cp:revision>7</cp:revision>
  <dcterms:created xsi:type="dcterms:W3CDTF">2025-09-25T12:24:14Z</dcterms:created>
  <dcterms:modified xsi:type="dcterms:W3CDTF">2025-10-01T13:33:08Z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2024-10-02T00:00:00Z</vt:filetime>
  </property>
  <property fmtid="{D5CDD505-2E9C-101B-9397-08002B2CF9AE}" pid="3" name="LastSaved">
    <vt:filetime>2025-09-25T00:00:00Z</vt:filetime>
  </property>
  <property fmtid="{D5CDD505-2E9C-101B-9397-08002B2CF9AE}" pid="4" name="Producer">
    <vt:lpwstr>macOS Version 13.4.1 (Build 22F82) Quartz PDFContext</vt:lpwstr>
  </property>
  <property fmtid="{D5CDD505-2E9C-101B-9397-08002B2CF9AE}" pid="5" name="MSIP_Label_8772ba27-cab8-4042-a351-a31f6e4eacdc_Enabled">
    <vt:lpwstr>true</vt:lpwstr>
  </property>
  <property fmtid="{D5CDD505-2E9C-101B-9397-08002B2CF9AE}" pid="6" name="MSIP_Label_8772ba27-cab8-4042-a351-a31f6e4eacdc_SetDate">
    <vt:lpwstr>2025-09-25T18:29:00Z</vt:lpwstr>
  </property>
  <property fmtid="{D5CDD505-2E9C-101B-9397-08002B2CF9AE}" pid="7" name="MSIP_Label_8772ba27-cab8-4042-a351-a31f6e4eacdc_Method">
    <vt:lpwstr>Standard</vt:lpwstr>
  </property>
  <property fmtid="{D5CDD505-2E9C-101B-9397-08002B2CF9AE}" pid="8" name="MSIP_Label_8772ba27-cab8-4042-a351-a31f6e4eacdc_Name">
    <vt:lpwstr>Internal</vt:lpwstr>
  </property>
  <property fmtid="{D5CDD505-2E9C-101B-9397-08002B2CF9AE}" pid="9" name="MSIP_Label_8772ba27-cab8-4042-a351-a31f6e4eacdc_SiteId">
    <vt:lpwstr>715902d6-f63e-4b8d-929b-4bb170bad492</vt:lpwstr>
  </property>
  <property fmtid="{D5CDD505-2E9C-101B-9397-08002B2CF9AE}" pid="10" name="MSIP_Label_8772ba27-cab8-4042-a351-a31f6e4eacdc_ActionId">
    <vt:lpwstr>ae18380c-13ba-49ff-9120-bb1a30f5ff74</vt:lpwstr>
  </property>
  <property fmtid="{D5CDD505-2E9C-101B-9397-08002B2CF9AE}" pid="11" name="MSIP_Label_8772ba27-cab8-4042-a351-a31f6e4eacdc_ContentBits">
    <vt:lpwstr>0</vt:lpwstr>
  </property>
  <property fmtid="{D5CDD505-2E9C-101B-9397-08002B2CF9AE}" pid="12" name="MSIP_Label_8772ba27-cab8-4042-a351-a31f6e4eacdc_Tag">
    <vt:lpwstr>50, 3, 0, 1</vt:lpwstr>
  </property>
</Properties>
</file>