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89" r:id="rId6"/>
    <p:sldId id="290" r:id="rId7"/>
    <p:sldId id="291" r:id="rId8"/>
    <p:sldId id="271" r:id="rId9"/>
    <p:sldId id="439" r:id="rId10"/>
    <p:sldId id="440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442" r:id="rId19"/>
    <p:sldId id="280" r:id="rId20"/>
    <p:sldId id="281" r:id="rId2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D88"/>
    <a:srgbClr val="898E90"/>
    <a:srgbClr val="E1E1E1"/>
    <a:srgbClr val="F0F0F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30"/>
    <p:restoredTop sz="96405"/>
  </p:normalViewPr>
  <p:slideViewPr>
    <p:cSldViewPr snapToGrid="0" snapToObjects="1">
      <p:cViewPr varScale="1">
        <p:scale>
          <a:sx n="146" d="100"/>
          <a:sy n="146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 Bakker" userId="S::97091sba@eur.nl::e5d98aec-3384-4b4f-83f4-47ba7f74cba5" providerId="AD" clId="Web-{7B903511-D10D-EF24-FABC-4790E3A90CF9}"/>
    <pc:docChg chg="mod">
      <pc:chgData name="Sebas Bakker" userId="S::97091sba@eur.nl::e5d98aec-3384-4b4f-83f4-47ba7f74cba5" providerId="AD" clId="Web-{7B903511-D10D-EF24-FABC-4790E3A90CF9}" dt="2025-10-01T11:29:39.433" v="0" actId="33475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BF1E8-E560-3846-A110-1687B6B45E32}" type="datetimeFigureOut">
              <a:rPr lang="nl-NL" smtClean="0"/>
              <a:t>01-10-2025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B5F6A2-28DE-694B-A658-F8606851998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189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71F3-86E3-9043-82E4-2839072FF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7BC3D-FC1F-124C-BAB7-FBE3C69E7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87AD-6FBF-F546-AE5E-DB70EA1DF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80295-38B3-C34E-B1BC-885E5C854B62}" type="datetime1">
              <a:rPr lang="en-US" smtClean="0"/>
              <a:t>10/1/25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6972B-0D3E-0F48-9A0E-BC920D73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4A48-E029-DE46-9627-A11283A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581400" cy="365125"/>
          </a:xfrm>
        </p:spPr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459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12640-3257-124D-8232-3FA75CF6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D2B1C-702D-444E-996C-E2EAEB4E3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8C467-C99A-8144-9840-EFFC7DB9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A1960-9B8B-2141-8472-2945F0D36188}" type="datetime1">
              <a:rPr lang="en-US" smtClean="0"/>
              <a:t>10/1/25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70A1-30EA-4744-A6DF-415B7825B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38F25-E987-944E-97CF-F6CA5195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55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272CC-C0CE-6749-A952-F23BDC1F2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B1952-5A6A-CD4C-9767-F7342A9A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EDE0B-CC36-9A47-A4D9-51A52B81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71FEC-95BB-4C4F-9F1E-08A563DCB213}" type="datetime1">
              <a:rPr lang="en-US" smtClean="0"/>
              <a:t>10/1/25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74D0-5776-3C4F-9D48-172BD405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BCED-4D87-3C4E-8E80-26728A51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220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7214-A025-D74E-8ECC-8933D4B3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1286-AD12-D143-A59A-639013B8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172F0-903F-414F-AD63-C9A9A291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E4BD-22FC-934D-BDC0-5A1A7861F034}" type="datetime1">
              <a:rPr lang="en-US" smtClean="0"/>
              <a:t>10/1/25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66F8-B737-9342-92D1-D789A5BF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E9177-2E28-2F44-B902-B26FED6C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404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8CF8-68CA-0B45-9977-766F367E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A21BA-AF00-D041-8479-F285F111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2E0D9-FB66-4B4E-9F57-E75AAE57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A5A5C-536C-544C-80BC-0D59FC792BAA}" type="datetime1">
              <a:rPr lang="en-US" smtClean="0"/>
              <a:t>10/1/25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6D47C-79FA-0D4D-BBF9-D5397EE2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4224-0001-4148-873C-797E27A5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5347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7C66-980D-E045-8EAF-A5C88EDE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1DB5A-AA80-4F42-816F-3D3052AC5B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13628-D73D-5947-9CEA-BF943CD37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FD3DE-1889-444D-8467-6A3815AC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CA98-5215-2D44-9029-DA5CB54EE595}" type="datetime1">
              <a:rPr lang="en-US" smtClean="0"/>
              <a:t>10/1/25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2F48-D092-D047-A11E-7CC6CAB3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68E07-E171-3E43-AD2D-54179F3C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093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1901-595A-004F-82D9-2299329B9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37B0E-4A9E-DC43-9E0E-8152FB518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E54C5-00A4-7744-B10F-75452BC7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737A8-8F7D-7D4A-8F2A-FAA4B5F33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676DE-4EAF-F846-9263-7FAE85651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F1843-4206-2E4D-84F6-76D9760B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78805-64DB-994A-90AA-E81BD864BE3A}" type="datetime1">
              <a:rPr lang="en-US" smtClean="0"/>
              <a:t>10/1/25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A90C7-BBA7-9E42-918B-A83B5A54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3A9B7-2B28-8041-B63A-F9D67190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16929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2646-D1E8-0349-94E3-1D3E577B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A20A3D-6A44-5941-A297-E9EBA28F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AA6DA-9F20-3649-A26B-DC29DCB9F73F}" type="datetime1">
              <a:rPr lang="en-US" smtClean="0"/>
              <a:t>10/1/25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5FC85-CE56-5048-9820-243AC8C9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F6848-FD03-1E40-841F-7788DF90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222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03FA7-A030-B146-88E2-938E6C5F9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074A-D8DF-FB4D-9791-231C7A865C23}" type="datetime1">
              <a:rPr lang="en-US" smtClean="0"/>
              <a:t>10/1/25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28A4A-6157-8042-ABFA-5B6A24BD0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D3462-7D0E-D948-B507-F24A5E58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78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20CAF-80FE-4749-93D2-F0ABDBDA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13B57-DC3D-D843-A846-55BF8FDB5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8B808-1148-2D4C-ADD5-854D0921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EDF4F9-F1CE-B345-B74A-3E86214D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F0E1D-06EF-AF4C-8A0A-EFF944F49577}" type="datetime1">
              <a:rPr lang="en-US" smtClean="0"/>
              <a:t>10/1/25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E58E7-2D17-2B40-81D1-C4A1CF8A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325DF-FDD4-E043-89BA-FA21D6F73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59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0206-1862-8148-87AD-9814C544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530A6-D28F-D245-9EDD-227399143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56072-50BA-4B49-9766-8380D01F5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FB81B-40F8-4E43-B7FC-3FF3A4AF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1B9A-0CAF-D34F-B98F-BD407C78CE4A}" type="datetime1">
              <a:rPr lang="en-US" smtClean="0"/>
              <a:t>10/1/25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C82B-E33E-C442-8FB4-069416E59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AAA66-2945-8549-AA57-B5988F02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16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63A60-C68F-B546-8E4B-4189492A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85430-DE03-D042-89C9-3D7C5FD85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D1DCD-FEDE-314A-BECF-6506CFD07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DFB5C-C03B-D842-B545-1E7E2FEFC125}" type="datetime1">
              <a:rPr lang="en-US" smtClean="0"/>
              <a:t>10/1/25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93985-7393-4447-B7ED-57D8F023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6E31E-4955-3046-8F0C-D18C67F09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1769C-AA9F-C84C-82C8-60353F8B7644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042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5990-3AC1-994C-9B4B-8569FC520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620000"/>
          </a:xfrm>
        </p:spPr>
        <p:txBody>
          <a:bodyPr anchor="ctr"/>
          <a:lstStyle/>
          <a:p>
            <a:pPr>
              <a:lnSpc>
                <a:spcPts val="7000"/>
              </a:lnSpc>
            </a:pPr>
            <a:r>
              <a:rPr lang="nl-NL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Functions</a:t>
            </a:r>
            <a:endParaRPr lang="nl-NL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68AE0-630C-2F4F-9B6E-C03E1041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20000"/>
            <a:ext cx="12192000" cy="1080000"/>
          </a:xfrm>
        </p:spPr>
        <p:txBody>
          <a:bodyPr anchor="ctr">
            <a:normAutofit/>
          </a:bodyPr>
          <a:lstStyle/>
          <a:p>
            <a:pPr>
              <a:lnSpc>
                <a:spcPts val="5000"/>
              </a:lnSpc>
              <a:spcBef>
                <a:spcPts val="0"/>
              </a:spcBef>
            </a:pPr>
            <a:r>
              <a:rPr lang="nl-NL" sz="4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Programming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EF367E-BFD8-CE41-88BD-F3B9F35CD03F}"/>
              </a:ext>
            </a:extLst>
          </p:cNvPr>
          <p:cNvSpPr txBox="1">
            <a:spLocks/>
          </p:cNvSpPr>
          <p:nvPr/>
        </p:nvSpPr>
        <p:spPr>
          <a:xfrm>
            <a:off x="0" y="2700000"/>
            <a:ext cx="1219200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Data </a:t>
            </a: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Science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</a:t>
            </a: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and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97983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729202" cy="4878000"/>
          </a:xfrm>
        </p:spPr>
        <p:txBody>
          <a:bodyPr anchor="ctr">
            <a:norm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Museo Sans 500" panose="02000000000000000000" pitchFamily="2" charset="77"/>
              </a:rPr>
              <a:t>Functions</a:t>
            </a:r>
            <a:r>
              <a:rPr lang="nl-NL" sz="1500" dirty="0">
                <a:latin typeface="Museo Sans 500" panose="02000000000000000000" pitchFamily="2" charset="77"/>
              </a:rPr>
              <a:t> in </a:t>
            </a:r>
            <a:r>
              <a:rPr lang="nl-NL" sz="1500" b="1" dirty="0" err="1">
                <a:latin typeface="Museo Sans 500" panose="02000000000000000000" pitchFamily="2" charset="77"/>
              </a:rPr>
              <a:t>isolation</a:t>
            </a:r>
            <a:endParaRPr lang="nl-NL" sz="1500" b="1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System Font Regular"/>
              <a:buChar char="➕"/>
            </a:pPr>
            <a:r>
              <a:rPr lang="nl-NL" sz="1500" dirty="0">
                <a:latin typeface="Museo Sans 500" panose="02000000000000000000" pitchFamily="2" charset="77"/>
              </a:rPr>
              <a:t>Using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same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arguments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will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always</a:t>
            </a:r>
            <a:r>
              <a:rPr lang="nl-NL" sz="1500" dirty="0">
                <a:latin typeface="Museo Sans 500" panose="02000000000000000000" pitchFamily="2" charset="77"/>
              </a:rPr>
              <a:t> lead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same</a:t>
            </a:r>
            <a:r>
              <a:rPr lang="nl-NL" sz="1500" dirty="0">
                <a:latin typeface="Museo Sans 500" panose="02000000000000000000" pitchFamily="2" charset="77"/>
              </a:rPr>
              <a:t> return </a:t>
            </a:r>
            <a:r>
              <a:rPr lang="nl-NL" sz="1500" dirty="0" err="1">
                <a:latin typeface="Museo Sans 500" panose="02000000000000000000" pitchFamily="2" charset="77"/>
              </a:rPr>
              <a:t>value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br>
              <a:rPr lang="nl-NL" sz="1500" dirty="0">
                <a:latin typeface="Museo Sans 500" panose="02000000000000000000" pitchFamily="2" charset="77"/>
              </a:rPr>
            </a:b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not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dependent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on </a:t>
            </a:r>
            <a:r>
              <a:rPr lang="nl-NL" sz="1500" b="1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global</a:t>
            </a:r>
            <a:r>
              <a:rPr lang="nl-NL" sz="1500" b="1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scope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System Font Regular"/>
              <a:buChar char="➕"/>
            </a:pPr>
            <a:r>
              <a:rPr lang="nl-NL" sz="1500" dirty="0">
                <a:latin typeface="Museo Sans 500" panose="02000000000000000000" pitchFamily="2" charset="77"/>
              </a:rPr>
              <a:t>It </a:t>
            </a:r>
            <a:r>
              <a:rPr lang="nl-NL" sz="1500" dirty="0" err="1">
                <a:latin typeface="Museo Sans 500" panose="02000000000000000000" pitchFamily="2" charset="77"/>
              </a:rPr>
              <a:t>doesn’t</a:t>
            </a:r>
            <a:r>
              <a:rPr lang="nl-NL" sz="1500" dirty="0">
                <a:latin typeface="Museo Sans 500" panose="02000000000000000000" pitchFamily="2" charset="77"/>
              </a:rPr>
              <a:t> matter </a:t>
            </a:r>
            <a:r>
              <a:rPr lang="nl-NL" sz="1500" i="1" dirty="0" err="1">
                <a:latin typeface="Museo Sans 500" panose="02000000000000000000" pitchFamily="2" charset="77"/>
              </a:rPr>
              <a:t>where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call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endParaRPr lang="nl-NL" sz="1500" dirty="0">
              <a:solidFill>
                <a:schemeClr val="bg1">
                  <a:lumMod val="50000"/>
                </a:schemeClr>
              </a:solidFill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System Font Regular"/>
              <a:buChar char="➕"/>
            </a:pP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write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wherever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want, </a:t>
            </a:r>
            <a:r>
              <a:rPr lang="nl-NL" sz="1500" dirty="0" err="1">
                <a:latin typeface="Museo Sans 500" panose="02000000000000000000" pitchFamily="2" charset="77"/>
              </a:rPr>
              <a:t>for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example</a:t>
            </a:r>
            <a:r>
              <a:rPr lang="nl-NL" sz="1500" dirty="0">
                <a:latin typeface="Museo Sans 500" panose="02000000000000000000" pitchFamily="2" charset="77"/>
              </a:rPr>
              <a:t> in a separate script </a:t>
            </a:r>
            <a:r>
              <a:rPr lang="nl-NL" sz="1500" dirty="0" err="1">
                <a:latin typeface="Museo Sans 500" panose="02000000000000000000" pitchFamily="2" charset="77"/>
              </a:rPr>
              <a:t>containing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all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for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this</a:t>
            </a:r>
            <a:r>
              <a:rPr lang="nl-NL" sz="1500" dirty="0">
                <a:latin typeface="Museo Sans 500" panose="02000000000000000000" pitchFamily="2" charset="77"/>
              </a:rPr>
              <a:t> project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System Font Regular"/>
              <a:buChar char="➕"/>
            </a:pPr>
            <a:endParaRPr lang="nl-NL" sz="1500" dirty="0">
              <a:latin typeface="Museo Sans 500" panose="02000000000000000000" pitchFamily="2" charset="77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Museo Sans 500" panose="02000000000000000000" pitchFamily="2" charset="77"/>
              </a:rPr>
              <a:t>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access variables </a:t>
            </a:r>
            <a:r>
              <a:rPr lang="nl-NL" sz="1500" dirty="0" err="1">
                <a:latin typeface="Museo Sans 500" panose="02000000000000000000" pitchFamily="2" charset="77"/>
              </a:rPr>
              <a:t>that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exist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outside</a:t>
            </a:r>
            <a:r>
              <a:rPr lang="nl-NL" sz="1500" dirty="0">
                <a:latin typeface="Museo Sans 500" panose="02000000000000000000" pitchFamily="2" charset="77"/>
              </a:rPr>
              <a:t> of </a:t>
            </a:r>
            <a:r>
              <a:rPr lang="nl-NL" sz="1500" dirty="0" err="1">
                <a:latin typeface="Museo Sans 500" panose="02000000000000000000" pitchFamily="2" charset="77"/>
              </a:rPr>
              <a:t>it</a:t>
            </a:r>
            <a:r>
              <a:rPr lang="nl-NL" sz="1500" dirty="0">
                <a:latin typeface="Museo Sans 500" panose="02000000000000000000" pitchFamily="2" charset="77"/>
              </a:rPr>
              <a:t> (in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global</a:t>
            </a:r>
            <a:r>
              <a:rPr lang="nl-NL" sz="1500" dirty="0">
                <a:latin typeface="Museo Sans 500" panose="02000000000000000000" pitchFamily="2" charset="77"/>
              </a:rPr>
              <a:t> scope), even </a:t>
            </a: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aren’t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passed</a:t>
            </a:r>
            <a:r>
              <a:rPr lang="nl-NL" sz="1500" dirty="0">
                <a:latin typeface="Museo Sans 500" panose="02000000000000000000" pitchFamily="2" charset="77"/>
              </a:rPr>
              <a:t> as input </a:t>
            </a:r>
            <a:r>
              <a:rPr lang="nl-NL" sz="1500" dirty="0" err="1">
                <a:latin typeface="Museo Sans 500" panose="02000000000000000000" pitchFamily="2" charset="77"/>
              </a:rPr>
              <a:t>arguments</a:t>
            </a:r>
            <a:r>
              <a:rPr lang="nl-NL" sz="1500" dirty="0">
                <a:latin typeface="Museo Sans 500" panose="02000000000000000000" pitchFamily="2" charset="77"/>
              </a:rPr>
              <a:t>. Making </a:t>
            </a:r>
            <a:r>
              <a:rPr lang="nl-NL" sz="1500" dirty="0" err="1">
                <a:latin typeface="Museo Sans 500" panose="02000000000000000000" pitchFamily="2" charset="77"/>
              </a:rPr>
              <a:t>them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not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isolated</a:t>
            </a:r>
            <a:r>
              <a:rPr lang="nl-NL" sz="1500" dirty="0">
                <a:latin typeface="Museo Sans 500" panose="02000000000000000000" pitchFamily="2" charset="77"/>
              </a:rPr>
              <a:t>	</a:t>
            </a:r>
          </a:p>
          <a:p>
            <a:r>
              <a:rPr lang="en-GB" sz="1600" b="1" dirty="0"/>
              <a:t>Why this can be confusing:</a:t>
            </a:r>
            <a:endParaRPr lang="en-GB" sz="1600" dirty="0"/>
          </a:p>
          <a:p>
            <a:pPr lvl="1"/>
            <a:r>
              <a:rPr lang="en-GB" sz="1600" dirty="0"/>
              <a:t>The function is harder to understand because it depends on something not shown in its inputs.</a:t>
            </a:r>
          </a:p>
          <a:p>
            <a:pPr lvl="1"/>
            <a:r>
              <a:rPr lang="en-GB" sz="1600" dirty="0"/>
              <a:t>The result can change depending on the current environment: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endParaRPr lang="nl-NL" sz="1500" dirty="0">
              <a:latin typeface="Museo Sans 500" panose="02000000000000000000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Function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scopes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EC380-B523-DD47-9584-32190DD1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44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599" cy="4878000"/>
          </a:xfrm>
        </p:spPr>
        <p:txBody>
          <a:bodyPr anchor="ctr"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Do </a:t>
            </a:r>
            <a:r>
              <a:rPr lang="nl-NL" sz="1500" dirty="0" err="1">
                <a:latin typeface="Museo Sans 500" panose="02000000000000000000" pitchFamily="2" charset="77"/>
              </a:rPr>
              <a:t>Exercise</a:t>
            </a:r>
            <a:r>
              <a:rPr lang="nl-NL" sz="1500" dirty="0">
                <a:latin typeface="Museo Sans 500" panose="02000000000000000000" pitchFamily="2" charset="77"/>
              </a:rPr>
              <a:t> 1 </a:t>
            </a:r>
            <a:r>
              <a:rPr lang="nl-NL" sz="1500" dirty="0" err="1">
                <a:latin typeface="Museo Sans 500" panose="02000000000000000000" pitchFamily="2" charset="77"/>
              </a:rPr>
              <a:t>and</a:t>
            </a:r>
            <a:r>
              <a:rPr lang="nl-NL" sz="1500" dirty="0">
                <a:latin typeface="Museo Sans 500" panose="02000000000000000000" pitchFamily="2" charset="77"/>
              </a:rPr>
              <a:t> 2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Exercises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E868E-904E-544D-900A-FDA6821E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308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9" y="1260000"/>
            <a:ext cx="11469602" cy="1680908"/>
          </a:xfrm>
        </p:spPr>
        <p:txBody>
          <a:bodyPr anchor="ctr">
            <a:no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Copying</a:t>
            </a:r>
            <a:r>
              <a:rPr lang="nl-NL" sz="1500" dirty="0">
                <a:latin typeface="Museo Sans 500" panose="02000000000000000000" pitchFamily="2" charset="77"/>
              </a:rPr>
              <a:t> code is </a:t>
            </a:r>
            <a:r>
              <a:rPr lang="nl-NL" sz="1500" dirty="0" err="1">
                <a:latin typeface="Museo Sans 500" panose="02000000000000000000" pitchFamily="2" charset="77"/>
              </a:rPr>
              <a:t>often</a:t>
            </a:r>
            <a:r>
              <a:rPr lang="nl-NL" sz="1500" dirty="0">
                <a:latin typeface="Museo Sans 500" panose="02000000000000000000" pitchFamily="2" charset="77"/>
              </a:rPr>
              <a:t> a bad </a:t>
            </a:r>
            <a:r>
              <a:rPr lang="nl-NL" sz="1500" dirty="0" err="1">
                <a:latin typeface="Museo Sans 500" panose="02000000000000000000" pitchFamily="2" charset="77"/>
              </a:rPr>
              <a:t>idea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Make 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which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repeatedly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used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Only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one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version</a:t>
            </a:r>
            <a:r>
              <a:rPr lang="nl-NL" sz="1500" dirty="0">
                <a:latin typeface="Museo Sans 500" panose="02000000000000000000" pitchFamily="2" charset="77"/>
              </a:rPr>
              <a:t> of code</a:t>
            </a: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Good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for</a:t>
            </a:r>
            <a:r>
              <a:rPr lang="nl-NL" sz="1500" dirty="0">
                <a:latin typeface="Museo Sans 500" panose="02000000000000000000" pitchFamily="2" charset="77"/>
              </a:rPr>
              <a:t> maintenance</a:t>
            </a: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Good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for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readability</a:t>
            </a:r>
            <a:endParaRPr lang="nl-NL" sz="1500" dirty="0">
              <a:latin typeface="Museo Sans 500" panose="02000000000000000000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Reusability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8DB50-5542-A649-826C-2D140DDA9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12</a:t>
            </a:fld>
            <a:endParaRPr lang="nl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F8604F-834F-6798-3137-CEEE938F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34276"/>
            <a:ext cx="12192000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255FA-0EFE-D04F-95DA-4281774BC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199" y="1260000"/>
            <a:ext cx="11469602" cy="4878001"/>
          </a:xfrm>
          <a:solidFill>
            <a:schemeClr val="bg1">
              <a:lumMod val="85000"/>
            </a:schemeClr>
          </a:solidFill>
        </p:spPr>
        <p:txBody>
          <a:bodyPr anchor="ctr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dirty="0">
                <a:latin typeface="Museo Sans 500" panose="02000000000000000000" pitchFamily="2" charset="77"/>
              </a:rPr>
              <a:t>Step 1: Copy </a:t>
            </a:r>
            <a:r>
              <a:rPr lang="nl-NL" sz="1500" dirty="0" err="1">
                <a:latin typeface="Museo Sans 500" panose="02000000000000000000" pitchFamily="2" charset="77"/>
              </a:rPr>
              <a:t>one</a:t>
            </a:r>
            <a:r>
              <a:rPr lang="nl-NL" sz="1500" dirty="0">
                <a:latin typeface="Museo Sans 500" panose="02000000000000000000" pitchFamily="2" charset="77"/>
              </a:rPr>
              <a:t> line of code of </a:t>
            </a:r>
            <a:r>
              <a:rPr lang="nl-NL" sz="1500" dirty="0" err="1">
                <a:latin typeface="Museo Sans 500" panose="02000000000000000000" pitchFamily="2" charset="77"/>
              </a:rPr>
              <a:t>which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want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create</a:t>
            </a:r>
            <a:r>
              <a:rPr lang="nl-NL" sz="1500" dirty="0"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output = (</a:t>
            </a:r>
            <a:r>
              <a:rPr lang="nl-NL" sz="1500" b="0" dirty="0" err="1">
                <a:latin typeface="Andale Mono" panose="020B0509000000000004" pitchFamily="49" charset="0"/>
              </a:rPr>
              <a:t>flights</a:t>
            </a:r>
            <a:endParaRPr lang="nl-NL" sz="1500" b="0" dirty="0">
              <a:latin typeface="Andale Mono" panose="020B0509000000000004" pitchFamily="49" charset="0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.</a:t>
            </a:r>
            <a:r>
              <a:rPr lang="nl-NL" sz="1500" b="0" dirty="0" err="1">
                <a:latin typeface="Andale Mono" panose="020B0509000000000004" pitchFamily="49" charset="0"/>
              </a:rPr>
              <a:t>groupby</a:t>
            </a:r>
            <a:r>
              <a:rPr lang="nl-NL" sz="1500" b="0" dirty="0">
                <a:latin typeface="Andale Mono" panose="020B0509000000000004" pitchFamily="49" charset="0"/>
              </a:rPr>
              <a:t>('</a:t>
            </a:r>
            <a:r>
              <a:rPr lang="nl-NL" sz="1500" b="0" dirty="0" err="1">
                <a:latin typeface="Andale Mono" panose="020B0509000000000004" pitchFamily="49" charset="0"/>
              </a:rPr>
              <a:t>month</a:t>
            </a:r>
            <a:r>
              <a:rPr lang="nl-NL" sz="1500" b="0" dirty="0">
                <a:latin typeface="Andale Mono" panose="020B0509000000000004" pitchFamily="49" charset="0"/>
              </a:rPr>
              <a:t>’)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.</a:t>
            </a:r>
            <a:r>
              <a:rPr lang="nl-NL" sz="1500" b="0" dirty="0" err="1">
                <a:latin typeface="Andale Mono" panose="020B0509000000000004" pitchFamily="49" charset="0"/>
              </a:rPr>
              <a:t>agg</a:t>
            </a:r>
            <a:r>
              <a:rPr lang="nl-NL" sz="1500" b="0" dirty="0">
                <a:latin typeface="Andale Mono" panose="020B0509000000000004" pitchFamily="49" charset="0"/>
              </a:rPr>
              <a:t>(</a:t>
            </a:r>
            <a:r>
              <a:rPr lang="nl-NL" sz="1500" b="0" dirty="0" err="1">
                <a:latin typeface="Andale Mono" panose="020B0509000000000004" pitchFamily="49" charset="0"/>
              </a:rPr>
              <a:t>mean_arr_delay</a:t>
            </a:r>
            <a:r>
              <a:rPr lang="nl-NL" sz="1500" b="0" dirty="0">
                <a:latin typeface="Andale Mono" panose="020B0509000000000004" pitchFamily="49" charset="0"/>
              </a:rPr>
              <a:t> = ('</a:t>
            </a:r>
            <a:r>
              <a:rPr lang="nl-NL" sz="1500" b="0" dirty="0" err="1">
                <a:latin typeface="Andale Mono" panose="020B0509000000000004" pitchFamily="49" charset="0"/>
              </a:rPr>
              <a:t>arr_delay</a:t>
            </a:r>
            <a:r>
              <a:rPr lang="nl-NL" sz="1500" b="0" dirty="0">
                <a:latin typeface="Andale Mono" panose="020B0509000000000004" pitchFamily="49" charset="0"/>
              </a:rPr>
              <a:t>', '</a:t>
            </a:r>
            <a:r>
              <a:rPr lang="nl-NL" sz="1500" b="0" dirty="0" err="1">
                <a:latin typeface="Andale Mono" panose="020B0509000000000004" pitchFamily="49" charset="0"/>
              </a:rPr>
              <a:t>mean</a:t>
            </a:r>
            <a:r>
              <a:rPr lang="nl-NL" sz="1500" b="0" dirty="0">
                <a:latin typeface="Andale Mono" panose="020B0509000000000004" pitchFamily="49" charset="0"/>
              </a:rPr>
              <a:t>’)))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endParaRPr lang="nl-NL" sz="1500" b="0" dirty="0">
              <a:latin typeface="Museo Sans 500" panose="02000000000000000000" pitchFamily="2" charset="77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dirty="0">
                <a:latin typeface="Museo Sans 500" panose="02000000000000000000" pitchFamily="2" charset="77"/>
              </a:rPr>
              <a:t>Step 2: Make </a:t>
            </a:r>
            <a:r>
              <a:rPr lang="nl-NL" sz="1500" dirty="0" err="1">
                <a:latin typeface="Museo Sans 500" panose="02000000000000000000" pitchFamily="2" charset="77"/>
              </a:rPr>
              <a:t>it</a:t>
            </a:r>
            <a:r>
              <a:rPr lang="nl-NL" sz="1500" dirty="0"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adding</a:t>
            </a:r>
            <a:r>
              <a:rPr lang="nl-NL" sz="1500" dirty="0"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header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 err="1">
                <a:latin typeface="Andale Mono" panose="020B0509000000000004" pitchFamily="49" charset="0"/>
              </a:rPr>
              <a:t>def</a:t>
            </a:r>
            <a:r>
              <a:rPr lang="nl-NL" sz="1500" b="0" dirty="0">
                <a:latin typeface="Andale Mono" panose="020B0509000000000004" pitchFamily="49" charset="0"/>
              </a:rPr>
              <a:t> </a:t>
            </a:r>
            <a:r>
              <a:rPr lang="nl-NL" sz="1500" b="0" dirty="0" err="1">
                <a:latin typeface="Andale Mono" panose="020B0509000000000004" pitchFamily="49" charset="0"/>
              </a:rPr>
              <a:t>get_delay_by</a:t>
            </a:r>
            <a:r>
              <a:rPr lang="nl-NL" sz="1500" b="0" dirty="0">
                <a:latin typeface="Andale Mono" panose="020B0509000000000004" pitchFamily="49" charset="0"/>
              </a:rPr>
              <a:t>( ): 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output = (</a:t>
            </a:r>
            <a:r>
              <a:rPr lang="nl-NL" sz="1500" b="0" dirty="0" err="1">
                <a:latin typeface="Andale Mono" panose="020B0509000000000004" pitchFamily="49" charset="0"/>
              </a:rPr>
              <a:t>flights</a:t>
            </a:r>
            <a:endParaRPr lang="nl-NL" sz="1500" b="0" dirty="0">
              <a:latin typeface="Andale Mono" panose="020B0509000000000004" pitchFamily="49" charset="0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	.</a:t>
            </a:r>
            <a:r>
              <a:rPr lang="nl-NL" sz="1500" b="0" dirty="0" err="1">
                <a:latin typeface="Andale Mono" panose="020B0509000000000004" pitchFamily="49" charset="0"/>
              </a:rPr>
              <a:t>groupby</a:t>
            </a:r>
            <a:r>
              <a:rPr lang="nl-NL" sz="1500" b="0" dirty="0">
                <a:latin typeface="Andale Mono" panose="020B0509000000000004" pitchFamily="49" charset="0"/>
              </a:rPr>
              <a:t>('</a:t>
            </a:r>
            <a:r>
              <a:rPr lang="nl-NL" sz="1500" b="0" dirty="0" err="1">
                <a:latin typeface="Andale Mono" panose="020B0509000000000004" pitchFamily="49" charset="0"/>
              </a:rPr>
              <a:t>month</a:t>
            </a:r>
            <a:r>
              <a:rPr lang="nl-NL" sz="1500" b="0" dirty="0">
                <a:latin typeface="Andale Mono" panose="020B0509000000000004" pitchFamily="49" charset="0"/>
              </a:rPr>
              <a:t>’)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	.</a:t>
            </a:r>
            <a:r>
              <a:rPr lang="nl-NL" sz="1500" b="0" dirty="0" err="1">
                <a:latin typeface="Andale Mono" panose="020B0509000000000004" pitchFamily="49" charset="0"/>
              </a:rPr>
              <a:t>agg</a:t>
            </a:r>
            <a:r>
              <a:rPr lang="nl-NL" sz="1500" b="0" dirty="0">
                <a:latin typeface="Andale Mono" panose="020B0509000000000004" pitchFamily="49" charset="0"/>
              </a:rPr>
              <a:t>(</a:t>
            </a:r>
            <a:r>
              <a:rPr lang="nl-NL" sz="1500" b="0" dirty="0" err="1">
                <a:latin typeface="Andale Mono" panose="020B0509000000000004" pitchFamily="49" charset="0"/>
              </a:rPr>
              <a:t>mean_arr_delay</a:t>
            </a:r>
            <a:r>
              <a:rPr lang="nl-NL" sz="1500" b="0" dirty="0">
                <a:latin typeface="Andale Mono" panose="020B0509000000000004" pitchFamily="49" charset="0"/>
              </a:rPr>
              <a:t> = ('</a:t>
            </a:r>
            <a:r>
              <a:rPr lang="nl-NL" sz="1500" b="0" dirty="0" err="1">
                <a:latin typeface="Andale Mono" panose="020B0509000000000004" pitchFamily="49" charset="0"/>
              </a:rPr>
              <a:t>arr_delay</a:t>
            </a:r>
            <a:r>
              <a:rPr lang="nl-NL" sz="1500" b="0" dirty="0">
                <a:latin typeface="Andale Mono" panose="020B0509000000000004" pitchFamily="49" charset="0"/>
              </a:rPr>
              <a:t>', '</a:t>
            </a:r>
            <a:r>
              <a:rPr lang="nl-NL" sz="1500" b="0" dirty="0" err="1">
                <a:latin typeface="Andale Mono" panose="020B0509000000000004" pitchFamily="49" charset="0"/>
              </a:rPr>
              <a:t>mean</a:t>
            </a:r>
            <a:r>
              <a:rPr lang="nl-NL" sz="1500" b="0" dirty="0">
                <a:latin typeface="Andale Mono" panose="020B0509000000000004" pitchFamily="49" charset="0"/>
              </a:rPr>
              <a:t>’)))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return output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endParaRPr lang="nl-NL" sz="1500" b="0" dirty="0">
              <a:latin typeface="Museo Sans 500" panose="02000000000000000000" pitchFamily="2" charset="77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dirty="0">
                <a:latin typeface="Museo Sans 500" panose="02000000000000000000" pitchFamily="2" charset="77"/>
              </a:rPr>
              <a:t>Step 3: </a:t>
            </a:r>
            <a:r>
              <a:rPr lang="nl-NL" sz="1500" dirty="0" err="1">
                <a:latin typeface="Museo Sans 500" panose="02000000000000000000" pitchFamily="2" charset="77"/>
              </a:rPr>
              <a:t>Decide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which</a:t>
            </a:r>
            <a:r>
              <a:rPr lang="nl-NL" sz="1500" dirty="0">
                <a:latin typeface="Museo Sans 500" panose="02000000000000000000" pitchFamily="2" charset="77"/>
              </a:rPr>
              <a:t> variables </a:t>
            </a:r>
            <a:r>
              <a:rPr lang="nl-NL" sz="1500" dirty="0" err="1">
                <a:latin typeface="Museo Sans 500" panose="02000000000000000000" pitchFamily="2" charset="77"/>
              </a:rPr>
              <a:t>should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arguments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 err="1">
                <a:latin typeface="Andale Mono" panose="020B0509000000000004" pitchFamily="49" charset="0"/>
              </a:rPr>
              <a:t>def</a:t>
            </a:r>
            <a:r>
              <a:rPr lang="nl-NL" sz="1500" b="0" dirty="0">
                <a:latin typeface="Andale Mono" panose="020B0509000000000004" pitchFamily="49" charset="0"/>
              </a:rPr>
              <a:t> </a:t>
            </a:r>
            <a:r>
              <a:rPr lang="nl-NL" sz="1500" b="0" dirty="0" err="1">
                <a:latin typeface="Andale Mono" panose="020B0509000000000004" pitchFamily="49" charset="0"/>
              </a:rPr>
              <a:t>get_delay_by</a:t>
            </a:r>
            <a:r>
              <a:rPr lang="nl-NL" sz="1500" b="0" dirty="0">
                <a:latin typeface="Andale Mono" panose="020B0509000000000004" pitchFamily="49" charset="0"/>
              </a:rPr>
              <a:t>(</a:t>
            </a:r>
            <a:r>
              <a:rPr lang="nl-NL" sz="1500" b="0" dirty="0" err="1">
                <a:latin typeface="Andale Mono" panose="020B0509000000000004" pitchFamily="49" charset="0"/>
              </a:rPr>
              <a:t>grouping_var</a:t>
            </a:r>
            <a:r>
              <a:rPr lang="nl-NL" sz="1500" b="0" dirty="0">
                <a:latin typeface="Andale Mono" panose="020B0509000000000004" pitchFamily="49" charset="0"/>
              </a:rPr>
              <a:t>): 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output = (</a:t>
            </a:r>
            <a:r>
              <a:rPr lang="nl-NL" sz="1500" b="0" dirty="0" err="1">
                <a:latin typeface="Andale Mono" panose="020B0509000000000004" pitchFamily="49" charset="0"/>
              </a:rPr>
              <a:t>flights</a:t>
            </a:r>
            <a:endParaRPr lang="nl-NL" sz="1500" b="0" dirty="0">
              <a:latin typeface="Andale Mono" panose="020B0509000000000004" pitchFamily="49" charset="0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	.</a:t>
            </a:r>
            <a:r>
              <a:rPr lang="nl-NL" sz="1500" b="0" dirty="0" err="1">
                <a:latin typeface="Andale Mono" panose="020B0509000000000004" pitchFamily="49" charset="0"/>
              </a:rPr>
              <a:t>groupby</a:t>
            </a:r>
            <a:r>
              <a:rPr lang="nl-NL" sz="1500" b="0" dirty="0">
                <a:latin typeface="Andale Mono" panose="020B0509000000000004" pitchFamily="49" charset="0"/>
              </a:rPr>
              <a:t>(</a:t>
            </a:r>
            <a:r>
              <a:rPr lang="nl-NL" sz="1500" b="0" dirty="0" err="1">
                <a:latin typeface="Andale Mono" panose="020B0509000000000004" pitchFamily="49" charset="0"/>
              </a:rPr>
              <a:t>grouping_var</a:t>
            </a:r>
            <a:r>
              <a:rPr lang="nl-NL" sz="1500" b="0" dirty="0">
                <a:latin typeface="Andale Mono" panose="020B0509000000000004" pitchFamily="49" charset="0"/>
              </a:rPr>
              <a:t>)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	.</a:t>
            </a:r>
            <a:r>
              <a:rPr lang="nl-NL" sz="1500" b="0" dirty="0" err="1">
                <a:latin typeface="Andale Mono" panose="020B0509000000000004" pitchFamily="49" charset="0"/>
              </a:rPr>
              <a:t>agg</a:t>
            </a:r>
            <a:r>
              <a:rPr lang="nl-NL" sz="1500" b="0" dirty="0">
                <a:latin typeface="Andale Mono" panose="020B0509000000000004" pitchFamily="49" charset="0"/>
              </a:rPr>
              <a:t>(</a:t>
            </a:r>
            <a:r>
              <a:rPr lang="nl-NL" sz="1500" b="0" dirty="0" err="1">
                <a:latin typeface="Andale Mono" panose="020B0509000000000004" pitchFamily="49" charset="0"/>
              </a:rPr>
              <a:t>mean_arr_delay</a:t>
            </a:r>
            <a:r>
              <a:rPr lang="nl-NL" sz="1500" b="0" dirty="0">
                <a:latin typeface="Andale Mono" panose="020B0509000000000004" pitchFamily="49" charset="0"/>
              </a:rPr>
              <a:t> = ('</a:t>
            </a:r>
            <a:r>
              <a:rPr lang="nl-NL" sz="1500" b="0" dirty="0" err="1">
                <a:latin typeface="Andale Mono" panose="020B0509000000000004" pitchFamily="49" charset="0"/>
              </a:rPr>
              <a:t>arr_delay</a:t>
            </a:r>
            <a:r>
              <a:rPr lang="nl-NL" sz="1500" b="0" dirty="0">
                <a:latin typeface="Andale Mono" panose="020B0509000000000004" pitchFamily="49" charset="0"/>
              </a:rPr>
              <a:t>', '</a:t>
            </a:r>
            <a:r>
              <a:rPr lang="nl-NL" sz="1500" b="0" dirty="0" err="1">
                <a:latin typeface="Andale Mono" panose="020B0509000000000004" pitchFamily="49" charset="0"/>
              </a:rPr>
              <a:t>mean</a:t>
            </a:r>
            <a:r>
              <a:rPr lang="nl-NL" sz="1500" b="0" dirty="0">
                <a:latin typeface="Andale Mono" panose="020B0509000000000004" pitchFamily="49" charset="0"/>
              </a:rPr>
              <a:t>’)))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>
                <a:latin typeface="Andale Mono" panose="020B0509000000000004" pitchFamily="49" charset="0"/>
              </a:rPr>
              <a:t>	return output</a:t>
            </a:r>
          </a:p>
          <a:p>
            <a:pPr>
              <a:lnSpc>
                <a:spcPts val="1800"/>
              </a:lnSpc>
              <a:spcBef>
                <a:spcPts val="0"/>
              </a:spcBef>
            </a:pPr>
            <a:endParaRPr lang="nl-NL" sz="1500" b="0" dirty="0">
              <a:latin typeface="Museo Sans 500" panose="02000000000000000000" pitchFamily="2" charset="77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dirty="0">
                <a:latin typeface="Museo Sans 500" panose="02000000000000000000" pitchFamily="2" charset="77"/>
              </a:rPr>
              <a:t>Step 4: </a:t>
            </a:r>
            <a:r>
              <a:rPr lang="nl-NL" sz="1500" dirty="0" err="1">
                <a:latin typeface="Museo Sans 500" panose="02000000000000000000" pitchFamily="2" charset="77"/>
              </a:rPr>
              <a:t>Replace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repeating</a:t>
            </a:r>
            <a:r>
              <a:rPr lang="nl-NL" sz="1500" dirty="0">
                <a:latin typeface="Museo Sans 500" panose="02000000000000000000" pitchFamily="2" charset="77"/>
              </a:rPr>
              <a:t> code </a:t>
            </a:r>
            <a:r>
              <a:rPr lang="nl-NL" sz="1500" dirty="0" err="1">
                <a:latin typeface="Museo Sans 500" panose="02000000000000000000" pitchFamily="2" charset="77"/>
              </a:rPr>
              <a:t>by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functions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1800"/>
              </a:lnSpc>
              <a:spcBef>
                <a:spcPts val="0"/>
              </a:spcBef>
            </a:pPr>
            <a:r>
              <a:rPr lang="nl-NL" sz="1500" b="0" dirty="0" err="1">
                <a:latin typeface="Andale Mono" panose="020B0509000000000004" pitchFamily="49" charset="0"/>
              </a:rPr>
              <a:t>delay_by_month</a:t>
            </a:r>
            <a:r>
              <a:rPr lang="nl-NL" sz="1500" b="0" dirty="0">
                <a:latin typeface="Andale Mono" panose="020B0509000000000004" pitchFamily="49" charset="0"/>
              </a:rPr>
              <a:t> = </a:t>
            </a:r>
            <a:r>
              <a:rPr lang="nl-NL" sz="1500" b="0" dirty="0" err="1">
                <a:latin typeface="Andale Mono" panose="020B0509000000000004" pitchFamily="49" charset="0"/>
              </a:rPr>
              <a:t>get_delay_by</a:t>
            </a:r>
            <a:r>
              <a:rPr lang="nl-NL" sz="1500" b="0" dirty="0">
                <a:latin typeface="Andale Mono" panose="020B0509000000000004" pitchFamily="49" charset="0"/>
              </a:rPr>
              <a:t>(‘</a:t>
            </a:r>
            <a:r>
              <a:rPr lang="nl-NL" sz="1500" b="0" dirty="0" err="1">
                <a:latin typeface="Andale Mono" panose="020B0509000000000004" pitchFamily="49" charset="0"/>
              </a:rPr>
              <a:t>month</a:t>
            </a:r>
            <a:r>
              <a:rPr lang="nl-NL" sz="1500" b="0" dirty="0">
                <a:latin typeface="Andale Mono" panose="020B0509000000000004" pitchFamily="49" charset="0"/>
              </a:rPr>
              <a:t>’)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Reusability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13C588-81C3-0A4A-852C-86D976F0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405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599" cy="1446130"/>
          </a:xfrm>
        </p:spPr>
        <p:txBody>
          <a:bodyPr anchor="ctr">
            <a:norm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Museo Sans 500" panose="02000000000000000000" pitchFamily="2" charset="77"/>
              </a:rPr>
              <a:t>Imagine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also</a:t>
            </a:r>
            <a:r>
              <a:rPr lang="nl-NL" sz="1500" dirty="0">
                <a:latin typeface="Museo Sans 500" panose="02000000000000000000" pitchFamily="2" charset="77"/>
              </a:rPr>
              <a:t> want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know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median</a:t>
            </a:r>
            <a:r>
              <a:rPr lang="nl-NL" sz="1500" dirty="0">
                <a:latin typeface="Museo Sans 500" panose="02000000000000000000" pitchFamily="2" charset="77"/>
              </a:rPr>
              <a:t> of </a:t>
            </a:r>
            <a:r>
              <a:rPr lang="nl-NL" sz="1500" dirty="0" err="1">
                <a:latin typeface="Museo Sans 500" panose="02000000000000000000" pitchFamily="2" charset="77"/>
              </a:rPr>
              <a:t>arr_delay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by</a:t>
            </a:r>
            <a:r>
              <a:rPr lang="nl-NL" sz="1500" dirty="0"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latin typeface="Museo Sans 500" panose="02000000000000000000" pitchFamily="2" charset="77"/>
              </a:rPr>
              <a:t>grouping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variable</a:t>
            </a:r>
            <a:r>
              <a:rPr lang="nl-NL" sz="1500" dirty="0">
                <a:latin typeface="Museo Sans 500" panose="02000000000000000000" pitchFamily="2" charset="77"/>
              </a:rPr>
              <a:t>.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	... .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agg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(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mean_arr_delay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= (‘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arr_delay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’, ‘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mean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’),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		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median_arr_delay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= (‘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arr_delay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’, ‘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median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’))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Museo Sans 500" panose="02000000000000000000" pitchFamily="2" charset="77"/>
              </a:rPr>
              <a:t>Do </a:t>
            </a: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want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update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first code or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latter</a:t>
            </a:r>
            <a:r>
              <a:rPr lang="nl-NL" sz="1500" dirty="0">
                <a:latin typeface="Museo Sans 500" panose="02000000000000000000" pitchFamily="2" charset="77"/>
              </a:rPr>
              <a:t>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Reusability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2B0133-BB83-474A-B95C-5A5C002D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14</a:t>
            </a:fld>
            <a:endParaRPr lang="nl-NL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5B55BF-7833-6548-21C4-F0E36D63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8" y="2706131"/>
            <a:ext cx="8008886" cy="1840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44E84-F3C0-BE57-C310-65DEC38CE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912" y="4546882"/>
            <a:ext cx="8008885" cy="16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1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274FE-23BE-C9AE-A793-815534BF2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9F44C-070A-AD96-DF3C-637030038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9" y="1260001"/>
            <a:ext cx="11469602" cy="4878000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GB" sz="1600" b="1" dirty="0"/>
              <a:t>What is a lambda function?</a:t>
            </a:r>
          </a:p>
          <a:p>
            <a:r>
              <a:rPr lang="en-GB" sz="1600" dirty="0"/>
              <a:t>A </a:t>
            </a:r>
            <a:r>
              <a:rPr lang="en-GB" sz="1600" b="1" dirty="0"/>
              <a:t>small, anonymous function</a:t>
            </a:r>
            <a:r>
              <a:rPr lang="en-GB" sz="1600" dirty="0"/>
              <a:t> written in a single line.</a:t>
            </a:r>
          </a:p>
          <a:p>
            <a:r>
              <a:rPr lang="en-GB" sz="1600" dirty="0"/>
              <a:t>For </a:t>
            </a:r>
            <a:r>
              <a:rPr lang="en-GB" sz="1600" b="1" dirty="0"/>
              <a:t>short, simple functions</a:t>
            </a:r>
            <a:r>
              <a:rPr lang="en-GB" sz="1600" dirty="0"/>
              <a:t> that you don’t need to reuse.</a:t>
            </a:r>
          </a:p>
          <a:p>
            <a:r>
              <a:rPr lang="en-GB" sz="1600" dirty="0"/>
              <a:t>Useful for when you want a </a:t>
            </a:r>
            <a:r>
              <a:rPr lang="en-GB" sz="1600" b="1" dirty="0"/>
              <a:t>custom calculation</a:t>
            </a:r>
            <a:r>
              <a:rPr lang="en-GB" sz="1600" dirty="0"/>
              <a:t> that isn’t available as a built-in function.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F8E69B-8FAD-2B32-BCA3-4156B421E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Lambdas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DBA797-4796-7DE4-7D99-EC2B595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15</a:t>
            </a:fld>
            <a:endParaRPr lang="nl-NL"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0E66E31-9236-47CA-10FB-A7785A5F5C28}"/>
              </a:ext>
            </a:extLst>
          </p:cNvPr>
          <p:cNvSpPr txBox="1"/>
          <p:nvPr/>
        </p:nvSpPr>
        <p:spPr>
          <a:xfrm>
            <a:off x="3059967" y="4398422"/>
            <a:ext cx="8992696" cy="1739579"/>
          </a:xfrm>
          <a:prstGeom prst="rect">
            <a:avLst/>
          </a:prstGeom>
          <a:solidFill>
            <a:srgbClr val="F5F8F8"/>
          </a:solidFill>
          <a:ln w="12700">
            <a:solidFill>
              <a:srgbClr val="8AA7B3"/>
            </a:solidFill>
          </a:ln>
        </p:spPr>
        <p:txBody>
          <a:bodyPr vert="horz" wrap="square" lIns="0" tIns="9715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lang="en-GB" sz="1600" dirty="0" err="1">
                <a:solidFill>
                  <a:srgbClr val="0000FF"/>
                </a:solidFill>
                <a:latin typeface="Courier New"/>
                <a:cs typeface="Courier New"/>
              </a:rPr>
              <a:t>avg_positive_delay</a:t>
            </a: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 = (</a:t>
            </a:r>
          </a:p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    </a:t>
            </a:r>
            <a:r>
              <a:rPr lang="en-GB" sz="1600" dirty="0" err="1">
                <a:solidFill>
                  <a:srgbClr val="0000FF"/>
                </a:solidFill>
                <a:latin typeface="Courier New"/>
                <a:cs typeface="Courier New"/>
              </a:rPr>
              <a:t>flights.groupby</a:t>
            </a: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('carrier')</a:t>
            </a:r>
          </a:p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    .</a:t>
            </a:r>
            <a:r>
              <a:rPr lang="en-GB" sz="1600" dirty="0" err="1">
                <a:solidFill>
                  <a:srgbClr val="0000FF"/>
                </a:solidFill>
                <a:latin typeface="Courier New"/>
                <a:cs typeface="Courier New"/>
              </a:rPr>
              <a:t>agg</a:t>
            </a: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(</a:t>
            </a:r>
            <a:r>
              <a:rPr lang="en-GB" sz="1600" dirty="0" err="1">
                <a:solidFill>
                  <a:srgbClr val="0000FF"/>
                </a:solidFill>
                <a:latin typeface="Courier New"/>
                <a:cs typeface="Courier New"/>
              </a:rPr>
              <a:t>avg_positive_delay</a:t>
            </a: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=('</a:t>
            </a:r>
            <a:r>
              <a:rPr lang="en-GB" sz="1600" dirty="0" err="1">
                <a:solidFill>
                  <a:srgbClr val="0000FF"/>
                </a:solidFill>
                <a:latin typeface="Courier New"/>
                <a:cs typeface="Courier New"/>
              </a:rPr>
              <a:t>arr_delay</a:t>
            </a: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', </a:t>
            </a:r>
            <a:r>
              <a:rPr lang="en-GB" sz="1600" b="1" dirty="0">
                <a:solidFill>
                  <a:srgbClr val="0000FF"/>
                </a:solidFill>
                <a:latin typeface="Courier New"/>
                <a:cs typeface="Courier New"/>
              </a:rPr>
              <a:t>lambda x: </a:t>
            </a:r>
            <a:r>
              <a:rPr lang="en-GB" sz="1600" b="1" dirty="0" err="1">
                <a:solidFill>
                  <a:srgbClr val="0000FF"/>
                </a:solidFill>
                <a:latin typeface="Courier New"/>
                <a:cs typeface="Courier New"/>
              </a:rPr>
              <a:t>np.mean</a:t>
            </a:r>
            <a:r>
              <a:rPr lang="en-GB" sz="1600" b="1" dirty="0">
                <a:solidFill>
                  <a:srgbClr val="0000FF"/>
                </a:solidFill>
                <a:latin typeface="Courier New"/>
                <a:cs typeface="Courier New"/>
              </a:rPr>
              <a:t>(x[x &gt; 0]))</a:t>
            </a: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</a:p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    .</a:t>
            </a:r>
            <a:r>
              <a:rPr lang="en-GB" sz="1600" dirty="0" err="1">
                <a:solidFill>
                  <a:srgbClr val="0000FF"/>
                </a:solidFill>
                <a:latin typeface="Courier New"/>
                <a:cs typeface="Courier New"/>
              </a:rPr>
              <a:t>reset_index</a:t>
            </a: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  <a:p>
            <a:pPr marL="91440">
              <a:lnSpc>
                <a:spcPct val="100000"/>
              </a:lnSpc>
              <a:spcBef>
                <a:spcPts val="765"/>
              </a:spcBef>
            </a:pPr>
            <a:r>
              <a:rPr lang="en-GB" sz="1600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7787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599" cy="4878000"/>
          </a:xfrm>
        </p:spPr>
        <p:txBody>
          <a:bodyPr anchor="ctr"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Do </a:t>
            </a:r>
            <a:r>
              <a:rPr lang="nl-NL" sz="1500" dirty="0" err="1">
                <a:latin typeface="Museo Sans 500" panose="02000000000000000000" pitchFamily="2" charset="77"/>
              </a:rPr>
              <a:t>Exercise</a:t>
            </a:r>
            <a:r>
              <a:rPr lang="nl-NL" sz="1500" dirty="0">
                <a:latin typeface="Museo Sans 500" panose="02000000000000000000" pitchFamily="2" charset="77"/>
              </a:rPr>
              <a:t> 3 </a:t>
            </a:r>
            <a:r>
              <a:rPr lang="nl-NL" sz="1500" dirty="0" err="1">
                <a:latin typeface="Museo Sans 500" panose="02000000000000000000" pitchFamily="2" charset="77"/>
              </a:rPr>
              <a:t>and</a:t>
            </a:r>
            <a:r>
              <a:rPr lang="nl-NL" sz="1500">
                <a:latin typeface="Museo Sans 500" panose="02000000000000000000" pitchFamily="2" charset="77"/>
              </a:rPr>
              <a:t> 4</a:t>
            </a:r>
            <a:endParaRPr lang="nl-NL" sz="1500" dirty="0">
              <a:latin typeface="Museo Sans 500" panose="02000000000000000000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Exercises</a:t>
            </a:r>
            <a:endParaRPr lang="nl-NL" sz="2000" b="1" dirty="0">
              <a:solidFill>
                <a:schemeClr val="bg1"/>
              </a:solidFill>
              <a:latin typeface="Museo Sans 700" panose="02000000000000000000" pitchFamily="2" charset="7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BD8605-B2F4-6642-A115-8A3F65CC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42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599" cy="4878000"/>
          </a:xfrm>
        </p:spPr>
        <p:txBody>
          <a:bodyPr anchor="ctr">
            <a:noAutofit/>
          </a:bodyPr>
          <a:lstStyle/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Overcome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repeating</a:t>
            </a:r>
            <a:r>
              <a:rPr lang="nl-NL" sz="1500" dirty="0">
                <a:latin typeface="Museo Sans 500" panose="02000000000000000000" pitchFamily="2" charset="77"/>
              </a:rPr>
              <a:t> code </a:t>
            </a:r>
            <a:r>
              <a:rPr lang="nl-NL" sz="1500" dirty="0" err="1">
                <a:latin typeface="Museo Sans 500" panose="02000000000000000000" pitchFamily="2" charset="77"/>
              </a:rPr>
              <a:t>by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using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only</a:t>
            </a:r>
            <a:r>
              <a:rPr lang="nl-NL" sz="1500" dirty="0">
                <a:latin typeface="Museo Sans 500" panose="02000000000000000000" pitchFamily="2" charset="77"/>
              </a:rPr>
              <a:t> has </a:t>
            </a:r>
            <a:r>
              <a:rPr lang="nl-NL" sz="1500" dirty="0" err="1">
                <a:latin typeface="Museo Sans 500" panose="02000000000000000000" pitchFamily="2" charset="77"/>
              </a:rPr>
              <a:t>one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/</a:t>
            </a:r>
            <a:r>
              <a:rPr lang="nl-NL" sz="1500" dirty="0" err="1">
                <a:latin typeface="Museo Sans 500" panose="02000000000000000000" pitchFamily="2" charset="77"/>
              </a:rPr>
              <a:t>role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1"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compact </a:t>
            </a:r>
            <a:r>
              <a:rPr lang="nl-NL" sz="1500" dirty="0" err="1">
                <a:latin typeface="Museo Sans 500" panose="02000000000000000000" pitchFamily="2" charset="77"/>
              </a:rPr>
              <a:t>and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-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-point</a:t>
            </a:r>
          </a:p>
          <a:p>
            <a:pPr lvl="1"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b="1" dirty="0">
                <a:solidFill>
                  <a:srgbClr val="9AAD88"/>
                </a:solidFill>
                <a:latin typeface="Museo Sans 500" panose="02000000000000000000" pitchFamily="2" charset="77"/>
              </a:rPr>
              <a:t>TIP</a:t>
            </a:r>
            <a:r>
              <a:rPr lang="nl-NL" sz="1500" dirty="0">
                <a:latin typeface="Museo Sans 500" panose="02000000000000000000" pitchFamily="2" charset="77"/>
              </a:rPr>
              <a:t>: </a:t>
            </a: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it</a:t>
            </a:r>
            <a:r>
              <a:rPr lang="nl-NL" sz="1500" dirty="0">
                <a:latin typeface="Museo Sans 500" panose="02000000000000000000" pitchFamily="2" charset="77"/>
              </a:rPr>
              <a:t> is </a:t>
            </a:r>
            <a:r>
              <a:rPr lang="nl-NL" sz="1500" dirty="0" err="1">
                <a:latin typeface="Museo Sans 500" panose="02000000000000000000" pitchFamily="2" charset="77"/>
              </a:rPr>
              <a:t>difficult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choose</a:t>
            </a:r>
            <a:r>
              <a:rPr lang="nl-NL" sz="1500" dirty="0">
                <a:latin typeface="Museo Sans 500" panose="02000000000000000000" pitchFamily="2" charset="77"/>
              </a:rPr>
              <a:t> a name </a:t>
            </a:r>
            <a:r>
              <a:rPr lang="nl-NL" sz="1500" dirty="0" err="1">
                <a:latin typeface="Museo Sans 500" panose="02000000000000000000" pitchFamily="2" charset="77"/>
              </a:rPr>
              <a:t>for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which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really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represents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, </a:t>
            </a:r>
            <a:r>
              <a:rPr lang="nl-NL" sz="1500" dirty="0" err="1">
                <a:latin typeface="Museo Sans 500" panose="02000000000000000000" pitchFamily="2" charset="77"/>
              </a:rPr>
              <a:t>then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is </a:t>
            </a:r>
            <a:r>
              <a:rPr lang="nl-NL" sz="1500" dirty="0" err="1">
                <a:latin typeface="Museo Sans 500" panose="02000000000000000000" pitchFamily="2" charset="77"/>
              </a:rPr>
              <a:t>probably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too</a:t>
            </a:r>
            <a:r>
              <a:rPr lang="nl-NL" sz="1500" dirty="0">
                <a:latin typeface="Museo Sans 500" panose="02000000000000000000" pitchFamily="2" charset="77"/>
              </a:rPr>
              <a:t> large</a:t>
            </a:r>
          </a:p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Isolate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functions</a:t>
            </a:r>
            <a:r>
              <a:rPr lang="nl-NL" sz="1500" dirty="0">
                <a:latin typeface="Museo Sans 500" panose="02000000000000000000" pitchFamily="2" charset="77"/>
              </a:rPr>
              <a:t> as </a:t>
            </a:r>
            <a:r>
              <a:rPr lang="nl-NL" sz="1500" dirty="0" err="1">
                <a:latin typeface="Museo Sans 500" panose="02000000000000000000" pitchFamily="2" charset="77"/>
              </a:rPr>
              <a:t>much</a:t>
            </a:r>
            <a:r>
              <a:rPr lang="nl-NL" sz="1500" dirty="0">
                <a:latin typeface="Museo Sans 500" panose="02000000000000000000" pitchFamily="2" charset="77"/>
              </a:rPr>
              <a:t> as </a:t>
            </a:r>
            <a:r>
              <a:rPr lang="nl-NL" sz="1500" dirty="0" err="1">
                <a:latin typeface="Museo Sans 500" panose="02000000000000000000" pitchFamily="2" charset="77"/>
              </a:rPr>
              <a:t>possible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1"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all</a:t>
            </a:r>
            <a:r>
              <a:rPr lang="nl-NL" sz="1500" dirty="0">
                <a:latin typeface="Museo Sans 500" panose="02000000000000000000" pitchFamily="2" charset="77"/>
              </a:rPr>
              <a:t> input </a:t>
            </a:r>
            <a:r>
              <a:rPr lang="nl-NL" sz="1500" dirty="0" err="1">
                <a:latin typeface="Museo Sans 500" panose="02000000000000000000" pitchFamily="2" charset="77"/>
              </a:rPr>
              <a:t>comes</a:t>
            </a:r>
            <a:r>
              <a:rPr lang="nl-NL" sz="1500" dirty="0">
                <a:latin typeface="Museo Sans 500" panose="02000000000000000000" pitchFamily="2" charset="77"/>
              </a:rPr>
              <a:t> via </a:t>
            </a:r>
            <a:r>
              <a:rPr lang="nl-NL" sz="1500" dirty="0" err="1">
                <a:latin typeface="Museo Sans 500" panose="02000000000000000000" pitchFamily="2" charset="77"/>
              </a:rPr>
              <a:t>arguments</a:t>
            </a:r>
            <a:r>
              <a:rPr lang="nl-NL" sz="1500" dirty="0">
                <a:latin typeface="Museo Sans 500" panose="02000000000000000000" pitchFamily="2" charset="77"/>
              </a:rPr>
              <a:t>, </a:t>
            </a:r>
            <a:r>
              <a:rPr lang="nl-NL" sz="1500" dirty="0" err="1">
                <a:latin typeface="Museo Sans 500" panose="02000000000000000000" pitchFamily="2" charset="77"/>
              </a:rPr>
              <a:t>all</a:t>
            </a:r>
            <a:r>
              <a:rPr lang="nl-NL" sz="1500" dirty="0">
                <a:latin typeface="Museo Sans 500" panose="02000000000000000000" pitchFamily="2" charset="77"/>
              </a:rPr>
              <a:t> output via return </a:t>
            </a:r>
            <a:r>
              <a:rPr lang="nl-NL" sz="1500" dirty="0" err="1">
                <a:latin typeface="Museo Sans 500" panose="02000000000000000000" pitchFamily="2" charset="77"/>
              </a:rPr>
              <a:t>values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Be consistent on output</a:t>
            </a:r>
          </a:p>
          <a:p>
            <a:pPr lvl="1"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output is </a:t>
            </a:r>
            <a:r>
              <a:rPr lang="nl-NL" sz="1500" dirty="0" err="1">
                <a:latin typeface="Museo Sans 500" panose="02000000000000000000" pitchFamily="2" charset="77"/>
              </a:rPr>
              <a:t>always</a:t>
            </a:r>
            <a:r>
              <a:rPr lang="nl-NL" sz="1500" dirty="0">
                <a:latin typeface="Museo Sans 500" panose="02000000000000000000" pitchFamily="2" charset="77"/>
              </a:rPr>
              <a:t> in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same</a:t>
            </a:r>
            <a:r>
              <a:rPr lang="nl-NL" sz="1500" dirty="0">
                <a:latin typeface="Museo Sans 500" panose="02000000000000000000" pitchFamily="2" charset="77"/>
              </a:rPr>
              <a:t> data format</a:t>
            </a:r>
          </a:p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Be </a:t>
            </a:r>
            <a:r>
              <a:rPr lang="nl-NL" sz="1500" dirty="0" err="1">
                <a:latin typeface="Museo Sans 500" panose="02000000000000000000" pitchFamily="2" charset="77"/>
              </a:rPr>
              <a:t>clear</a:t>
            </a:r>
            <a:r>
              <a:rPr lang="nl-NL" sz="1500" dirty="0">
                <a:latin typeface="Museo Sans 500" panose="02000000000000000000" pitchFamily="2" charset="77"/>
              </a:rPr>
              <a:t> on </a:t>
            </a:r>
            <a:r>
              <a:rPr lang="nl-NL" sz="1500" dirty="0" err="1">
                <a:latin typeface="Museo Sans 500" panose="02000000000000000000" pitchFamily="2" charset="77"/>
              </a:rPr>
              <a:t>documentation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1">
              <a:lnSpc>
                <a:spcPts val="225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use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comments</a:t>
            </a:r>
            <a:r>
              <a:rPr lang="nl-NL" sz="1500" dirty="0">
                <a:latin typeface="Museo Sans 500" panose="02000000000000000000" pitchFamily="2" charset="77"/>
              </a:rPr>
              <a:t> (#)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describe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what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does, </a:t>
            </a:r>
            <a:r>
              <a:rPr lang="nl-NL" sz="1500" dirty="0" err="1">
                <a:latin typeface="Museo Sans 500" panose="02000000000000000000" pitchFamily="2" charset="77"/>
              </a:rPr>
              <a:t>what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goes</a:t>
            </a:r>
            <a:r>
              <a:rPr lang="nl-NL" sz="1500" dirty="0">
                <a:latin typeface="Museo Sans 500" panose="02000000000000000000" pitchFamily="2" charset="77"/>
              </a:rPr>
              <a:t> in </a:t>
            </a:r>
            <a:r>
              <a:rPr lang="nl-NL" sz="1500" dirty="0" err="1">
                <a:latin typeface="Museo Sans 500" panose="02000000000000000000" pitchFamily="2" charset="77"/>
              </a:rPr>
              <a:t>and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what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comes</a:t>
            </a:r>
            <a:r>
              <a:rPr lang="nl-NL" sz="1500" dirty="0">
                <a:latin typeface="Museo Sans 500" panose="02000000000000000000" pitchFamily="2" charset="77"/>
              </a:rPr>
              <a:t> out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608E2-A5AC-CD41-9FA5-9A2A082B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9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1035812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lang="nl-NL" spc="-310" dirty="0">
                <a:solidFill>
                  <a:schemeClr val="accent6">
                    <a:lumMod val="50000"/>
                  </a:schemeClr>
                </a:solidFill>
              </a:rPr>
              <a:t>FUNCTIONS IN PYTHON</a:t>
            </a:r>
            <a:endParaRPr spc="-42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04240"/>
            <a:ext cx="10214610" cy="4322337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  <a:tabLst>
                <a:tab pos="240029" algn="l"/>
              </a:tabLst>
            </a:pPr>
            <a:r>
              <a:rPr lang="en-GB" sz="2200" spc="-2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So far, we have used existing functions to perform actions:</a:t>
            </a:r>
            <a:r>
              <a:rPr sz="2200" spc="-1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:</a:t>
            </a:r>
            <a:endParaRPr sz="2200" dirty="0">
              <a:latin typeface="Franklin Gothic Medium"/>
              <a:cs typeface="Franklin Gothic Medium"/>
            </a:endParaRPr>
          </a:p>
          <a:p>
            <a:pPr marL="812801" lvl="1" indent="-342900">
              <a:lnSpc>
                <a:spcPct val="100000"/>
              </a:lnSpc>
              <a:spcBef>
                <a:spcPts val="240"/>
              </a:spcBef>
              <a:buClr>
                <a:srgbClr val="767070"/>
              </a:buClr>
              <a:buFont typeface="Arial" panose="020B0604020202020204" pitchFamily="34" charset="0"/>
              <a:buChar char="•"/>
              <a:tabLst>
                <a:tab pos="697230" algn="l"/>
              </a:tabLst>
            </a:pPr>
            <a:r>
              <a:rPr sz="2200" spc="-114" dirty="0">
                <a:solidFill>
                  <a:srgbClr val="FF9900"/>
                </a:solidFill>
                <a:latin typeface="Franklin Gothic Medium"/>
                <a:cs typeface="Franklin Gothic Medium"/>
              </a:rPr>
              <a:t>print</a:t>
            </a:r>
            <a:r>
              <a:rPr sz="2200" spc="-114" dirty="0">
                <a:solidFill>
                  <a:srgbClr val="676767"/>
                </a:solidFill>
                <a:latin typeface="Franklin Gothic Medium"/>
                <a:cs typeface="Franklin Gothic Medium"/>
              </a:rPr>
              <a:t>(</a:t>
            </a:r>
            <a:r>
              <a:rPr sz="2200" spc="-114" dirty="0">
                <a:solidFill>
                  <a:srgbClr val="0000FF"/>
                </a:solidFill>
                <a:latin typeface="Franklin Gothic Medium"/>
                <a:cs typeface="Franklin Gothic Medium"/>
              </a:rPr>
              <a:t>“Hello,</a:t>
            </a:r>
            <a:r>
              <a:rPr sz="2200" spc="-4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World”</a:t>
            </a:r>
            <a:r>
              <a:rPr sz="2200" spc="-1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)</a:t>
            </a:r>
            <a:endParaRPr sz="2200" dirty="0">
              <a:latin typeface="Franklin Gothic Medium"/>
              <a:cs typeface="Franklin Gothic Medium"/>
            </a:endParaRPr>
          </a:p>
          <a:p>
            <a:pPr marL="812801" lvl="1" indent="-342900">
              <a:lnSpc>
                <a:spcPct val="100000"/>
              </a:lnSpc>
              <a:spcBef>
                <a:spcPts val="229"/>
              </a:spcBef>
              <a:buClr>
                <a:srgbClr val="767070"/>
              </a:buClr>
              <a:buFont typeface="Arial" panose="020B0604020202020204" pitchFamily="34" charset="0"/>
              <a:buChar char="•"/>
              <a:tabLst>
                <a:tab pos="697230" algn="l"/>
              </a:tabLst>
            </a:pPr>
            <a:r>
              <a:rPr lang="nl-NL" sz="2200" spc="-60" dirty="0" err="1">
                <a:solidFill>
                  <a:srgbClr val="FF0000"/>
                </a:solidFill>
                <a:latin typeface="Franklin Gothic Medium"/>
                <a:cs typeface="Franklin Gothic Medium"/>
              </a:rPr>
              <a:t>sns</a:t>
            </a:r>
            <a:r>
              <a:rPr sz="2200" spc="-6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.</a:t>
            </a:r>
            <a:r>
              <a:rPr lang="nl-NL" sz="2200" spc="-60" dirty="0" err="1">
                <a:solidFill>
                  <a:srgbClr val="FF9900"/>
                </a:solidFill>
                <a:latin typeface="Franklin Gothic Medium"/>
                <a:cs typeface="Franklin Gothic Medium"/>
              </a:rPr>
              <a:t>scatterplot</a:t>
            </a:r>
            <a:r>
              <a:rPr sz="2200" spc="-6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(</a:t>
            </a:r>
            <a:r>
              <a:rPr lang="en-GB" sz="2200" spc="-114" dirty="0">
                <a:solidFill>
                  <a:srgbClr val="0000FF"/>
                </a:solidFill>
                <a:latin typeface="Franklin Gothic Medium"/>
                <a:cs typeface="Franklin Gothic Medium"/>
              </a:rPr>
              <a:t>data, x= , y=</a:t>
            </a:r>
            <a:r>
              <a:rPr sz="2200" spc="-6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)</a:t>
            </a:r>
            <a:endParaRPr sz="2200" dirty="0">
              <a:latin typeface="Franklin Gothic Medium"/>
              <a:cs typeface="Franklin Gothic Medium"/>
            </a:endParaRPr>
          </a:p>
          <a:p>
            <a:pPr marL="812801" lvl="1" indent="-342900">
              <a:lnSpc>
                <a:spcPct val="100000"/>
              </a:lnSpc>
              <a:spcBef>
                <a:spcPts val="240"/>
              </a:spcBef>
              <a:buClr>
                <a:srgbClr val="767070"/>
              </a:buClr>
              <a:buFont typeface="Arial" panose="020B0604020202020204" pitchFamily="34" charset="0"/>
              <a:buChar char="•"/>
              <a:tabLst>
                <a:tab pos="697230" algn="l"/>
              </a:tabLst>
            </a:pPr>
            <a:r>
              <a:rPr sz="2200" spc="-105" dirty="0" err="1">
                <a:solidFill>
                  <a:srgbClr val="FF0000"/>
                </a:solidFill>
                <a:latin typeface="Franklin Gothic Medium"/>
                <a:cs typeface="Franklin Gothic Medium"/>
              </a:rPr>
              <a:t>pd</a:t>
            </a:r>
            <a:r>
              <a:rPr sz="2200" spc="-105" dirty="0" err="1">
                <a:solidFill>
                  <a:srgbClr val="676767"/>
                </a:solidFill>
                <a:latin typeface="Franklin Gothic Medium"/>
                <a:cs typeface="Franklin Gothic Medium"/>
              </a:rPr>
              <a:t>.</a:t>
            </a:r>
            <a:r>
              <a:rPr sz="2200" spc="-105" dirty="0" err="1">
                <a:solidFill>
                  <a:srgbClr val="FF9900"/>
                </a:solidFill>
                <a:latin typeface="Franklin Gothic Medium"/>
                <a:cs typeface="Franklin Gothic Medium"/>
              </a:rPr>
              <a:t>read_csv</a:t>
            </a:r>
            <a:r>
              <a:rPr sz="2200" spc="-10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(</a:t>
            </a:r>
            <a:r>
              <a:rPr sz="2200" spc="-105" dirty="0">
                <a:solidFill>
                  <a:srgbClr val="0000FF"/>
                </a:solidFill>
                <a:latin typeface="Franklin Gothic Medium"/>
                <a:cs typeface="Franklin Gothic Medium"/>
              </a:rPr>
              <a:t>“</a:t>
            </a:r>
            <a:r>
              <a:rPr lang="nl-NL" sz="2200" spc="-105" dirty="0" err="1">
                <a:solidFill>
                  <a:srgbClr val="0000FF"/>
                </a:solidFill>
                <a:latin typeface="Franklin Gothic Medium"/>
                <a:cs typeface="Franklin Gothic Medium"/>
              </a:rPr>
              <a:t>flights</a:t>
            </a:r>
            <a:r>
              <a:rPr sz="2200" spc="-105" dirty="0">
                <a:solidFill>
                  <a:srgbClr val="0000FF"/>
                </a:solidFill>
                <a:latin typeface="Franklin Gothic Medium"/>
                <a:cs typeface="Franklin Gothic Medium"/>
              </a:rPr>
              <a:t>.csv”</a:t>
            </a:r>
            <a:r>
              <a:rPr sz="2200" spc="-10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)</a:t>
            </a:r>
            <a:endParaRPr sz="2200" dirty="0">
              <a:latin typeface="Franklin Gothic Medium"/>
              <a:cs typeface="Franklin Gothic Medium"/>
            </a:endParaRPr>
          </a:p>
          <a:p>
            <a:pPr marL="812801" lvl="1" indent="-342900">
              <a:lnSpc>
                <a:spcPct val="100000"/>
              </a:lnSpc>
              <a:spcBef>
                <a:spcPts val="240"/>
              </a:spcBef>
              <a:buClr>
                <a:srgbClr val="767070"/>
              </a:buClr>
              <a:buFont typeface="Arial" panose="020B0604020202020204" pitchFamily="34" charset="0"/>
              <a:buChar char="•"/>
              <a:tabLst>
                <a:tab pos="697230" algn="l"/>
              </a:tabLst>
            </a:pPr>
            <a:r>
              <a:rPr lang="nl-NL" sz="2200" spc="-110" dirty="0" err="1">
                <a:solidFill>
                  <a:srgbClr val="0000FF"/>
                </a:solidFill>
                <a:latin typeface="Franklin Gothic Medium"/>
                <a:cs typeface="Franklin Gothic Medium"/>
              </a:rPr>
              <a:t>flights</a:t>
            </a:r>
            <a:r>
              <a:rPr sz="2200" spc="-11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[“</a:t>
            </a:r>
            <a:r>
              <a:rPr lang="nl-NL" sz="2200" spc="-110" dirty="0" err="1">
                <a:solidFill>
                  <a:srgbClr val="0000FF"/>
                </a:solidFill>
                <a:latin typeface="Franklin Gothic Medium"/>
                <a:cs typeface="Franklin Gothic Medium"/>
              </a:rPr>
              <a:t>arr_delay</a:t>
            </a:r>
            <a:r>
              <a:rPr sz="2200" spc="-11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”]</a:t>
            </a:r>
            <a:r>
              <a:rPr sz="2200" spc="-11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.</a:t>
            </a:r>
            <a:r>
              <a:rPr lang="nl-NL" sz="2200" spc="-110" dirty="0" err="1">
                <a:solidFill>
                  <a:srgbClr val="FF9900"/>
                </a:solidFill>
                <a:latin typeface="Franklin Gothic Medium"/>
                <a:cs typeface="Franklin Gothic Medium"/>
              </a:rPr>
              <a:t>mean</a:t>
            </a:r>
            <a:r>
              <a:rPr sz="2200" spc="-11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()</a:t>
            </a:r>
            <a:endParaRPr sz="2200" dirty="0">
              <a:latin typeface="Franklin Gothic Medium"/>
              <a:cs typeface="Franklin Gothic Medium"/>
            </a:endParaRPr>
          </a:p>
          <a:p>
            <a:pPr marL="812801" lvl="1" indent="-342900">
              <a:lnSpc>
                <a:spcPct val="100000"/>
              </a:lnSpc>
              <a:spcBef>
                <a:spcPts val="229"/>
              </a:spcBef>
              <a:buClr>
                <a:srgbClr val="767070"/>
              </a:buClr>
              <a:buFont typeface="Arial" panose="020B0604020202020204" pitchFamily="34" charset="0"/>
              <a:buChar char="•"/>
              <a:tabLst>
                <a:tab pos="697230" algn="l"/>
              </a:tabLst>
            </a:pPr>
            <a:r>
              <a:rPr sz="2200" spc="-65" dirty="0">
                <a:solidFill>
                  <a:srgbClr val="0000FF"/>
                </a:solidFill>
                <a:latin typeface="Franklin Gothic Medium"/>
                <a:cs typeface="Franklin Gothic Medium"/>
              </a:rPr>
              <a:t>flights_df</a:t>
            </a:r>
            <a:r>
              <a:rPr sz="2200" spc="-6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.</a:t>
            </a:r>
            <a:r>
              <a:rPr sz="2200" spc="-6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groupby</a:t>
            </a:r>
            <a:r>
              <a:rPr sz="2200" spc="-6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(</a:t>
            </a:r>
            <a:r>
              <a:rPr sz="2200" spc="-65" dirty="0">
                <a:solidFill>
                  <a:srgbClr val="0000FF"/>
                </a:solidFill>
                <a:latin typeface="Franklin Gothic Medium"/>
                <a:cs typeface="Franklin Gothic Medium"/>
              </a:rPr>
              <a:t>"origin"</a:t>
            </a:r>
            <a:r>
              <a:rPr sz="2200" spc="-6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)</a:t>
            </a:r>
            <a:endParaRPr sz="2200" dirty="0">
              <a:latin typeface="Franklin Gothic Medium"/>
              <a:cs typeface="Franklin Gothic Medium"/>
            </a:endParaRPr>
          </a:p>
          <a:p>
            <a:pPr lvl="1">
              <a:lnSpc>
                <a:spcPct val="100000"/>
              </a:lnSpc>
              <a:spcBef>
                <a:spcPts val="1115"/>
              </a:spcBef>
              <a:buClr>
                <a:srgbClr val="767070"/>
              </a:buClr>
              <a:buFont typeface="Nueva Std Extended"/>
              <a:buChar char="&gt;"/>
            </a:pPr>
            <a:endParaRPr sz="22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0029" algn="l"/>
              </a:tabLst>
            </a:pPr>
            <a:r>
              <a:rPr lang="en-GB" sz="2200" spc="-17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Every function has a </a:t>
            </a:r>
            <a:r>
              <a:rPr sz="2200" spc="-195" dirty="0" err="1">
                <a:solidFill>
                  <a:srgbClr val="FF9900"/>
                </a:solidFill>
                <a:latin typeface="Franklin Gothic Medium"/>
                <a:cs typeface="Franklin Gothic Medium"/>
              </a:rPr>
              <a:t>nam</a:t>
            </a:r>
            <a:r>
              <a:rPr lang="nl-NL" sz="2200" spc="-195" dirty="0">
                <a:solidFill>
                  <a:srgbClr val="FF9900"/>
                </a:solidFill>
                <a:latin typeface="Franklin Gothic Medium"/>
                <a:cs typeface="Franklin Gothic Medium"/>
              </a:rPr>
              <a:t>e</a:t>
            </a:r>
            <a:r>
              <a:rPr lang="en-GB" sz="2200" spc="-19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, followed by parentheses (), that often contain one or more </a:t>
            </a:r>
            <a:r>
              <a:rPr sz="2200" spc="-1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inputs</a:t>
            </a:r>
            <a:endParaRPr sz="220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240029" algn="l"/>
              </a:tabLst>
            </a:pPr>
            <a:r>
              <a:rPr lang="en-GB" sz="2200" spc="-22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Sometimes we write the </a:t>
            </a:r>
            <a:r>
              <a:rPr sz="2200" spc="-18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package</a:t>
            </a:r>
            <a:r>
              <a:rPr sz="2200" spc="-9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 </a:t>
            </a:r>
            <a:r>
              <a:rPr lang="en-GB" sz="2200" spc="-16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name before the function to show where it comes from</a:t>
            </a:r>
            <a:endParaRPr sz="2200" dirty="0">
              <a:latin typeface="Franklin Gothic Medium"/>
              <a:cs typeface="Franklin Gothic Medium"/>
            </a:endParaRPr>
          </a:p>
          <a:p>
            <a:pPr marL="12700" marR="219710">
              <a:lnSpc>
                <a:spcPts val="2380"/>
              </a:lnSpc>
              <a:spcBef>
                <a:spcPts val="1025"/>
              </a:spcBef>
              <a:buClr>
                <a:srgbClr val="767070"/>
              </a:buClr>
              <a:tabLst>
                <a:tab pos="241300" algn="l"/>
              </a:tabLst>
            </a:pPr>
            <a:r>
              <a:rPr lang="en-GB" sz="2200" spc="-21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Often, we call a function on an </a:t>
            </a:r>
            <a:r>
              <a:rPr sz="2200" spc="-125" dirty="0">
                <a:solidFill>
                  <a:srgbClr val="0000FF"/>
                </a:solidFill>
                <a:latin typeface="Franklin Gothic Medium"/>
                <a:cs typeface="Franklin Gothic Medium"/>
              </a:rPr>
              <a:t>object</a:t>
            </a:r>
            <a:r>
              <a:rPr sz="2200" spc="-125" dirty="0">
                <a:solidFill>
                  <a:srgbClr val="676767"/>
                </a:solidFill>
                <a:latin typeface="Franklin Gothic Medium"/>
                <a:cs typeface="Franklin Gothic Medium"/>
              </a:rPr>
              <a:t>,</a:t>
            </a:r>
            <a:r>
              <a:rPr sz="2200" spc="-11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 </a:t>
            </a:r>
            <a:r>
              <a:rPr lang="en-GB" sz="2200" spc="-13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in that case the object itself serves as the </a:t>
            </a:r>
            <a:r>
              <a:rPr sz="2200" spc="-145" dirty="0">
                <a:solidFill>
                  <a:srgbClr val="0000FF"/>
                </a:solidFill>
                <a:latin typeface="Franklin Gothic Medium"/>
                <a:cs typeface="Franklin Gothic Medium"/>
              </a:rPr>
              <a:t>input</a:t>
            </a:r>
            <a:r>
              <a:rPr sz="2200" spc="-12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.</a:t>
            </a:r>
            <a:r>
              <a:rPr sz="2200" spc="-11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 </a:t>
            </a:r>
            <a:endParaRPr lang="nl-NL" sz="2200" spc="-110" dirty="0">
              <a:solidFill>
                <a:srgbClr val="676767"/>
              </a:solidFill>
              <a:latin typeface="Franklin Gothic Medium"/>
              <a:cs typeface="Franklin Gothic Medium"/>
            </a:endParaRPr>
          </a:p>
          <a:p>
            <a:pPr marL="12700" marR="219710">
              <a:lnSpc>
                <a:spcPts val="2380"/>
              </a:lnSpc>
              <a:spcBef>
                <a:spcPts val="1025"/>
              </a:spcBef>
              <a:buClr>
                <a:srgbClr val="767070"/>
              </a:buClr>
              <a:tabLst>
                <a:tab pos="241300" algn="l"/>
              </a:tabLst>
            </a:pPr>
            <a:r>
              <a:rPr lang="en-GB" sz="2200" spc="-20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A function performs an action with the </a:t>
            </a:r>
            <a:r>
              <a:rPr sz="2200" spc="-145" dirty="0">
                <a:solidFill>
                  <a:srgbClr val="0000FF"/>
                </a:solidFill>
                <a:latin typeface="Franklin Gothic Medium"/>
                <a:cs typeface="Franklin Gothic Medium"/>
              </a:rPr>
              <a:t>inputs</a:t>
            </a:r>
            <a:r>
              <a:rPr sz="2200" spc="-114" dirty="0">
                <a:solidFill>
                  <a:srgbClr val="0000FF"/>
                </a:solidFill>
                <a:latin typeface="Franklin Gothic Medium"/>
                <a:cs typeface="Franklin Gothic Medium"/>
              </a:rPr>
              <a:t> </a:t>
            </a:r>
            <a:r>
              <a:rPr lang="en-GB" sz="2200" spc="-195" dirty="0">
                <a:solidFill>
                  <a:srgbClr val="767070"/>
                </a:solidFill>
                <a:latin typeface="Franklin Gothic Medium"/>
                <a:cs typeface="Franklin Gothic Medium"/>
              </a:rPr>
              <a:t>and usually returns one or more </a:t>
            </a:r>
            <a:r>
              <a:rPr sz="2200" spc="-155" dirty="0">
                <a:solidFill>
                  <a:srgbClr val="00AC00"/>
                </a:solidFill>
                <a:latin typeface="Franklin Gothic Medium"/>
                <a:cs typeface="Franklin Gothic Medium"/>
              </a:rPr>
              <a:t>outputs</a:t>
            </a:r>
            <a:endParaRPr sz="22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22046"/>
            <a:ext cx="1035812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lang="nl-NL" spc="-150" dirty="0">
                <a:solidFill>
                  <a:schemeClr val="accent6">
                    <a:lumMod val="50000"/>
                  </a:schemeClr>
                </a:solidFill>
              </a:rPr>
              <a:t>WRITING OUR OWN FUNCTIONS</a:t>
            </a:r>
            <a:endParaRPr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475994"/>
            <a:ext cx="10172700" cy="3155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  <a:tabLst>
                <a:tab pos="241300" algn="l"/>
              </a:tabLst>
            </a:pPr>
            <a:r>
              <a:rPr lang="en-GB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You can also </a:t>
            </a:r>
            <a:r>
              <a:rPr sz="2400" spc="-150" dirty="0" err="1">
                <a:solidFill>
                  <a:srgbClr val="FF9900"/>
                </a:solidFill>
                <a:latin typeface="Franklin Gothic Medium"/>
                <a:cs typeface="Franklin Gothic Medium"/>
              </a:rPr>
              <a:t>def</a:t>
            </a:r>
            <a:r>
              <a:rPr sz="24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in</a:t>
            </a:r>
            <a:r>
              <a:rPr lang="nl-NL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e</a:t>
            </a:r>
            <a:r>
              <a:rPr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y</a:t>
            </a:r>
            <a:r>
              <a:rPr lang="en-GB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our own function, for example if you want to repeat the same set of operations on different data.</a:t>
            </a:r>
            <a:endParaRPr sz="2400" spc="-15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40665" algn="l"/>
              </a:tabLst>
            </a:pPr>
            <a:r>
              <a:rPr lang="en-GB"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A function is defined with: </a:t>
            </a:r>
            <a:r>
              <a:rPr sz="2400" spc="-15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def </a:t>
            </a:r>
            <a:r>
              <a:rPr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+ </a:t>
            </a:r>
            <a:r>
              <a:rPr lang="nl-NL" sz="2400" spc="-150" dirty="0" err="1">
                <a:solidFill>
                  <a:srgbClr val="FF9900"/>
                </a:solidFill>
                <a:latin typeface="Franklin Gothic Medium"/>
                <a:cs typeface="Franklin Gothic Medium"/>
              </a:rPr>
              <a:t>function_name</a:t>
            </a:r>
            <a:r>
              <a:rPr sz="2400" spc="-15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+ ( </a:t>
            </a:r>
            <a:r>
              <a:rPr lang="nl-NL" sz="2400" spc="-150" dirty="0" err="1">
                <a:solidFill>
                  <a:srgbClr val="0000FF"/>
                </a:solidFill>
                <a:latin typeface="Franklin Gothic Medium"/>
                <a:cs typeface="Franklin Gothic Medium"/>
              </a:rPr>
              <a:t>input_variables</a:t>
            </a:r>
            <a:r>
              <a:rPr sz="2400" spc="-15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) + </a:t>
            </a:r>
            <a:r>
              <a:rPr sz="2400" spc="-15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:</a:t>
            </a:r>
            <a:endParaRPr sz="2400" spc="-150" dirty="0">
              <a:latin typeface="Franklin Gothic Medium"/>
              <a:cs typeface="Franklin Gothic Medium"/>
            </a:endParaRP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7865" algn="l"/>
              </a:tabLst>
            </a:pPr>
            <a:r>
              <a:rPr lang="en-GB" sz="2400" spc="-15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def</a:t>
            </a:r>
            <a:r>
              <a:rPr lang="en-GB" sz="2400" spc="-15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 → keyword to define a function</a:t>
            </a: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7865" algn="l"/>
              </a:tabLst>
            </a:pPr>
            <a:r>
              <a:rPr lang="nl-NL" sz="2400" spc="-150" dirty="0" err="1">
                <a:solidFill>
                  <a:srgbClr val="FF9900"/>
                </a:solidFill>
                <a:latin typeface="Franklin Gothic Medium"/>
                <a:cs typeface="Franklin Gothic Medium"/>
              </a:rPr>
              <a:t>Function_name</a:t>
            </a:r>
            <a:r>
              <a:rPr lang="nl-NL" sz="2400" spc="-15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 </a:t>
            </a:r>
            <a:r>
              <a:rPr lang="en-GB" sz="2400" spc="-15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 → the name you choose</a:t>
            </a: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7865" algn="l"/>
              </a:tabLst>
            </a:pPr>
            <a:r>
              <a:rPr lang="nl-NL" sz="2400" spc="-150" dirty="0" err="1">
                <a:solidFill>
                  <a:srgbClr val="0000FF"/>
                </a:solidFill>
                <a:latin typeface="Franklin Gothic Medium"/>
                <a:cs typeface="Franklin Gothic Medium"/>
              </a:rPr>
              <a:t>input_variables</a:t>
            </a:r>
            <a:r>
              <a:rPr lang="nl-NL" sz="2400" spc="-15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 </a:t>
            </a:r>
            <a:r>
              <a:rPr lang="en-GB" sz="2400" spc="-15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→ values passed into the function (optional)</a:t>
            </a: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7865" algn="l"/>
              </a:tabLst>
            </a:pPr>
            <a:r>
              <a:rPr lang="en-GB" sz="2400" spc="-15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Indented code = the function body </a:t>
            </a: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7865" algn="l"/>
              </a:tabLst>
            </a:pPr>
            <a:r>
              <a:rPr lang="en-GB" sz="2400" spc="-15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return</a:t>
            </a:r>
            <a:r>
              <a:rPr lang="en-GB" sz="2400" spc="-15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 → gives back the result to the user (often one or more </a:t>
            </a:r>
            <a:r>
              <a:rPr lang="en-GB" sz="2400" spc="-150" dirty="0">
                <a:solidFill>
                  <a:srgbClr val="00AC00"/>
                </a:solidFill>
                <a:latin typeface="Franklin Gothic Medium"/>
                <a:cs typeface="Franklin Gothic Medium"/>
              </a:rPr>
              <a:t>output</a:t>
            </a:r>
            <a:r>
              <a:rPr lang="en-GB" sz="2400" spc="-150" dirty="0">
                <a:solidFill>
                  <a:srgbClr val="676767"/>
                </a:solidFill>
                <a:latin typeface="Franklin Gothic Medium"/>
                <a:cs typeface="Franklin Gothic Medium"/>
              </a:rPr>
              <a:t>)</a:t>
            </a:r>
            <a:endParaRPr sz="2400" spc="-150" dirty="0">
              <a:latin typeface="Franklin Gothic Medium"/>
              <a:cs typeface="Franklin Gothic Medium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7400" y="4672711"/>
            <a:ext cx="5727700" cy="1418590"/>
            <a:chOff x="5877433" y="4541786"/>
            <a:chExt cx="5727700" cy="1418590"/>
          </a:xfrm>
        </p:grpSpPr>
        <p:sp>
          <p:nvSpPr>
            <p:cNvPr id="5" name="object 5"/>
            <p:cNvSpPr/>
            <p:nvPr/>
          </p:nvSpPr>
          <p:spPr>
            <a:xfrm>
              <a:off x="5883783" y="4548136"/>
              <a:ext cx="5715000" cy="1405890"/>
            </a:xfrm>
            <a:custGeom>
              <a:avLst/>
              <a:gdLst/>
              <a:ahLst/>
              <a:cxnLst/>
              <a:rect l="l" t="t" r="r" b="b"/>
              <a:pathLst>
                <a:path w="5715000" h="1405889">
                  <a:moveTo>
                    <a:pt x="5714999" y="0"/>
                  </a:moveTo>
                  <a:lnTo>
                    <a:pt x="0" y="0"/>
                  </a:lnTo>
                  <a:lnTo>
                    <a:pt x="0" y="1405890"/>
                  </a:lnTo>
                  <a:lnTo>
                    <a:pt x="5714999" y="1405890"/>
                  </a:lnTo>
                  <a:lnTo>
                    <a:pt x="5714999" y="0"/>
                  </a:lnTo>
                  <a:close/>
                </a:path>
              </a:pathLst>
            </a:custGeom>
            <a:solidFill>
              <a:srgbClr val="F5F8F8"/>
            </a:solidFill>
          </p:spPr>
          <p:txBody>
            <a:bodyPr wrap="square" lIns="0" tIns="0" rIns="0" bIns="0" rtlCol="0"/>
            <a:lstStyle/>
            <a:p>
              <a:endParaRPr spc="-150"/>
            </a:p>
          </p:txBody>
        </p:sp>
        <p:sp>
          <p:nvSpPr>
            <p:cNvPr id="6" name="object 6"/>
            <p:cNvSpPr/>
            <p:nvPr/>
          </p:nvSpPr>
          <p:spPr>
            <a:xfrm>
              <a:off x="5883783" y="4548136"/>
              <a:ext cx="5715000" cy="1405890"/>
            </a:xfrm>
            <a:custGeom>
              <a:avLst/>
              <a:gdLst/>
              <a:ahLst/>
              <a:cxnLst/>
              <a:rect l="l" t="t" r="r" b="b"/>
              <a:pathLst>
                <a:path w="5715000" h="1405889">
                  <a:moveTo>
                    <a:pt x="0" y="1405890"/>
                  </a:moveTo>
                  <a:lnTo>
                    <a:pt x="5714999" y="1405890"/>
                  </a:lnTo>
                  <a:lnTo>
                    <a:pt x="5714999" y="0"/>
                  </a:lnTo>
                  <a:lnTo>
                    <a:pt x="0" y="0"/>
                  </a:lnTo>
                  <a:lnTo>
                    <a:pt x="0" y="1405890"/>
                  </a:lnTo>
                  <a:close/>
                </a:path>
              </a:pathLst>
            </a:custGeom>
            <a:ln w="12700">
              <a:solidFill>
                <a:srgbClr val="8AA7B3"/>
              </a:solidFill>
            </a:ln>
          </p:spPr>
          <p:txBody>
            <a:bodyPr wrap="square" lIns="0" tIns="0" rIns="0" bIns="0" rtlCol="0"/>
            <a:lstStyle/>
            <a:p>
              <a:endParaRPr spc="-15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53125" y="4730484"/>
            <a:ext cx="52070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FF9900"/>
                </a:solidFill>
                <a:latin typeface="Courier New"/>
                <a:cs typeface="Courier New"/>
              </a:rPr>
              <a:t>def square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(</a:t>
            </a:r>
            <a:r>
              <a:rPr sz="2000" spc="-15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)</a:t>
            </a:r>
            <a:r>
              <a:rPr sz="2000" spc="-150" dirty="0">
                <a:solidFill>
                  <a:srgbClr val="FF9900"/>
                </a:solidFill>
                <a:latin typeface="Courier New"/>
                <a:cs typeface="Courier New"/>
              </a:rPr>
              <a:t>:</a:t>
            </a:r>
            <a:endParaRPr sz="2000" spc="-150" dirty="0">
              <a:latin typeface="Courier New"/>
              <a:cs typeface="Courier New"/>
            </a:endParaRPr>
          </a:p>
          <a:p>
            <a:pPr marL="621665" marR="5080">
              <a:lnSpc>
                <a:spcPct val="100000"/>
              </a:lnSpc>
            </a:pP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"""Returns the square of x.""" </a:t>
            </a:r>
            <a:endParaRPr lang="nl-NL" sz="2000" spc="-150" dirty="0">
              <a:solidFill>
                <a:srgbClr val="676767"/>
              </a:solidFill>
              <a:latin typeface="Courier New"/>
              <a:cs typeface="Courier New"/>
            </a:endParaRPr>
          </a:p>
          <a:p>
            <a:pPr marL="621665" marR="5080">
              <a:lnSpc>
                <a:spcPct val="100000"/>
              </a:lnSpc>
            </a:pPr>
            <a:r>
              <a:rPr sz="2000" spc="-150" dirty="0">
                <a:solidFill>
                  <a:srgbClr val="00AC00"/>
                </a:solidFill>
                <a:latin typeface="Courier New"/>
                <a:cs typeface="Courier New"/>
              </a:rPr>
              <a:t>y 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= </a:t>
            </a:r>
            <a:r>
              <a:rPr sz="2000" spc="-150" dirty="0">
                <a:solidFill>
                  <a:srgbClr val="0000FF"/>
                </a:solidFill>
                <a:latin typeface="Courier New"/>
                <a:cs typeface="Courier New"/>
              </a:rPr>
              <a:t>x 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* </a:t>
            </a:r>
            <a:r>
              <a:rPr sz="2000" spc="-15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endParaRPr sz="2000" spc="-1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2724" y="5644553"/>
            <a:ext cx="12458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0" dirty="0">
                <a:solidFill>
                  <a:srgbClr val="FF9900"/>
                </a:solidFill>
                <a:latin typeface="Courier New"/>
                <a:cs typeface="Courier New"/>
              </a:rPr>
              <a:t>return </a:t>
            </a:r>
            <a:r>
              <a:rPr sz="2000" spc="-150" dirty="0">
                <a:solidFill>
                  <a:srgbClr val="00AC00"/>
                </a:solidFill>
                <a:latin typeface="Courier New"/>
                <a:cs typeface="Courier New"/>
              </a:rPr>
              <a:t>y</a:t>
            </a:r>
            <a:endParaRPr sz="2000" spc="-1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4683972"/>
            <a:ext cx="3021330" cy="1085850"/>
          </a:xfrm>
          <a:custGeom>
            <a:avLst/>
            <a:gdLst/>
            <a:ahLst/>
            <a:cxnLst/>
            <a:rect l="l" t="t" r="r" b="b"/>
            <a:pathLst>
              <a:path w="3021329" h="1085850">
                <a:moveTo>
                  <a:pt x="1510410" y="0"/>
                </a:moveTo>
                <a:lnTo>
                  <a:pt x="1314195" y="278003"/>
                </a:lnTo>
                <a:lnTo>
                  <a:pt x="1389760" y="278003"/>
                </a:lnTo>
                <a:lnTo>
                  <a:pt x="1389760" y="380238"/>
                </a:lnTo>
                <a:lnTo>
                  <a:pt x="0" y="380238"/>
                </a:lnTo>
                <a:lnTo>
                  <a:pt x="0" y="1085723"/>
                </a:lnTo>
                <a:lnTo>
                  <a:pt x="3020822" y="1085723"/>
                </a:lnTo>
                <a:lnTo>
                  <a:pt x="3020822" y="380238"/>
                </a:lnTo>
                <a:lnTo>
                  <a:pt x="1631060" y="380238"/>
                </a:lnTo>
                <a:lnTo>
                  <a:pt x="1631060" y="278003"/>
                </a:lnTo>
                <a:lnTo>
                  <a:pt x="1706626" y="278003"/>
                </a:lnTo>
                <a:lnTo>
                  <a:pt x="1510410" y="0"/>
                </a:lnTo>
                <a:close/>
              </a:path>
            </a:pathLst>
          </a:custGeom>
          <a:solidFill>
            <a:srgbClr val="79D2FA"/>
          </a:solidFill>
        </p:spPr>
        <p:txBody>
          <a:bodyPr wrap="square" lIns="0" tIns="0" rIns="0" bIns="0" rtlCol="0"/>
          <a:lstStyle/>
          <a:p>
            <a:endParaRPr spc="-150"/>
          </a:p>
        </p:txBody>
      </p:sp>
      <p:sp>
        <p:nvSpPr>
          <p:cNvPr id="10" name="object 10"/>
          <p:cNvSpPr txBox="1"/>
          <p:nvPr/>
        </p:nvSpPr>
        <p:spPr>
          <a:xfrm>
            <a:off x="387258" y="5127030"/>
            <a:ext cx="292823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marR="5080" indent="-756285" algn="l">
              <a:lnSpc>
                <a:spcPct val="100000"/>
              </a:lnSpc>
              <a:spcBef>
                <a:spcPts val="100"/>
              </a:spcBef>
            </a:pP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Do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you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know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functions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that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don’t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return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anything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?</a:t>
            </a:r>
            <a:endParaRPr sz="1800" spc="-150" dirty="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03945" y="5410441"/>
            <a:ext cx="2239010" cy="941705"/>
          </a:xfrm>
          <a:custGeom>
            <a:avLst/>
            <a:gdLst/>
            <a:ahLst/>
            <a:cxnLst/>
            <a:rect l="l" t="t" r="r" b="b"/>
            <a:pathLst>
              <a:path w="2239009" h="941704">
                <a:moveTo>
                  <a:pt x="1119377" y="0"/>
                </a:moveTo>
                <a:lnTo>
                  <a:pt x="949198" y="241173"/>
                </a:lnTo>
                <a:lnTo>
                  <a:pt x="1014729" y="241173"/>
                </a:lnTo>
                <a:lnTo>
                  <a:pt x="1014729" y="329831"/>
                </a:lnTo>
                <a:lnTo>
                  <a:pt x="0" y="329831"/>
                </a:lnTo>
                <a:lnTo>
                  <a:pt x="0" y="941666"/>
                </a:lnTo>
                <a:lnTo>
                  <a:pt x="2238629" y="941666"/>
                </a:lnTo>
                <a:lnTo>
                  <a:pt x="2238629" y="329831"/>
                </a:lnTo>
                <a:lnTo>
                  <a:pt x="1224026" y="329831"/>
                </a:lnTo>
                <a:lnTo>
                  <a:pt x="1224026" y="241173"/>
                </a:lnTo>
                <a:lnTo>
                  <a:pt x="1289557" y="241173"/>
                </a:lnTo>
                <a:lnTo>
                  <a:pt x="1119377" y="0"/>
                </a:lnTo>
                <a:close/>
              </a:path>
            </a:pathLst>
          </a:custGeom>
          <a:solidFill>
            <a:srgbClr val="79D2FA"/>
          </a:solidFill>
        </p:spPr>
        <p:txBody>
          <a:bodyPr wrap="square" lIns="0" tIns="0" rIns="0" bIns="0" rtlCol="0"/>
          <a:lstStyle/>
          <a:p>
            <a:endParaRPr spc="-150"/>
          </a:p>
        </p:txBody>
      </p:sp>
      <p:sp>
        <p:nvSpPr>
          <p:cNvPr id="12" name="object 12"/>
          <p:cNvSpPr txBox="1"/>
          <p:nvPr/>
        </p:nvSpPr>
        <p:spPr>
          <a:xfrm>
            <a:off x="8763148" y="5753569"/>
            <a:ext cx="21073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Docstring: 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small summary of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your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function</a:t>
            </a:r>
            <a:endParaRPr sz="1800" spc="-15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86556"/>
            <a:ext cx="1035812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lang="nl-NL" spc="-150" dirty="0">
                <a:solidFill>
                  <a:schemeClr val="accent6">
                    <a:lumMod val="50000"/>
                  </a:schemeClr>
                </a:solidFill>
              </a:rPr>
              <a:t>CALLING OUR OWN FUNCTIONS</a:t>
            </a:r>
            <a:endParaRPr spc="-150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99019" y="1612963"/>
            <a:ext cx="3837940" cy="1203325"/>
            <a:chOff x="7399019" y="1612963"/>
            <a:chExt cx="3837940" cy="1203325"/>
          </a:xfrm>
        </p:grpSpPr>
        <p:sp>
          <p:nvSpPr>
            <p:cNvPr id="4" name="object 4"/>
            <p:cNvSpPr/>
            <p:nvPr/>
          </p:nvSpPr>
          <p:spPr>
            <a:xfrm>
              <a:off x="7405369" y="1619313"/>
              <a:ext cx="3825240" cy="1190625"/>
            </a:xfrm>
            <a:custGeom>
              <a:avLst/>
              <a:gdLst/>
              <a:ahLst/>
              <a:cxnLst/>
              <a:rect l="l" t="t" r="r" b="b"/>
              <a:pathLst>
                <a:path w="3825240" h="1190625">
                  <a:moveTo>
                    <a:pt x="3824858" y="0"/>
                  </a:moveTo>
                  <a:lnTo>
                    <a:pt x="0" y="0"/>
                  </a:lnTo>
                  <a:lnTo>
                    <a:pt x="0" y="1190561"/>
                  </a:lnTo>
                  <a:lnTo>
                    <a:pt x="3824858" y="1190561"/>
                  </a:lnTo>
                  <a:lnTo>
                    <a:pt x="3824858" y="0"/>
                  </a:lnTo>
                  <a:close/>
                </a:path>
              </a:pathLst>
            </a:custGeom>
            <a:solidFill>
              <a:srgbClr val="F5F8F8"/>
            </a:solidFill>
          </p:spPr>
          <p:txBody>
            <a:bodyPr wrap="square" lIns="0" tIns="0" rIns="0" bIns="0" rtlCol="0"/>
            <a:lstStyle/>
            <a:p>
              <a:endParaRPr spc="-150"/>
            </a:p>
          </p:txBody>
        </p:sp>
        <p:sp>
          <p:nvSpPr>
            <p:cNvPr id="5" name="object 5"/>
            <p:cNvSpPr/>
            <p:nvPr/>
          </p:nvSpPr>
          <p:spPr>
            <a:xfrm>
              <a:off x="7405369" y="1619313"/>
              <a:ext cx="3825240" cy="1190625"/>
            </a:xfrm>
            <a:custGeom>
              <a:avLst/>
              <a:gdLst/>
              <a:ahLst/>
              <a:cxnLst/>
              <a:rect l="l" t="t" r="r" b="b"/>
              <a:pathLst>
                <a:path w="3825240" h="1190625">
                  <a:moveTo>
                    <a:pt x="0" y="1190561"/>
                  </a:moveTo>
                  <a:lnTo>
                    <a:pt x="3824858" y="1190561"/>
                  </a:lnTo>
                  <a:lnTo>
                    <a:pt x="3824858" y="0"/>
                  </a:lnTo>
                  <a:lnTo>
                    <a:pt x="0" y="0"/>
                  </a:lnTo>
                  <a:lnTo>
                    <a:pt x="0" y="1190561"/>
                  </a:lnTo>
                  <a:close/>
                </a:path>
              </a:pathLst>
            </a:custGeom>
            <a:ln w="12700">
              <a:solidFill>
                <a:srgbClr val="8AA7B3"/>
              </a:solidFill>
            </a:ln>
          </p:spPr>
          <p:txBody>
            <a:bodyPr wrap="square" lIns="0" tIns="0" rIns="0" bIns="0" rtlCol="0"/>
            <a:lstStyle/>
            <a:p>
              <a:endParaRPr spc="-15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485126" y="1714322"/>
            <a:ext cx="231203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0" dirty="0">
                <a:solidFill>
                  <a:srgbClr val="FF9900"/>
                </a:solidFill>
                <a:latin typeface="Courier New"/>
                <a:cs typeface="Courier New"/>
              </a:rPr>
              <a:t>def square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(</a:t>
            </a:r>
            <a:r>
              <a:rPr sz="2000" spc="-150" dirty="0">
                <a:solidFill>
                  <a:srgbClr val="0000FF"/>
                </a:solidFill>
                <a:latin typeface="Courier New"/>
                <a:cs typeface="Courier New"/>
              </a:rPr>
              <a:t>x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)</a:t>
            </a:r>
            <a:r>
              <a:rPr sz="2000" spc="-150" dirty="0">
                <a:solidFill>
                  <a:srgbClr val="FF9900"/>
                </a:solidFill>
                <a:latin typeface="Courier New"/>
                <a:cs typeface="Courier New"/>
              </a:rPr>
              <a:t>:</a:t>
            </a:r>
            <a:endParaRPr sz="2000" spc="-150">
              <a:latin typeface="Courier New"/>
              <a:cs typeface="Courier New"/>
            </a:endParaRPr>
          </a:p>
          <a:p>
            <a:pPr marL="927100" marR="5080">
              <a:lnSpc>
                <a:spcPct val="100000"/>
              </a:lnSpc>
            </a:pPr>
            <a:r>
              <a:rPr sz="2000" spc="-150" dirty="0">
                <a:solidFill>
                  <a:srgbClr val="00AC00"/>
                </a:solidFill>
                <a:latin typeface="Courier New"/>
                <a:cs typeface="Courier New"/>
              </a:rPr>
              <a:t>y 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= </a:t>
            </a:r>
            <a:r>
              <a:rPr sz="2000" spc="-150" dirty="0">
                <a:solidFill>
                  <a:srgbClr val="0000FF"/>
                </a:solidFill>
                <a:latin typeface="Courier New"/>
                <a:cs typeface="Courier New"/>
              </a:rPr>
              <a:t>x 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* </a:t>
            </a:r>
            <a:r>
              <a:rPr sz="2000" spc="-150" dirty="0">
                <a:solidFill>
                  <a:srgbClr val="0000FF"/>
                </a:solidFill>
                <a:latin typeface="Courier New"/>
                <a:cs typeface="Courier New"/>
              </a:rPr>
              <a:t>x </a:t>
            </a:r>
            <a:r>
              <a:rPr sz="2000" spc="-150" dirty="0">
                <a:solidFill>
                  <a:srgbClr val="FF9900"/>
                </a:solidFill>
                <a:latin typeface="Courier New"/>
                <a:cs typeface="Courier New"/>
              </a:rPr>
              <a:t>return </a:t>
            </a:r>
            <a:r>
              <a:rPr sz="2000" spc="-150" dirty="0">
                <a:solidFill>
                  <a:srgbClr val="00AC00"/>
                </a:solidFill>
                <a:latin typeface="Courier New"/>
                <a:cs typeface="Courier New"/>
              </a:rPr>
              <a:t>y</a:t>
            </a:r>
            <a:endParaRPr sz="2000" spc="-1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495" y="1630807"/>
            <a:ext cx="6420105" cy="14241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239395" algn="l"/>
              </a:tabLst>
            </a:pPr>
            <a:r>
              <a:rPr lang="en-GB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When you define a function, nothing happens immediately</a:t>
            </a:r>
          </a:p>
          <a:p>
            <a:pPr marL="12700">
              <a:lnSpc>
                <a:spcPts val="2280"/>
              </a:lnSpc>
              <a:spcBef>
                <a:spcPts val="105"/>
              </a:spcBef>
              <a:tabLst>
                <a:tab pos="239395" algn="l"/>
              </a:tabLst>
            </a:pPr>
            <a:r>
              <a:rPr lang="en-GB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Once defined, you can call it just like any other function: </a:t>
            </a:r>
            <a:r>
              <a:rPr sz="2000" spc="-150" dirty="0" err="1">
                <a:solidFill>
                  <a:srgbClr val="FF9900"/>
                </a:solidFill>
                <a:latin typeface="Franklin Gothic Medium"/>
                <a:cs typeface="Franklin Gothic Medium"/>
              </a:rPr>
              <a:t>nam</a:t>
            </a:r>
            <a:r>
              <a:rPr lang="nl-NL" sz="2000" spc="-150" dirty="0">
                <a:solidFill>
                  <a:srgbClr val="FF9900"/>
                </a:solidFill>
                <a:latin typeface="Franklin Gothic Medium"/>
                <a:cs typeface="Franklin Gothic Medium"/>
              </a:rPr>
              <a:t>e</a:t>
            </a:r>
            <a:r>
              <a:rPr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(</a:t>
            </a:r>
            <a:r>
              <a:rPr sz="2000" spc="-150" dirty="0">
                <a:solidFill>
                  <a:srgbClr val="CC00CC"/>
                </a:solidFill>
                <a:latin typeface="Franklin Gothic Medium"/>
                <a:cs typeface="Franklin Gothic Medium"/>
              </a:rPr>
              <a:t>inputs</a:t>
            </a:r>
            <a:r>
              <a:rPr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)</a:t>
            </a:r>
            <a:endParaRPr sz="2000" spc="-15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239395" algn="l"/>
              </a:tabLst>
            </a:pPr>
            <a:r>
              <a:rPr lang="nl-NL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0" dirty="0">
                <a:solidFill>
                  <a:srgbClr val="CC00CC"/>
                </a:solidFill>
                <a:latin typeface="Franklin Gothic Medium"/>
                <a:cs typeface="Franklin Gothic Medium"/>
              </a:rPr>
              <a:t>inputs </a:t>
            </a:r>
            <a:r>
              <a:rPr lang="nl-NL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are </a:t>
            </a: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now</a:t>
            </a:r>
            <a:r>
              <a:rPr lang="nl-NL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actual</a:t>
            </a:r>
            <a:r>
              <a:rPr lang="nl-NL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values</a:t>
            </a:r>
            <a:endParaRPr sz="2000" spc="-150" dirty="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239395" algn="l"/>
              </a:tabLst>
            </a:pPr>
            <a:r>
              <a:rPr lang="en-GB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Behind the scenes, Python does the following:</a:t>
            </a:r>
            <a:endParaRPr sz="2000" spc="-150" dirty="0">
              <a:latin typeface="Franklin Gothic Medium"/>
              <a:cs typeface="Franklin Gothic Medi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0961" y="3492408"/>
            <a:ext cx="5683504" cy="18819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69265" marR="89535" indent="-457200">
              <a:lnSpc>
                <a:spcPts val="2160"/>
              </a:lnSpc>
              <a:spcBef>
                <a:spcPts val="375"/>
              </a:spcBef>
              <a:buAutoNum type="arabicPeriod"/>
              <a:tabLst>
                <a:tab pos="469265" algn="l"/>
              </a:tabLst>
            </a:pP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Replaces</a:t>
            </a:r>
            <a:r>
              <a:rPr lang="nl-NL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0" dirty="0" err="1">
                <a:solidFill>
                  <a:srgbClr val="0000FF"/>
                </a:solidFill>
                <a:latin typeface="Franklin Gothic Medium"/>
                <a:cs typeface="Franklin Gothic Medium"/>
              </a:rPr>
              <a:t>inputvariable</a:t>
            </a:r>
            <a:r>
              <a:rPr lang="nl-NL" sz="2000" spc="-15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s</a:t>
            </a:r>
            <a:r>
              <a:rPr sz="2000" spc="-150" dirty="0">
                <a:solidFill>
                  <a:srgbClr val="0000FF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in </a:t>
            </a:r>
            <a:r>
              <a:rPr lang="en-GB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the function definition with the </a:t>
            </a:r>
            <a:r>
              <a:rPr sz="2000" spc="-150" dirty="0">
                <a:solidFill>
                  <a:srgbClr val="CC00CC"/>
                </a:solidFill>
                <a:latin typeface="Franklin Gothic Medium"/>
                <a:cs typeface="Franklin Gothic Medium"/>
              </a:rPr>
              <a:t>input</a:t>
            </a:r>
            <a:r>
              <a:rPr lang="nl-NL" sz="2000" spc="-150" dirty="0">
                <a:solidFill>
                  <a:srgbClr val="CC00CC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000" spc="-150" dirty="0" err="1">
                <a:solidFill>
                  <a:srgbClr val="CC00CC"/>
                </a:solidFill>
                <a:latin typeface="Franklin Gothic Medium"/>
                <a:cs typeface="Franklin Gothic Medium"/>
              </a:rPr>
              <a:t>values</a:t>
            </a:r>
            <a:r>
              <a:rPr sz="2000" spc="-150" dirty="0">
                <a:solidFill>
                  <a:srgbClr val="CC00CC"/>
                </a:solidFill>
                <a:latin typeface="Franklin Gothic Medium"/>
                <a:cs typeface="Franklin Gothic Medium"/>
              </a:rPr>
              <a:t> </a:t>
            </a:r>
            <a:r>
              <a:rPr lang="en-GB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you provided</a:t>
            </a:r>
            <a:endParaRPr sz="2000" spc="-150" dirty="0">
              <a:latin typeface="Franklin Gothic Medium"/>
              <a:cs typeface="Franklin Gothic Medium"/>
            </a:endParaRPr>
          </a:p>
          <a:p>
            <a:pPr marL="469265" indent="-456565">
              <a:lnSpc>
                <a:spcPts val="2280"/>
              </a:lnSpc>
              <a:spcBef>
                <a:spcPts val="229"/>
              </a:spcBef>
              <a:buAutoNum type="arabicPeriod"/>
              <a:tabLst>
                <a:tab pos="469265" algn="l"/>
              </a:tabLst>
            </a:pPr>
            <a:r>
              <a:rPr lang="en-GB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Executes the instructions inside the function body with these </a:t>
            </a:r>
            <a:r>
              <a:rPr sz="2000" spc="-150" dirty="0">
                <a:solidFill>
                  <a:srgbClr val="CC00CC"/>
                </a:solidFill>
                <a:latin typeface="Franklin Gothic Medium"/>
                <a:cs typeface="Franklin Gothic Medium"/>
              </a:rPr>
              <a:t>input</a:t>
            </a:r>
            <a:r>
              <a:rPr lang="nl-NL" sz="2000" spc="-150" dirty="0">
                <a:solidFill>
                  <a:srgbClr val="CC00CC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000" spc="-150" dirty="0" err="1">
                <a:solidFill>
                  <a:srgbClr val="CC00CC"/>
                </a:solidFill>
                <a:latin typeface="Franklin Gothic Medium"/>
                <a:cs typeface="Franklin Gothic Medium"/>
              </a:rPr>
              <a:t>values</a:t>
            </a:r>
            <a:endParaRPr sz="2000" spc="-150" dirty="0">
              <a:latin typeface="Franklin Gothic Medium"/>
              <a:cs typeface="Franklin Gothic Medium"/>
            </a:endParaRPr>
          </a:p>
          <a:p>
            <a:pPr marL="469265" indent="-456565">
              <a:lnSpc>
                <a:spcPct val="100000"/>
              </a:lnSpc>
              <a:spcBef>
                <a:spcPts val="265"/>
              </a:spcBef>
              <a:buAutoNum type="arabicPeriod" startAt="3"/>
              <a:tabLst>
                <a:tab pos="469265" algn="l"/>
              </a:tabLst>
            </a:pPr>
            <a:r>
              <a:rPr lang="en-GB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Returns the computed </a:t>
            </a:r>
            <a:r>
              <a:rPr sz="2000" spc="-15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output </a:t>
            </a: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which</a:t>
            </a:r>
            <a:r>
              <a:rPr lang="nl-NL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you</a:t>
            </a:r>
            <a:r>
              <a:rPr lang="nl-NL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</a:t>
            </a: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can</a:t>
            </a:r>
            <a:r>
              <a:rPr lang="nl-NL" sz="2000" spc="-150" dirty="0">
                <a:solidFill>
                  <a:srgbClr val="767070"/>
                </a:solidFill>
                <a:latin typeface="Franklin Gothic Medium"/>
                <a:cs typeface="Franklin Gothic Medium"/>
              </a:rPr>
              <a:t> print or store in a </a:t>
            </a:r>
            <a:r>
              <a:rPr lang="nl-NL" sz="2000" spc="-150" dirty="0" err="1">
                <a:solidFill>
                  <a:srgbClr val="767070"/>
                </a:solidFill>
                <a:latin typeface="Franklin Gothic Medium"/>
                <a:cs typeface="Franklin Gothic Medium"/>
              </a:rPr>
              <a:t>variable</a:t>
            </a:r>
            <a:endParaRPr sz="2000" spc="-150" dirty="0">
              <a:latin typeface="Franklin Gothic Medium"/>
              <a:cs typeface="Franklin Gothic Medi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99019" y="3300171"/>
            <a:ext cx="3837940" cy="2578735"/>
            <a:chOff x="7399019" y="3300171"/>
            <a:chExt cx="3837940" cy="2578735"/>
          </a:xfrm>
        </p:grpSpPr>
        <p:sp>
          <p:nvSpPr>
            <p:cNvPr id="10" name="object 10"/>
            <p:cNvSpPr/>
            <p:nvPr/>
          </p:nvSpPr>
          <p:spPr>
            <a:xfrm>
              <a:off x="7405369" y="3306521"/>
              <a:ext cx="3825240" cy="2566035"/>
            </a:xfrm>
            <a:custGeom>
              <a:avLst/>
              <a:gdLst/>
              <a:ahLst/>
              <a:cxnLst/>
              <a:rect l="l" t="t" r="r" b="b"/>
              <a:pathLst>
                <a:path w="3825240" h="2566035">
                  <a:moveTo>
                    <a:pt x="3824858" y="0"/>
                  </a:moveTo>
                  <a:lnTo>
                    <a:pt x="0" y="0"/>
                  </a:lnTo>
                  <a:lnTo>
                    <a:pt x="0" y="2566035"/>
                  </a:lnTo>
                  <a:lnTo>
                    <a:pt x="3824858" y="2566035"/>
                  </a:lnTo>
                  <a:lnTo>
                    <a:pt x="3824858" y="0"/>
                  </a:lnTo>
                  <a:close/>
                </a:path>
              </a:pathLst>
            </a:custGeom>
            <a:solidFill>
              <a:srgbClr val="F5F8F8"/>
            </a:solidFill>
          </p:spPr>
          <p:txBody>
            <a:bodyPr wrap="square" lIns="0" tIns="0" rIns="0" bIns="0" rtlCol="0"/>
            <a:lstStyle/>
            <a:p>
              <a:endParaRPr spc="-1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05369" y="3306521"/>
              <a:ext cx="3825240" cy="2566035"/>
            </a:xfrm>
            <a:custGeom>
              <a:avLst/>
              <a:gdLst/>
              <a:ahLst/>
              <a:cxnLst/>
              <a:rect l="l" t="t" r="r" b="b"/>
              <a:pathLst>
                <a:path w="3825240" h="2566035">
                  <a:moveTo>
                    <a:pt x="0" y="2566035"/>
                  </a:moveTo>
                  <a:lnTo>
                    <a:pt x="3824858" y="2566035"/>
                  </a:lnTo>
                  <a:lnTo>
                    <a:pt x="3824858" y="0"/>
                  </a:lnTo>
                  <a:lnTo>
                    <a:pt x="0" y="0"/>
                  </a:lnTo>
                  <a:lnTo>
                    <a:pt x="0" y="2566035"/>
                  </a:lnTo>
                  <a:close/>
                </a:path>
              </a:pathLst>
            </a:custGeom>
            <a:ln w="12700">
              <a:solidFill>
                <a:srgbClr val="8AA7B3"/>
              </a:solidFill>
            </a:ln>
          </p:spPr>
          <p:txBody>
            <a:bodyPr wrap="square" lIns="0" tIns="0" rIns="0" bIns="0" rtlCol="0"/>
            <a:lstStyle/>
            <a:p>
              <a:endParaRPr spc="-150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485126" y="3480003"/>
            <a:ext cx="1397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0" dirty="0">
                <a:solidFill>
                  <a:srgbClr val="FF9900"/>
                </a:solidFill>
                <a:latin typeface="Courier New"/>
                <a:cs typeface="Courier New"/>
              </a:rPr>
              <a:t>square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(</a:t>
            </a:r>
            <a:r>
              <a:rPr sz="2000" spc="-150" dirty="0">
                <a:solidFill>
                  <a:srgbClr val="CC00CC"/>
                </a:solidFill>
                <a:latin typeface="Courier New"/>
                <a:cs typeface="Courier New"/>
              </a:rPr>
              <a:t>4</a:t>
            </a:r>
            <a:r>
              <a:rPr sz="2000" spc="-150" dirty="0">
                <a:solidFill>
                  <a:srgbClr val="676767"/>
                </a:solidFill>
                <a:latin typeface="Courier New"/>
                <a:cs typeface="Courier New"/>
              </a:rPr>
              <a:t>)</a:t>
            </a:r>
            <a:endParaRPr sz="2000" spc="-1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85126" y="5309742"/>
            <a:ext cx="3302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latin typeface="Courier New"/>
                <a:cs typeface="Courier New"/>
              </a:rPr>
              <a:t>16</a:t>
            </a:r>
            <a:endParaRPr sz="2000" spc="-1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92170" y="3938637"/>
            <a:ext cx="2668270" cy="1311275"/>
            <a:chOff x="7892170" y="3938637"/>
            <a:chExt cx="2668270" cy="1311275"/>
          </a:xfrm>
        </p:grpSpPr>
        <p:sp>
          <p:nvSpPr>
            <p:cNvPr id="15" name="object 15"/>
            <p:cNvSpPr/>
            <p:nvPr/>
          </p:nvSpPr>
          <p:spPr>
            <a:xfrm>
              <a:off x="7898520" y="3944987"/>
              <a:ext cx="2655570" cy="1298575"/>
            </a:xfrm>
            <a:custGeom>
              <a:avLst/>
              <a:gdLst/>
              <a:ahLst/>
              <a:cxnLst/>
              <a:rect l="l" t="t" r="r" b="b"/>
              <a:pathLst>
                <a:path w="2655570" h="1298575">
                  <a:moveTo>
                    <a:pt x="2062078" y="9"/>
                  </a:moveTo>
                  <a:lnTo>
                    <a:pt x="2011412" y="2779"/>
                  </a:lnTo>
                  <a:lnTo>
                    <a:pt x="1962045" y="11227"/>
                  </a:lnTo>
                  <a:lnTo>
                    <a:pt x="1915166" y="25288"/>
                  </a:lnTo>
                  <a:lnTo>
                    <a:pt x="1871960" y="44898"/>
                  </a:lnTo>
                  <a:lnTo>
                    <a:pt x="1833616" y="69990"/>
                  </a:lnTo>
                  <a:lnTo>
                    <a:pt x="1813724" y="54486"/>
                  </a:lnTo>
                  <a:lnTo>
                    <a:pt x="1766750" y="28575"/>
                  </a:lnTo>
                  <a:lnTo>
                    <a:pt x="1689373" y="5635"/>
                  </a:lnTo>
                  <a:lnTo>
                    <a:pt x="1637371" y="0"/>
                  </a:lnTo>
                  <a:lnTo>
                    <a:pt x="1585586" y="1201"/>
                  </a:lnTo>
                  <a:lnTo>
                    <a:pt x="1535467" y="8919"/>
                  </a:lnTo>
                  <a:lnTo>
                    <a:pt x="1488462" y="22835"/>
                  </a:lnTo>
                  <a:lnTo>
                    <a:pt x="1446017" y="42628"/>
                  </a:lnTo>
                  <a:lnTo>
                    <a:pt x="1409583" y="67978"/>
                  </a:lnTo>
                  <a:lnTo>
                    <a:pt x="1380607" y="98565"/>
                  </a:lnTo>
                  <a:lnTo>
                    <a:pt x="1363112" y="87929"/>
                  </a:lnTo>
                  <a:lnTo>
                    <a:pt x="1325028" y="69276"/>
                  </a:lnTo>
                  <a:lnTo>
                    <a:pt x="1255598" y="47276"/>
                  </a:lnTo>
                  <a:lnTo>
                    <a:pt x="1205258" y="38828"/>
                  </a:lnTo>
                  <a:lnTo>
                    <a:pt x="1154428" y="35824"/>
                  </a:lnTo>
                  <a:lnTo>
                    <a:pt x="1104020" y="38082"/>
                  </a:lnTo>
                  <a:lnTo>
                    <a:pt x="1054947" y="45416"/>
                  </a:lnTo>
                  <a:lnTo>
                    <a:pt x="1008122" y="57642"/>
                  </a:lnTo>
                  <a:lnTo>
                    <a:pt x="964457" y="74576"/>
                  </a:lnTo>
                  <a:lnTo>
                    <a:pt x="924866" y="96033"/>
                  </a:lnTo>
                  <a:lnTo>
                    <a:pt x="890262" y="121828"/>
                  </a:lnTo>
                  <a:lnTo>
                    <a:pt x="861558" y="151778"/>
                  </a:lnTo>
                  <a:lnTo>
                    <a:pt x="812055" y="135305"/>
                  </a:lnTo>
                  <a:lnTo>
                    <a:pt x="760035" y="123440"/>
                  </a:lnTo>
                  <a:lnTo>
                    <a:pt x="706210" y="116281"/>
                  </a:lnTo>
                  <a:lnTo>
                    <a:pt x="651294" y="113926"/>
                  </a:lnTo>
                  <a:lnTo>
                    <a:pt x="596001" y="116472"/>
                  </a:lnTo>
                  <a:lnTo>
                    <a:pt x="540752" y="124023"/>
                  </a:lnTo>
                  <a:lnTo>
                    <a:pt x="488762" y="136142"/>
                  </a:lnTo>
                  <a:lnTo>
                    <a:pt x="440453" y="152459"/>
                  </a:lnTo>
                  <a:lnTo>
                    <a:pt x="396248" y="172606"/>
                  </a:lnTo>
                  <a:lnTo>
                    <a:pt x="356569" y="196215"/>
                  </a:lnTo>
                  <a:lnTo>
                    <a:pt x="321839" y="222914"/>
                  </a:lnTo>
                  <a:lnTo>
                    <a:pt x="292480" y="252337"/>
                  </a:lnTo>
                  <a:lnTo>
                    <a:pt x="268914" y="284112"/>
                  </a:lnTo>
                  <a:lnTo>
                    <a:pt x="240853" y="353248"/>
                  </a:lnTo>
                  <a:lnTo>
                    <a:pt x="237203" y="389870"/>
                  </a:lnTo>
                  <a:lnTo>
                    <a:pt x="241036" y="427368"/>
                  </a:lnTo>
                  <a:lnTo>
                    <a:pt x="238750" y="431305"/>
                  </a:lnTo>
                  <a:lnTo>
                    <a:pt x="189298" y="437931"/>
                  </a:lnTo>
                  <a:lnTo>
                    <a:pt x="143180" y="450475"/>
                  </a:lnTo>
                  <a:lnTo>
                    <a:pt x="101507" y="468457"/>
                  </a:lnTo>
                  <a:lnTo>
                    <a:pt x="65387" y="491396"/>
                  </a:lnTo>
                  <a:lnTo>
                    <a:pt x="35931" y="518808"/>
                  </a:lnTo>
                  <a:lnTo>
                    <a:pt x="11069" y="556524"/>
                  </a:lnTo>
                  <a:lnTo>
                    <a:pt x="0" y="595756"/>
                  </a:lnTo>
                  <a:lnTo>
                    <a:pt x="2144" y="635038"/>
                  </a:lnTo>
                  <a:lnTo>
                    <a:pt x="16924" y="672900"/>
                  </a:lnTo>
                  <a:lnTo>
                    <a:pt x="43763" y="707874"/>
                  </a:lnTo>
                  <a:lnTo>
                    <a:pt x="82084" y="738491"/>
                  </a:lnTo>
                  <a:lnTo>
                    <a:pt x="131308" y="763283"/>
                  </a:lnTo>
                  <a:lnTo>
                    <a:pt x="96291" y="794259"/>
                  </a:lnTo>
                  <a:lnTo>
                    <a:pt x="72443" y="829165"/>
                  </a:lnTo>
                  <a:lnTo>
                    <a:pt x="60406" y="866689"/>
                  </a:lnTo>
                  <a:lnTo>
                    <a:pt x="60823" y="905523"/>
                  </a:lnTo>
                  <a:lnTo>
                    <a:pt x="93880" y="972627"/>
                  </a:lnTo>
                  <a:lnTo>
                    <a:pt x="123699" y="1000705"/>
                  </a:lnTo>
                  <a:lnTo>
                    <a:pt x="160787" y="1024300"/>
                  </a:lnTo>
                  <a:lnTo>
                    <a:pt x="203954" y="1042788"/>
                  </a:lnTo>
                  <a:lnTo>
                    <a:pt x="252007" y="1055542"/>
                  </a:lnTo>
                  <a:lnTo>
                    <a:pt x="303754" y="1061939"/>
                  </a:lnTo>
                  <a:lnTo>
                    <a:pt x="358003" y="1061352"/>
                  </a:lnTo>
                  <a:lnTo>
                    <a:pt x="362956" y="1067067"/>
                  </a:lnTo>
                  <a:lnTo>
                    <a:pt x="391972" y="1095701"/>
                  </a:lnTo>
                  <a:lnTo>
                    <a:pt x="424758" y="1121562"/>
                  </a:lnTo>
                  <a:lnTo>
                    <a:pt x="460917" y="1144585"/>
                  </a:lnTo>
                  <a:lnTo>
                    <a:pt x="500052" y="1164704"/>
                  </a:lnTo>
                  <a:lnTo>
                    <a:pt x="541767" y="1181852"/>
                  </a:lnTo>
                  <a:lnTo>
                    <a:pt x="585665" y="1195963"/>
                  </a:lnTo>
                  <a:lnTo>
                    <a:pt x="631349" y="1206972"/>
                  </a:lnTo>
                  <a:lnTo>
                    <a:pt x="678425" y="1214811"/>
                  </a:lnTo>
                  <a:lnTo>
                    <a:pt x="726494" y="1219416"/>
                  </a:lnTo>
                  <a:lnTo>
                    <a:pt x="775160" y="1220719"/>
                  </a:lnTo>
                  <a:lnTo>
                    <a:pt x="824027" y="1218654"/>
                  </a:lnTo>
                  <a:lnTo>
                    <a:pt x="872699" y="1213156"/>
                  </a:lnTo>
                  <a:lnTo>
                    <a:pt x="920779" y="1204158"/>
                  </a:lnTo>
                  <a:lnTo>
                    <a:pt x="967870" y="1191594"/>
                  </a:lnTo>
                  <a:lnTo>
                    <a:pt x="1013577" y="1175398"/>
                  </a:lnTo>
                  <a:lnTo>
                    <a:pt x="1048597" y="1205658"/>
                  </a:lnTo>
                  <a:lnTo>
                    <a:pt x="1089220" y="1232217"/>
                  </a:lnTo>
                  <a:lnTo>
                    <a:pt x="1134799" y="1254759"/>
                  </a:lnTo>
                  <a:lnTo>
                    <a:pt x="1184687" y="1272967"/>
                  </a:lnTo>
                  <a:lnTo>
                    <a:pt x="1238240" y="1286523"/>
                  </a:lnTo>
                  <a:lnTo>
                    <a:pt x="1293165" y="1294995"/>
                  </a:lnTo>
                  <a:lnTo>
                    <a:pt x="1347992" y="1298394"/>
                  </a:lnTo>
                  <a:lnTo>
                    <a:pt x="1402105" y="1296941"/>
                  </a:lnTo>
                  <a:lnTo>
                    <a:pt x="1454887" y="1290856"/>
                  </a:lnTo>
                  <a:lnTo>
                    <a:pt x="1505722" y="1280356"/>
                  </a:lnTo>
                  <a:lnTo>
                    <a:pt x="1553993" y="1265664"/>
                  </a:lnTo>
                  <a:lnTo>
                    <a:pt x="1599084" y="1246997"/>
                  </a:lnTo>
                  <a:lnTo>
                    <a:pt x="1640378" y="1224576"/>
                  </a:lnTo>
                  <a:lnTo>
                    <a:pt x="1677259" y="1198620"/>
                  </a:lnTo>
                  <a:lnTo>
                    <a:pt x="1709110" y="1169348"/>
                  </a:lnTo>
                  <a:lnTo>
                    <a:pt x="1735314" y="1136981"/>
                  </a:lnTo>
                  <a:lnTo>
                    <a:pt x="1755257" y="1101738"/>
                  </a:lnTo>
                  <a:lnTo>
                    <a:pt x="1798460" y="1117050"/>
                  </a:lnTo>
                  <a:lnTo>
                    <a:pt x="1844188" y="1128218"/>
                  </a:lnTo>
                  <a:lnTo>
                    <a:pt x="1891774" y="1135100"/>
                  </a:lnTo>
                  <a:lnTo>
                    <a:pt x="1940550" y="1137552"/>
                  </a:lnTo>
                  <a:lnTo>
                    <a:pt x="1998213" y="1134791"/>
                  </a:lnTo>
                  <a:lnTo>
                    <a:pt x="2052983" y="1126143"/>
                  </a:lnTo>
                  <a:lnTo>
                    <a:pt x="2104123" y="1112092"/>
                  </a:lnTo>
                  <a:lnTo>
                    <a:pt x="2150896" y="1093123"/>
                  </a:lnTo>
                  <a:lnTo>
                    <a:pt x="2192565" y="1069719"/>
                  </a:lnTo>
                  <a:lnTo>
                    <a:pt x="2228393" y="1042363"/>
                  </a:lnTo>
                  <a:lnTo>
                    <a:pt x="2257644" y="1011541"/>
                  </a:lnTo>
                  <a:lnTo>
                    <a:pt x="2279581" y="977736"/>
                  </a:lnTo>
                  <a:lnTo>
                    <a:pt x="2293466" y="941431"/>
                  </a:lnTo>
                  <a:lnTo>
                    <a:pt x="2298563" y="903110"/>
                  </a:lnTo>
                  <a:lnTo>
                    <a:pt x="2350894" y="895828"/>
                  </a:lnTo>
                  <a:lnTo>
                    <a:pt x="2401179" y="884187"/>
                  </a:lnTo>
                  <a:lnTo>
                    <a:pt x="2448796" y="868356"/>
                  </a:lnTo>
                  <a:lnTo>
                    <a:pt x="2493127" y="848500"/>
                  </a:lnTo>
                  <a:lnTo>
                    <a:pt x="2539142" y="821206"/>
                  </a:lnTo>
                  <a:lnTo>
                    <a:pt x="2577702" y="790503"/>
                  </a:lnTo>
                  <a:lnTo>
                    <a:pt x="2608688" y="756991"/>
                  </a:lnTo>
                  <a:lnTo>
                    <a:pt x="2631982" y="721273"/>
                  </a:lnTo>
                  <a:lnTo>
                    <a:pt x="2647466" y="683950"/>
                  </a:lnTo>
                  <a:lnTo>
                    <a:pt x="2655020" y="645623"/>
                  </a:lnTo>
                  <a:lnTo>
                    <a:pt x="2654527" y="606896"/>
                  </a:lnTo>
                  <a:lnTo>
                    <a:pt x="2645868" y="568369"/>
                  </a:lnTo>
                  <a:lnTo>
                    <a:pt x="2628924" y="530644"/>
                  </a:lnTo>
                  <a:lnTo>
                    <a:pt x="2603576" y="494323"/>
                  </a:lnTo>
                  <a:lnTo>
                    <a:pt x="2569708" y="460007"/>
                  </a:lnTo>
                  <a:lnTo>
                    <a:pt x="2574014" y="452987"/>
                  </a:lnTo>
                  <a:lnTo>
                    <a:pt x="2577963" y="445847"/>
                  </a:lnTo>
                  <a:lnTo>
                    <a:pt x="2581530" y="438612"/>
                  </a:lnTo>
                  <a:lnTo>
                    <a:pt x="2584694" y="431305"/>
                  </a:lnTo>
                  <a:lnTo>
                    <a:pt x="2595065" y="392476"/>
                  </a:lnTo>
                  <a:lnTo>
                    <a:pt x="2594945" y="354132"/>
                  </a:lnTo>
                  <a:lnTo>
                    <a:pt x="2584980" y="317034"/>
                  </a:lnTo>
                  <a:lnTo>
                    <a:pt x="2565819" y="281939"/>
                  </a:lnTo>
                  <a:lnTo>
                    <a:pt x="2538107" y="249607"/>
                  </a:lnTo>
                  <a:lnTo>
                    <a:pt x="2502492" y="220796"/>
                  </a:lnTo>
                  <a:lnTo>
                    <a:pt x="2459620" y="196265"/>
                  </a:lnTo>
                  <a:lnTo>
                    <a:pt x="2410139" y="176774"/>
                  </a:lnTo>
                  <a:lnTo>
                    <a:pt x="2354697" y="163081"/>
                  </a:lnTo>
                  <a:lnTo>
                    <a:pt x="2341246" y="129996"/>
                  </a:lnTo>
                  <a:lnTo>
                    <a:pt x="2290296" y="71302"/>
                  </a:lnTo>
                  <a:lnTo>
                    <a:pt x="2253986" y="47003"/>
                  </a:lnTo>
                  <a:lnTo>
                    <a:pt x="2209997" y="26414"/>
                  </a:lnTo>
                  <a:lnTo>
                    <a:pt x="2162558" y="11762"/>
                  </a:lnTo>
                  <a:lnTo>
                    <a:pt x="2112856" y="2981"/>
                  </a:lnTo>
                  <a:lnTo>
                    <a:pt x="2062078" y="9"/>
                  </a:lnTo>
                  <a:close/>
                </a:path>
              </a:pathLst>
            </a:custGeom>
            <a:solidFill>
              <a:srgbClr val="F5F8F8"/>
            </a:solidFill>
          </p:spPr>
          <p:txBody>
            <a:bodyPr wrap="square" lIns="0" tIns="0" rIns="0" bIns="0" rtlCol="0"/>
            <a:lstStyle/>
            <a:p>
              <a:endParaRPr spc="-1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7898520" y="3944987"/>
              <a:ext cx="2655570" cy="1298575"/>
            </a:xfrm>
            <a:custGeom>
              <a:avLst/>
              <a:gdLst/>
              <a:ahLst/>
              <a:cxnLst/>
              <a:rect l="l" t="t" r="r" b="b"/>
              <a:pathLst>
                <a:path w="2655570" h="1298575">
                  <a:moveTo>
                    <a:pt x="241036" y="427368"/>
                  </a:moveTo>
                  <a:lnTo>
                    <a:pt x="237203" y="389870"/>
                  </a:lnTo>
                  <a:lnTo>
                    <a:pt x="240853" y="353248"/>
                  </a:lnTo>
                  <a:lnTo>
                    <a:pt x="251565" y="317873"/>
                  </a:lnTo>
                  <a:lnTo>
                    <a:pt x="292480" y="252337"/>
                  </a:lnTo>
                  <a:lnTo>
                    <a:pt x="321839" y="222914"/>
                  </a:lnTo>
                  <a:lnTo>
                    <a:pt x="356569" y="196215"/>
                  </a:lnTo>
                  <a:lnTo>
                    <a:pt x="396248" y="172606"/>
                  </a:lnTo>
                  <a:lnTo>
                    <a:pt x="440453" y="152459"/>
                  </a:lnTo>
                  <a:lnTo>
                    <a:pt x="488762" y="136142"/>
                  </a:lnTo>
                  <a:lnTo>
                    <a:pt x="540752" y="124023"/>
                  </a:lnTo>
                  <a:lnTo>
                    <a:pt x="596001" y="116472"/>
                  </a:lnTo>
                  <a:lnTo>
                    <a:pt x="651294" y="113926"/>
                  </a:lnTo>
                  <a:lnTo>
                    <a:pt x="706210" y="116281"/>
                  </a:lnTo>
                  <a:lnTo>
                    <a:pt x="760035" y="123440"/>
                  </a:lnTo>
                  <a:lnTo>
                    <a:pt x="812055" y="135305"/>
                  </a:lnTo>
                  <a:lnTo>
                    <a:pt x="861558" y="151778"/>
                  </a:lnTo>
                  <a:lnTo>
                    <a:pt x="890262" y="121828"/>
                  </a:lnTo>
                  <a:lnTo>
                    <a:pt x="924866" y="96033"/>
                  </a:lnTo>
                  <a:lnTo>
                    <a:pt x="964457" y="74576"/>
                  </a:lnTo>
                  <a:lnTo>
                    <a:pt x="1008122" y="57642"/>
                  </a:lnTo>
                  <a:lnTo>
                    <a:pt x="1054947" y="45416"/>
                  </a:lnTo>
                  <a:lnTo>
                    <a:pt x="1104020" y="38082"/>
                  </a:lnTo>
                  <a:lnTo>
                    <a:pt x="1154428" y="35824"/>
                  </a:lnTo>
                  <a:lnTo>
                    <a:pt x="1205258" y="38828"/>
                  </a:lnTo>
                  <a:lnTo>
                    <a:pt x="1255598" y="47276"/>
                  </a:lnTo>
                  <a:lnTo>
                    <a:pt x="1304534" y="61354"/>
                  </a:lnTo>
                  <a:lnTo>
                    <a:pt x="1344570" y="78150"/>
                  </a:lnTo>
                  <a:lnTo>
                    <a:pt x="1380607" y="98565"/>
                  </a:lnTo>
                  <a:lnTo>
                    <a:pt x="1409583" y="67978"/>
                  </a:lnTo>
                  <a:lnTo>
                    <a:pt x="1446017" y="42628"/>
                  </a:lnTo>
                  <a:lnTo>
                    <a:pt x="1488462" y="22835"/>
                  </a:lnTo>
                  <a:lnTo>
                    <a:pt x="1535467" y="8919"/>
                  </a:lnTo>
                  <a:lnTo>
                    <a:pt x="1585586" y="1201"/>
                  </a:lnTo>
                  <a:lnTo>
                    <a:pt x="1637371" y="0"/>
                  </a:lnTo>
                  <a:lnTo>
                    <a:pt x="1689373" y="5635"/>
                  </a:lnTo>
                  <a:lnTo>
                    <a:pt x="1740144" y="18428"/>
                  </a:lnTo>
                  <a:lnTo>
                    <a:pt x="1791356" y="40638"/>
                  </a:lnTo>
                  <a:lnTo>
                    <a:pt x="1833616" y="69990"/>
                  </a:lnTo>
                  <a:lnTo>
                    <a:pt x="1871960" y="44898"/>
                  </a:lnTo>
                  <a:lnTo>
                    <a:pt x="1915166" y="25288"/>
                  </a:lnTo>
                  <a:lnTo>
                    <a:pt x="1962045" y="11227"/>
                  </a:lnTo>
                  <a:lnTo>
                    <a:pt x="2011412" y="2779"/>
                  </a:lnTo>
                  <a:lnTo>
                    <a:pt x="2062078" y="9"/>
                  </a:lnTo>
                  <a:lnTo>
                    <a:pt x="2112856" y="2981"/>
                  </a:lnTo>
                  <a:lnTo>
                    <a:pt x="2162558" y="11762"/>
                  </a:lnTo>
                  <a:lnTo>
                    <a:pt x="2209997" y="26414"/>
                  </a:lnTo>
                  <a:lnTo>
                    <a:pt x="2253986" y="47003"/>
                  </a:lnTo>
                  <a:lnTo>
                    <a:pt x="2290296" y="71302"/>
                  </a:lnTo>
                  <a:lnTo>
                    <a:pt x="2319581" y="99185"/>
                  </a:lnTo>
                  <a:lnTo>
                    <a:pt x="2354697" y="163081"/>
                  </a:lnTo>
                  <a:lnTo>
                    <a:pt x="2410139" y="176774"/>
                  </a:lnTo>
                  <a:lnTo>
                    <a:pt x="2459620" y="196265"/>
                  </a:lnTo>
                  <a:lnTo>
                    <a:pt x="2502492" y="220796"/>
                  </a:lnTo>
                  <a:lnTo>
                    <a:pt x="2538107" y="249607"/>
                  </a:lnTo>
                  <a:lnTo>
                    <a:pt x="2565819" y="281939"/>
                  </a:lnTo>
                  <a:lnTo>
                    <a:pt x="2584980" y="317034"/>
                  </a:lnTo>
                  <a:lnTo>
                    <a:pt x="2594945" y="354132"/>
                  </a:lnTo>
                  <a:lnTo>
                    <a:pt x="2595065" y="392476"/>
                  </a:lnTo>
                  <a:lnTo>
                    <a:pt x="2584694" y="431305"/>
                  </a:lnTo>
                  <a:lnTo>
                    <a:pt x="2581530" y="438612"/>
                  </a:lnTo>
                  <a:lnTo>
                    <a:pt x="2577963" y="445847"/>
                  </a:lnTo>
                  <a:lnTo>
                    <a:pt x="2574014" y="452987"/>
                  </a:lnTo>
                  <a:lnTo>
                    <a:pt x="2569708" y="460007"/>
                  </a:lnTo>
                  <a:lnTo>
                    <a:pt x="2603576" y="494323"/>
                  </a:lnTo>
                  <a:lnTo>
                    <a:pt x="2628924" y="530644"/>
                  </a:lnTo>
                  <a:lnTo>
                    <a:pt x="2645868" y="568369"/>
                  </a:lnTo>
                  <a:lnTo>
                    <a:pt x="2654527" y="606896"/>
                  </a:lnTo>
                  <a:lnTo>
                    <a:pt x="2655020" y="645623"/>
                  </a:lnTo>
                  <a:lnTo>
                    <a:pt x="2647466" y="683950"/>
                  </a:lnTo>
                  <a:lnTo>
                    <a:pt x="2631982" y="721273"/>
                  </a:lnTo>
                  <a:lnTo>
                    <a:pt x="2608688" y="756991"/>
                  </a:lnTo>
                  <a:lnTo>
                    <a:pt x="2577702" y="790503"/>
                  </a:lnTo>
                  <a:lnTo>
                    <a:pt x="2539142" y="821206"/>
                  </a:lnTo>
                  <a:lnTo>
                    <a:pt x="2493127" y="848500"/>
                  </a:lnTo>
                  <a:lnTo>
                    <a:pt x="2448796" y="868356"/>
                  </a:lnTo>
                  <a:lnTo>
                    <a:pt x="2401179" y="884187"/>
                  </a:lnTo>
                  <a:lnTo>
                    <a:pt x="2350894" y="895828"/>
                  </a:lnTo>
                  <a:lnTo>
                    <a:pt x="2298563" y="903110"/>
                  </a:lnTo>
                  <a:lnTo>
                    <a:pt x="2293466" y="941431"/>
                  </a:lnTo>
                  <a:lnTo>
                    <a:pt x="2279581" y="977736"/>
                  </a:lnTo>
                  <a:lnTo>
                    <a:pt x="2257644" y="1011541"/>
                  </a:lnTo>
                  <a:lnTo>
                    <a:pt x="2228393" y="1042363"/>
                  </a:lnTo>
                  <a:lnTo>
                    <a:pt x="2192565" y="1069719"/>
                  </a:lnTo>
                  <a:lnTo>
                    <a:pt x="2150896" y="1093123"/>
                  </a:lnTo>
                  <a:lnTo>
                    <a:pt x="2104123" y="1112092"/>
                  </a:lnTo>
                  <a:lnTo>
                    <a:pt x="2052983" y="1126143"/>
                  </a:lnTo>
                  <a:lnTo>
                    <a:pt x="1998213" y="1134791"/>
                  </a:lnTo>
                  <a:lnTo>
                    <a:pt x="1940550" y="1137552"/>
                  </a:lnTo>
                  <a:lnTo>
                    <a:pt x="1891774" y="1135100"/>
                  </a:lnTo>
                  <a:lnTo>
                    <a:pt x="1844188" y="1128218"/>
                  </a:lnTo>
                  <a:lnTo>
                    <a:pt x="1798460" y="1117050"/>
                  </a:lnTo>
                  <a:lnTo>
                    <a:pt x="1755257" y="1101738"/>
                  </a:lnTo>
                  <a:lnTo>
                    <a:pt x="1735314" y="1136981"/>
                  </a:lnTo>
                  <a:lnTo>
                    <a:pt x="1709110" y="1169348"/>
                  </a:lnTo>
                  <a:lnTo>
                    <a:pt x="1677259" y="1198620"/>
                  </a:lnTo>
                  <a:lnTo>
                    <a:pt x="1640378" y="1224576"/>
                  </a:lnTo>
                  <a:lnTo>
                    <a:pt x="1599084" y="1246997"/>
                  </a:lnTo>
                  <a:lnTo>
                    <a:pt x="1553993" y="1265664"/>
                  </a:lnTo>
                  <a:lnTo>
                    <a:pt x="1505722" y="1280356"/>
                  </a:lnTo>
                  <a:lnTo>
                    <a:pt x="1454887" y="1290856"/>
                  </a:lnTo>
                  <a:lnTo>
                    <a:pt x="1402105" y="1296941"/>
                  </a:lnTo>
                  <a:lnTo>
                    <a:pt x="1347992" y="1298394"/>
                  </a:lnTo>
                  <a:lnTo>
                    <a:pt x="1293165" y="1294995"/>
                  </a:lnTo>
                  <a:lnTo>
                    <a:pt x="1238240" y="1286523"/>
                  </a:lnTo>
                  <a:lnTo>
                    <a:pt x="1184687" y="1272967"/>
                  </a:lnTo>
                  <a:lnTo>
                    <a:pt x="1134799" y="1254759"/>
                  </a:lnTo>
                  <a:lnTo>
                    <a:pt x="1089220" y="1232217"/>
                  </a:lnTo>
                  <a:lnTo>
                    <a:pt x="1048597" y="1205658"/>
                  </a:lnTo>
                  <a:lnTo>
                    <a:pt x="1013577" y="1175398"/>
                  </a:lnTo>
                  <a:lnTo>
                    <a:pt x="967870" y="1191594"/>
                  </a:lnTo>
                  <a:lnTo>
                    <a:pt x="920779" y="1204158"/>
                  </a:lnTo>
                  <a:lnTo>
                    <a:pt x="872699" y="1213156"/>
                  </a:lnTo>
                  <a:lnTo>
                    <a:pt x="824027" y="1218654"/>
                  </a:lnTo>
                  <a:lnTo>
                    <a:pt x="775160" y="1220719"/>
                  </a:lnTo>
                  <a:lnTo>
                    <a:pt x="726494" y="1219416"/>
                  </a:lnTo>
                  <a:lnTo>
                    <a:pt x="678425" y="1214811"/>
                  </a:lnTo>
                  <a:lnTo>
                    <a:pt x="631349" y="1206972"/>
                  </a:lnTo>
                  <a:lnTo>
                    <a:pt x="585665" y="1195963"/>
                  </a:lnTo>
                  <a:lnTo>
                    <a:pt x="541767" y="1181852"/>
                  </a:lnTo>
                  <a:lnTo>
                    <a:pt x="500052" y="1164704"/>
                  </a:lnTo>
                  <a:lnTo>
                    <a:pt x="460917" y="1144585"/>
                  </a:lnTo>
                  <a:lnTo>
                    <a:pt x="424758" y="1121562"/>
                  </a:lnTo>
                  <a:lnTo>
                    <a:pt x="391972" y="1095701"/>
                  </a:lnTo>
                  <a:lnTo>
                    <a:pt x="362956" y="1067067"/>
                  </a:lnTo>
                  <a:lnTo>
                    <a:pt x="361305" y="1065162"/>
                  </a:lnTo>
                  <a:lnTo>
                    <a:pt x="359654" y="1063257"/>
                  </a:lnTo>
                  <a:lnTo>
                    <a:pt x="358003" y="1061352"/>
                  </a:lnTo>
                  <a:lnTo>
                    <a:pt x="303754" y="1061939"/>
                  </a:lnTo>
                  <a:lnTo>
                    <a:pt x="252007" y="1055542"/>
                  </a:lnTo>
                  <a:lnTo>
                    <a:pt x="203954" y="1042788"/>
                  </a:lnTo>
                  <a:lnTo>
                    <a:pt x="160787" y="1024300"/>
                  </a:lnTo>
                  <a:lnTo>
                    <a:pt x="123699" y="1000705"/>
                  </a:lnTo>
                  <a:lnTo>
                    <a:pt x="93880" y="972627"/>
                  </a:lnTo>
                  <a:lnTo>
                    <a:pt x="72524" y="940691"/>
                  </a:lnTo>
                  <a:lnTo>
                    <a:pt x="60406" y="866689"/>
                  </a:lnTo>
                  <a:lnTo>
                    <a:pt x="72443" y="829165"/>
                  </a:lnTo>
                  <a:lnTo>
                    <a:pt x="96291" y="794259"/>
                  </a:lnTo>
                  <a:lnTo>
                    <a:pt x="131308" y="763283"/>
                  </a:lnTo>
                  <a:lnTo>
                    <a:pt x="82084" y="738491"/>
                  </a:lnTo>
                  <a:lnTo>
                    <a:pt x="43763" y="707874"/>
                  </a:lnTo>
                  <a:lnTo>
                    <a:pt x="16924" y="672900"/>
                  </a:lnTo>
                  <a:lnTo>
                    <a:pt x="2144" y="635038"/>
                  </a:lnTo>
                  <a:lnTo>
                    <a:pt x="0" y="595756"/>
                  </a:lnTo>
                  <a:lnTo>
                    <a:pt x="11069" y="556524"/>
                  </a:lnTo>
                  <a:lnTo>
                    <a:pt x="35931" y="518808"/>
                  </a:lnTo>
                  <a:lnTo>
                    <a:pt x="65387" y="491396"/>
                  </a:lnTo>
                  <a:lnTo>
                    <a:pt x="101507" y="468457"/>
                  </a:lnTo>
                  <a:lnTo>
                    <a:pt x="143180" y="450475"/>
                  </a:lnTo>
                  <a:lnTo>
                    <a:pt x="189298" y="437931"/>
                  </a:lnTo>
                  <a:lnTo>
                    <a:pt x="238750" y="431305"/>
                  </a:lnTo>
                  <a:lnTo>
                    <a:pt x="241036" y="427368"/>
                  </a:lnTo>
                  <a:close/>
                </a:path>
                <a:path w="2655570" h="1298575">
                  <a:moveTo>
                    <a:pt x="289677" y="782079"/>
                  </a:moveTo>
                  <a:lnTo>
                    <a:pt x="249098" y="782171"/>
                  </a:lnTo>
                  <a:lnTo>
                    <a:pt x="209174" y="778142"/>
                  </a:lnTo>
                  <a:lnTo>
                    <a:pt x="170608" y="770114"/>
                  </a:lnTo>
                  <a:lnTo>
                    <a:pt x="134102" y="758203"/>
                  </a:lnTo>
                </a:path>
                <a:path w="2655570" h="1298575">
                  <a:moveTo>
                    <a:pt x="426964" y="1044207"/>
                  </a:moveTo>
                  <a:lnTo>
                    <a:pt x="410398" y="1048208"/>
                  </a:lnTo>
                  <a:lnTo>
                    <a:pt x="393499" y="1051446"/>
                  </a:lnTo>
                  <a:lnTo>
                    <a:pt x="376314" y="1053923"/>
                  </a:lnTo>
                  <a:lnTo>
                    <a:pt x="358892" y="1055637"/>
                  </a:lnTo>
                </a:path>
                <a:path w="2655570" h="1298575">
                  <a:moveTo>
                    <a:pt x="1013450" y="1170191"/>
                  </a:moveTo>
                  <a:lnTo>
                    <a:pt x="1001664" y="1157694"/>
                  </a:lnTo>
                  <a:lnTo>
                    <a:pt x="990891" y="1144791"/>
                  </a:lnTo>
                  <a:lnTo>
                    <a:pt x="981142" y="1131508"/>
                  </a:lnTo>
                  <a:lnTo>
                    <a:pt x="972429" y="1117867"/>
                  </a:lnTo>
                </a:path>
                <a:path w="2655570" h="1298575">
                  <a:moveTo>
                    <a:pt x="1771894" y="1039762"/>
                  </a:moveTo>
                  <a:lnTo>
                    <a:pt x="1769494" y="1054304"/>
                  </a:lnTo>
                  <a:lnTo>
                    <a:pt x="1765940" y="1068750"/>
                  </a:lnTo>
                  <a:lnTo>
                    <a:pt x="1761267" y="1083054"/>
                  </a:lnTo>
                  <a:lnTo>
                    <a:pt x="1755511" y="1097166"/>
                  </a:lnTo>
                </a:path>
              </a:pathLst>
            </a:custGeom>
            <a:ln w="12700">
              <a:solidFill>
                <a:srgbClr val="8AA7B3"/>
              </a:solidFill>
            </a:ln>
          </p:spPr>
          <p:txBody>
            <a:bodyPr wrap="square" lIns="0" tIns="0" rIns="0" bIns="0" rtlCol="0"/>
            <a:lstStyle/>
            <a:p>
              <a:endParaRPr spc="-150"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89692" y="4623943"/>
              <a:ext cx="212343" cy="2270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139556" y="4010786"/>
              <a:ext cx="2327910" cy="471805"/>
            </a:xfrm>
            <a:custGeom>
              <a:avLst/>
              <a:gdLst/>
              <a:ahLst/>
              <a:cxnLst/>
              <a:rect l="l" t="t" r="r" b="b"/>
              <a:pathLst>
                <a:path w="2327909" h="471804">
                  <a:moveTo>
                    <a:pt x="2327402" y="391032"/>
                  </a:moveTo>
                  <a:lnTo>
                    <a:pt x="2310528" y="413648"/>
                  </a:lnTo>
                  <a:lnTo>
                    <a:pt x="2289952" y="434705"/>
                  </a:lnTo>
                  <a:lnTo>
                    <a:pt x="2265876" y="454023"/>
                  </a:lnTo>
                  <a:lnTo>
                    <a:pt x="2238502" y="471424"/>
                  </a:lnTo>
                </a:path>
                <a:path w="2327909" h="471804">
                  <a:moveTo>
                    <a:pt x="2114042" y="92710"/>
                  </a:moveTo>
                  <a:lnTo>
                    <a:pt x="2116258" y="102161"/>
                  </a:lnTo>
                  <a:lnTo>
                    <a:pt x="2117772" y="111648"/>
                  </a:lnTo>
                  <a:lnTo>
                    <a:pt x="2118596" y="121159"/>
                  </a:lnTo>
                  <a:lnTo>
                    <a:pt x="2118741" y="130682"/>
                  </a:lnTo>
                </a:path>
                <a:path w="2327909" h="471804">
                  <a:moveTo>
                    <a:pt x="1546225" y="48387"/>
                  </a:moveTo>
                  <a:lnTo>
                    <a:pt x="1555599" y="35486"/>
                  </a:lnTo>
                  <a:lnTo>
                    <a:pt x="1566354" y="23098"/>
                  </a:lnTo>
                  <a:lnTo>
                    <a:pt x="1578443" y="11257"/>
                  </a:lnTo>
                  <a:lnTo>
                    <a:pt x="1591818" y="0"/>
                  </a:lnTo>
                </a:path>
                <a:path w="2327909" h="471804">
                  <a:moveTo>
                    <a:pt x="1120267" y="71500"/>
                  </a:moveTo>
                  <a:lnTo>
                    <a:pt x="1124289" y="60739"/>
                  </a:lnTo>
                  <a:lnTo>
                    <a:pt x="1129299" y="50180"/>
                  </a:lnTo>
                  <a:lnTo>
                    <a:pt x="1135286" y="39836"/>
                  </a:lnTo>
                  <a:lnTo>
                    <a:pt x="1142238" y="29718"/>
                  </a:lnTo>
                </a:path>
                <a:path w="2327909" h="471804">
                  <a:moveTo>
                    <a:pt x="620268" y="85725"/>
                  </a:moveTo>
                  <a:lnTo>
                    <a:pt x="641570" y="94626"/>
                  </a:lnTo>
                  <a:lnTo>
                    <a:pt x="662003" y="104362"/>
                  </a:lnTo>
                  <a:lnTo>
                    <a:pt x="681507" y="114907"/>
                  </a:lnTo>
                  <a:lnTo>
                    <a:pt x="700024" y="126237"/>
                  </a:lnTo>
                </a:path>
                <a:path w="2327909" h="471804">
                  <a:moveTo>
                    <a:pt x="13970" y="404113"/>
                  </a:moveTo>
                  <a:lnTo>
                    <a:pt x="9519" y="393590"/>
                  </a:lnTo>
                  <a:lnTo>
                    <a:pt x="5699" y="382984"/>
                  </a:lnTo>
                  <a:lnTo>
                    <a:pt x="2522" y="372306"/>
                  </a:lnTo>
                  <a:lnTo>
                    <a:pt x="0" y="361569"/>
                  </a:lnTo>
                </a:path>
              </a:pathLst>
            </a:custGeom>
            <a:ln w="12700">
              <a:solidFill>
                <a:srgbClr val="8AA7B3"/>
              </a:solidFill>
            </a:ln>
          </p:spPr>
          <p:txBody>
            <a:bodyPr wrap="square" lIns="0" tIns="0" rIns="0" bIns="0" rtlCol="0"/>
            <a:lstStyle/>
            <a:p>
              <a:endParaRPr spc="-15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45551" y="4212463"/>
            <a:ext cx="13976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50" dirty="0">
                <a:solidFill>
                  <a:srgbClr val="00AC00"/>
                </a:solidFill>
                <a:latin typeface="Courier New"/>
                <a:cs typeface="Courier New"/>
              </a:rPr>
              <a:t>y </a:t>
            </a:r>
            <a:r>
              <a:rPr sz="2000" spc="-150" dirty="0">
                <a:latin typeface="Courier New"/>
                <a:cs typeface="Courier New"/>
              </a:rPr>
              <a:t>= </a:t>
            </a:r>
            <a:r>
              <a:rPr sz="2000" spc="-150" dirty="0">
                <a:solidFill>
                  <a:srgbClr val="CC00CC"/>
                </a:solidFill>
                <a:latin typeface="Courier New"/>
                <a:cs typeface="Courier New"/>
              </a:rPr>
              <a:t>4 </a:t>
            </a:r>
            <a:r>
              <a:rPr sz="2000" spc="-150" dirty="0">
                <a:latin typeface="Courier New"/>
                <a:cs typeface="Courier New"/>
              </a:rPr>
              <a:t>* </a:t>
            </a:r>
            <a:r>
              <a:rPr sz="2000" spc="-150" dirty="0">
                <a:solidFill>
                  <a:srgbClr val="CC00CC"/>
                </a:solidFill>
                <a:latin typeface="Courier New"/>
                <a:cs typeface="Courier New"/>
              </a:rPr>
              <a:t>4 </a:t>
            </a:r>
            <a:r>
              <a:rPr sz="2000" spc="-150" dirty="0">
                <a:solidFill>
                  <a:srgbClr val="FF9900"/>
                </a:solidFill>
                <a:latin typeface="Courier New"/>
                <a:cs typeface="Courier New"/>
              </a:rPr>
              <a:t>return </a:t>
            </a:r>
            <a:r>
              <a:rPr sz="2000" spc="-150" dirty="0">
                <a:solidFill>
                  <a:srgbClr val="00AC00"/>
                </a:solidFill>
                <a:latin typeface="Courier New"/>
                <a:cs typeface="Courier New"/>
              </a:rPr>
              <a:t>y</a:t>
            </a:r>
            <a:endParaRPr sz="2000" spc="-1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900034" y="2687192"/>
            <a:ext cx="2835910" cy="520065"/>
          </a:xfrm>
          <a:custGeom>
            <a:avLst/>
            <a:gdLst/>
            <a:ahLst/>
            <a:cxnLst/>
            <a:rect l="l" t="t" r="r" b="b"/>
            <a:pathLst>
              <a:path w="2835909" h="520064">
                <a:moveTo>
                  <a:pt x="1417701" y="0"/>
                </a:moveTo>
                <a:lnTo>
                  <a:pt x="1363091" y="63881"/>
                </a:lnTo>
                <a:lnTo>
                  <a:pt x="1386205" y="63881"/>
                </a:lnTo>
                <a:lnTo>
                  <a:pt x="1386205" y="110109"/>
                </a:lnTo>
                <a:lnTo>
                  <a:pt x="0" y="110109"/>
                </a:lnTo>
                <a:lnTo>
                  <a:pt x="0" y="519811"/>
                </a:lnTo>
                <a:lnTo>
                  <a:pt x="2835529" y="519811"/>
                </a:lnTo>
                <a:lnTo>
                  <a:pt x="2835529" y="110109"/>
                </a:lnTo>
                <a:lnTo>
                  <a:pt x="1449324" y="110109"/>
                </a:lnTo>
                <a:lnTo>
                  <a:pt x="1449324" y="63881"/>
                </a:lnTo>
                <a:lnTo>
                  <a:pt x="1472438" y="63881"/>
                </a:lnTo>
                <a:lnTo>
                  <a:pt x="1417701" y="0"/>
                </a:lnTo>
                <a:close/>
              </a:path>
            </a:pathLst>
          </a:custGeom>
          <a:solidFill>
            <a:srgbClr val="79D2FA"/>
          </a:solidFill>
        </p:spPr>
        <p:txBody>
          <a:bodyPr wrap="square" lIns="0" tIns="0" rIns="0" bIns="0" rtlCol="0"/>
          <a:lstStyle/>
          <a:p>
            <a:endParaRPr spc="-150"/>
          </a:p>
        </p:txBody>
      </p:sp>
      <p:sp>
        <p:nvSpPr>
          <p:cNvPr id="21" name="object 21"/>
          <p:cNvSpPr txBox="1"/>
          <p:nvPr/>
        </p:nvSpPr>
        <p:spPr>
          <a:xfrm>
            <a:off x="8094980" y="2846959"/>
            <a:ext cx="244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Here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we built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the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function</a:t>
            </a:r>
            <a:endParaRPr sz="1800" spc="-150" dirty="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900034" y="5773051"/>
            <a:ext cx="2835910" cy="692150"/>
          </a:xfrm>
          <a:custGeom>
            <a:avLst/>
            <a:gdLst/>
            <a:ahLst/>
            <a:cxnLst/>
            <a:rect l="l" t="t" r="r" b="b"/>
            <a:pathLst>
              <a:path w="2835909" h="692150">
                <a:moveTo>
                  <a:pt x="1417701" y="0"/>
                </a:moveTo>
                <a:lnTo>
                  <a:pt x="1345057" y="84886"/>
                </a:lnTo>
                <a:lnTo>
                  <a:pt x="1375791" y="84886"/>
                </a:lnTo>
                <a:lnTo>
                  <a:pt x="1375791" y="146405"/>
                </a:lnTo>
                <a:lnTo>
                  <a:pt x="0" y="146405"/>
                </a:lnTo>
                <a:lnTo>
                  <a:pt x="0" y="691743"/>
                </a:lnTo>
                <a:lnTo>
                  <a:pt x="2835529" y="691743"/>
                </a:lnTo>
                <a:lnTo>
                  <a:pt x="2835529" y="146405"/>
                </a:lnTo>
                <a:lnTo>
                  <a:pt x="1459738" y="146405"/>
                </a:lnTo>
                <a:lnTo>
                  <a:pt x="1459738" y="84886"/>
                </a:lnTo>
                <a:lnTo>
                  <a:pt x="1490472" y="84886"/>
                </a:lnTo>
                <a:lnTo>
                  <a:pt x="1417701" y="0"/>
                </a:lnTo>
                <a:close/>
              </a:path>
            </a:pathLst>
          </a:custGeom>
          <a:solidFill>
            <a:srgbClr val="79D2FA"/>
          </a:solidFill>
        </p:spPr>
        <p:txBody>
          <a:bodyPr wrap="square" lIns="0" tIns="0" rIns="0" bIns="0" rtlCol="0"/>
          <a:lstStyle/>
          <a:p>
            <a:endParaRPr spc="-150"/>
          </a:p>
        </p:txBody>
      </p:sp>
      <p:sp>
        <p:nvSpPr>
          <p:cNvPr id="23" name="object 23"/>
          <p:cNvSpPr txBox="1"/>
          <p:nvPr/>
        </p:nvSpPr>
        <p:spPr>
          <a:xfrm>
            <a:off x="8641143" y="6037193"/>
            <a:ext cx="13187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Here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we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use</a:t>
            </a:r>
            <a:r>
              <a:rPr lang="nl-NL" sz="1800" spc="-150" dirty="0">
                <a:solidFill>
                  <a:srgbClr val="1F1F1F"/>
                </a:solidFill>
                <a:latin typeface="Franklin Gothic Medium"/>
                <a:cs typeface="Franklin Gothic Medium"/>
              </a:rPr>
              <a:t> </a:t>
            </a:r>
            <a:r>
              <a:rPr lang="nl-NL" sz="1800" spc="-150" dirty="0" err="1">
                <a:solidFill>
                  <a:srgbClr val="1F1F1F"/>
                </a:solidFill>
                <a:latin typeface="Franklin Gothic Medium"/>
                <a:cs typeface="Franklin Gothic Medium"/>
              </a:rPr>
              <a:t>it</a:t>
            </a:r>
            <a:endParaRPr sz="1800" spc="-15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255FA-0EFE-D04F-95DA-4281774BC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198" y="3574246"/>
            <a:ext cx="5644800" cy="2563755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/>
          <a:p>
            <a:pPr marL="285750" indent="-28575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Arial" panose="020B0604020202020204" pitchFamily="34" charset="0"/>
              <a:buChar char="•"/>
            </a:pPr>
            <a:r>
              <a:rPr lang="nl-NL" sz="1500" b="0" dirty="0">
                <a:latin typeface="Museo Sans 500" panose="02000000000000000000" pitchFamily="2" charset="77"/>
              </a:rPr>
              <a:t>Every </a:t>
            </a:r>
            <a:r>
              <a:rPr lang="nl-NL" sz="1500" b="0" dirty="0" err="1">
                <a:latin typeface="Museo Sans 500" panose="02000000000000000000" pitchFamily="2" charset="77"/>
              </a:rPr>
              <a:t>function</a:t>
            </a:r>
            <a:r>
              <a:rPr lang="nl-NL" sz="1500" b="0" dirty="0">
                <a:latin typeface="Museo Sans 500" panose="02000000000000000000" pitchFamily="2" charset="77"/>
              </a:rPr>
              <a:t> does </a:t>
            </a:r>
            <a:r>
              <a:rPr lang="nl-NL" sz="1500" b="0" dirty="0" err="1">
                <a:latin typeface="Museo Sans 500" panose="02000000000000000000" pitchFamily="2" charset="77"/>
              </a:rPr>
              <a:t>one</a:t>
            </a:r>
            <a:r>
              <a:rPr lang="nl-NL" sz="1500" b="0" dirty="0">
                <a:latin typeface="Museo Sans 500" panose="02000000000000000000" pitchFamily="2" charset="77"/>
              </a:rPr>
              <a:t> </a:t>
            </a:r>
            <a:r>
              <a:rPr lang="nl-NL" sz="1500" b="0" dirty="0" err="1">
                <a:latin typeface="Museo Sans 500" panose="02000000000000000000" pitchFamily="2" charset="77"/>
              </a:rPr>
              <a:t>thing</a:t>
            </a:r>
            <a:endParaRPr lang="nl-NL" sz="1500" b="0" dirty="0">
              <a:latin typeface="Museo Sans 500" panose="02000000000000000000" pitchFamily="2" charset="77"/>
            </a:endParaRPr>
          </a:p>
          <a:p>
            <a:pPr marL="285750" indent="-28575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Arial" panose="020B0604020202020204" pitchFamily="34" charset="0"/>
              <a:buChar char="•"/>
            </a:pPr>
            <a:endParaRPr lang="nl-NL" sz="1500" b="0" dirty="0">
              <a:latin typeface="Museo Sans 500" panose="02000000000000000000" pitchFamily="2" charset="77"/>
            </a:endParaRPr>
          </a:p>
          <a:p>
            <a:pPr marL="285750" indent="-28575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Arial" panose="020B0604020202020204" pitchFamily="34" charset="0"/>
              <a:buChar char="•"/>
            </a:pPr>
            <a:r>
              <a:rPr lang="nl-NL" sz="1500" b="0" dirty="0">
                <a:latin typeface="Museo Sans 500" panose="02000000000000000000" pitchFamily="2" charset="77"/>
              </a:rPr>
              <a:t>Write separate </a:t>
            </a:r>
            <a:r>
              <a:rPr lang="nl-NL" sz="1500" b="0" dirty="0" err="1">
                <a:latin typeface="Museo Sans 500" panose="02000000000000000000" pitchFamily="2" charset="77"/>
              </a:rPr>
              <a:t>functions</a:t>
            </a:r>
            <a:r>
              <a:rPr lang="nl-NL" sz="1500" b="0" dirty="0">
                <a:latin typeface="Museo Sans 500" panose="02000000000000000000" pitchFamily="2" charset="77"/>
              </a:rPr>
              <a:t> </a:t>
            </a:r>
            <a:r>
              <a:rPr lang="nl-NL" sz="1500" b="0" dirty="0" err="1">
                <a:latin typeface="Museo Sans 500" panose="02000000000000000000" pitchFamily="2" charset="77"/>
              </a:rPr>
              <a:t>for</a:t>
            </a:r>
            <a:r>
              <a:rPr lang="nl-NL" sz="1500" b="0" dirty="0">
                <a:latin typeface="Museo Sans 500" panose="02000000000000000000" pitchFamily="2" charset="77"/>
              </a:rPr>
              <a:t> separate </a:t>
            </a:r>
            <a:r>
              <a:rPr lang="nl-NL" sz="1500" b="0" dirty="0" err="1">
                <a:latin typeface="Museo Sans 500" panose="02000000000000000000" pitchFamily="2" charset="77"/>
              </a:rPr>
              <a:t>tasks</a:t>
            </a:r>
            <a:endParaRPr lang="nl-NL" sz="1500" b="0" dirty="0">
              <a:latin typeface="Museo Sans 500" panose="02000000000000000000" pitchFamily="2" charset="77"/>
            </a:endParaRPr>
          </a:p>
          <a:p>
            <a:pPr marL="285750" indent="-28575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Arial" panose="020B0604020202020204" pitchFamily="34" charset="0"/>
              <a:buChar char="•"/>
            </a:pPr>
            <a:endParaRPr lang="nl-NL" sz="1500" b="0" dirty="0">
              <a:latin typeface="Museo Sans 500" panose="02000000000000000000" pitchFamily="2" charset="77"/>
            </a:endParaRPr>
          </a:p>
          <a:p>
            <a:pPr marL="285750" indent="-28575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Font typeface="Arial" panose="020B0604020202020204" pitchFamily="34" charset="0"/>
              <a:buChar char="•"/>
            </a:pPr>
            <a:r>
              <a:rPr lang="nl-NL" sz="1500" b="0" dirty="0">
                <a:latin typeface="Museo Sans 500" panose="02000000000000000000" pitchFamily="2" charset="77"/>
              </a:rPr>
              <a:t>A </a:t>
            </a:r>
            <a:r>
              <a:rPr lang="nl-NL" sz="1500" b="0" dirty="0" err="1">
                <a:latin typeface="Museo Sans 500" panose="02000000000000000000" pitchFamily="2" charset="77"/>
              </a:rPr>
              <a:t>function</a:t>
            </a:r>
            <a:r>
              <a:rPr lang="nl-NL" sz="1500" b="0" dirty="0">
                <a:latin typeface="Museo Sans 500" panose="02000000000000000000" pitchFamily="2" charset="77"/>
              </a:rPr>
              <a:t> </a:t>
            </a:r>
            <a:r>
              <a:rPr lang="nl-NL" sz="1500" b="0" dirty="0" err="1">
                <a:latin typeface="Museo Sans 500" panose="02000000000000000000" pitchFamily="2" charset="77"/>
              </a:rPr>
              <a:t>should</a:t>
            </a:r>
            <a:r>
              <a:rPr lang="nl-NL" sz="1500" b="0" dirty="0">
                <a:latin typeface="Museo Sans 500" panose="02000000000000000000" pitchFamily="2" charset="77"/>
              </a:rPr>
              <a:t> </a:t>
            </a:r>
            <a:r>
              <a:rPr lang="nl-NL" sz="1500" b="0" dirty="0" err="1">
                <a:latin typeface="Museo Sans 500" panose="02000000000000000000" pitchFamily="2" charset="77"/>
              </a:rPr>
              <a:t>be</a:t>
            </a:r>
            <a:r>
              <a:rPr lang="nl-NL" sz="1500" b="0" dirty="0">
                <a:latin typeface="Museo Sans 500" panose="02000000000000000000" pitchFamily="2" charset="77"/>
              </a:rPr>
              <a:t> as </a:t>
            </a:r>
            <a:r>
              <a:rPr lang="nl-NL" sz="1500" b="0" dirty="0" err="1">
                <a:latin typeface="Museo Sans 500" panose="02000000000000000000" pitchFamily="2" charset="77"/>
              </a:rPr>
              <a:t>generic</a:t>
            </a:r>
            <a:r>
              <a:rPr lang="nl-NL" sz="1500" b="0" dirty="0">
                <a:latin typeface="Museo Sans 500" panose="02000000000000000000" pitchFamily="2" charset="77"/>
              </a:rPr>
              <a:t> as </a:t>
            </a:r>
            <a:r>
              <a:rPr lang="nl-NL" sz="1500" b="0" dirty="0" err="1">
                <a:latin typeface="Museo Sans 500" panose="02000000000000000000" pitchFamily="2" charset="77"/>
              </a:rPr>
              <a:t>possible</a:t>
            </a:r>
            <a:r>
              <a:rPr lang="nl-NL" sz="1500" b="0" dirty="0">
                <a:latin typeface="Museo Sans 500" panose="02000000000000000000" pitchFamily="2" charset="77"/>
              </a:rPr>
              <a:t> </a:t>
            </a:r>
            <a:r>
              <a:rPr lang="nl-NL" sz="1500" b="0" dirty="0" err="1">
                <a:latin typeface="Museo Sans 500" panose="02000000000000000000" pitchFamily="2" charset="77"/>
              </a:rPr>
              <a:t>for</a:t>
            </a:r>
            <a:r>
              <a:rPr lang="nl-NL" sz="1500" b="0" dirty="0">
                <a:latin typeface="Museo Sans 500" panose="02000000000000000000" pitchFamily="2" charset="77"/>
              </a:rPr>
              <a:t> </a:t>
            </a:r>
            <a:r>
              <a:rPr lang="nl-NL" sz="1500" b="0" dirty="0" err="1">
                <a:latin typeface="Museo Sans 500" panose="02000000000000000000" pitchFamily="2" charset="77"/>
              </a:rPr>
              <a:t>reusability</a:t>
            </a:r>
            <a:endParaRPr lang="nl-NL" sz="1500" b="0" dirty="0">
              <a:latin typeface="Museo Sans 500" panose="02000000000000000000" pitchFamily="2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9" y="1260001"/>
            <a:ext cx="5644800" cy="2135623"/>
          </a:xfrm>
        </p:spPr>
        <p:txBody>
          <a:bodyPr anchor="ctr">
            <a:norm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every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has 0 or more input </a:t>
            </a:r>
            <a:r>
              <a:rPr lang="nl-NL" sz="1500" dirty="0" err="1">
                <a:latin typeface="Museo Sans 500" panose="02000000000000000000" pitchFamily="2" charset="77"/>
              </a:rPr>
              <a:t>values</a:t>
            </a:r>
            <a:r>
              <a:rPr lang="nl-NL" sz="1500" dirty="0">
                <a:latin typeface="Museo Sans 500" panose="02000000000000000000" pitchFamily="2" charset="77"/>
              </a:rPr>
              <a:t>: </a:t>
            </a:r>
            <a:r>
              <a:rPr lang="nl-NL" sz="1500" dirty="0" err="1">
                <a:latin typeface="Museo Sans 500" panose="02000000000000000000" pitchFamily="2" charset="77"/>
              </a:rPr>
              <a:t>arguments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every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has return </a:t>
            </a:r>
            <a:r>
              <a:rPr lang="nl-NL" sz="1500" dirty="0" err="1">
                <a:latin typeface="Museo Sans 500" panose="02000000000000000000" pitchFamily="2" charset="77"/>
              </a:rPr>
              <a:t>values</a:t>
            </a:r>
            <a:br>
              <a:rPr lang="nl-NL" sz="1500" dirty="0">
                <a:latin typeface="Museo Sans 500" panose="02000000000000000000" pitchFamily="2" charset="77"/>
              </a:rPr>
            </a:br>
            <a:r>
              <a:rPr lang="nl-NL" sz="1500" dirty="0">
                <a:latin typeface="Museo Sans 500" panose="02000000000000000000" pitchFamily="2" charset="77"/>
              </a:rPr>
              <a:t>(</a:t>
            </a:r>
            <a:r>
              <a:rPr lang="nl-NL" sz="1500" dirty="0" err="1">
                <a:solidFill>
                  <a:srgbClr val="898E90"/>
                </a:solidFill>
                <a:latin typeface="Museo Sans 500" panose="02000000000000000000" pitchFamily="2" charset="77"/>
              </a:rPr>
              <a:t>possibly</a:t>
            </a:r>
            <a:r>
              <a:rPr lang="nl-NL" sz="1500" dirty="0">
                <a:solidFill>
                  <a:srgbClr val="898E90"/>
                </a:solidFill>
                <a:latin typeface="Museo Sans 500" panose="02000000000000000000" pitchFamily="2" charset="77"/>
              </a:rPr>
              <a:t> more </a:t>
            </a:r>
            <a:r>
              <a:rPr lang="nl-NL" sz="1500" dirty="0" err="1">
                <a:solidFill>
                  <a:srgbClr val="898E90"/>
                </a:solidFill>
                <a:latin typeface="Museo Sans 500" panose="02000000000000000000" pitchFamily="2" charset="77"/>
              </a:rPr>
              <a:t>than</a:t>
            </a:r>
            <a:r>
              <a:rPr lang="nl-NL" sz="1500" dirty="0">
                <a:solidFill>
                  <a:srgbClr val="898E90"/>
                </a:solidFill>
                <a:latin typeface="Museo Sans 500" panose="02000000000000000000" pitchFamily="2" charset="77"/>
              </a:rPr>
              <a:t> 1 or none)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48192-03BE-3948-881D-9FEC065A0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6003" y="1260001"/>
            <a:ext cx="5644800" cy="487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endParaRPr lang="nl-NL" sz="1500" dirty="0">
              <a:solidFill>
                <a:schemeClr val="bg1">
                  <a:lumMod val="50000"/>
                </a:schemeClr>
              </a:solidFill>
              <a:latin typeface="Museo Sans 500" panose="02000000000000000000" pitchFamily="2" charset="77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What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are </a:t>
            </a: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functions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?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2154AA-8AD5-9C47-9AA6-942E7E1E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5</a:t>
            </a:fld>
            <a:endParaRPr lang="nl-N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4647D6-026D-1A4B-F2D4-51E70C1652F6}"/>
              </a:ext>
            </a:extLst>
          </p:cNvPr>
          <p:cNvSpPr/>
          <p:nvPr/>
        </p:nvSpPr>
        <p:spPr>
          <a:xfrm>
            <a:off x="7048807" y="-1190768"/>
            <a:ext cx="1080000" cy="10800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500" dirty="0">
                <a:latin typeface="Andale Mono" panose="020B0509000000000004" pitchFamily="49" charset="0"/>
              </a:rPr>
              <a:t>inputA</a:t>
            </a: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AA9EB3A6-2553-F74C-2CC0-AA0F8EB34A4F}"/>
              </a:ext>
            </a:extLst>
          </p:cNvPr>
          <p:cNvSpPr/>
          <p:nvPr/>
        </p:nvSpPr>
        <p:spPr>
          <a:xfrm rot="10800000">
            <a:off x="7012841" y="1798757"/>
            <a:ext cx="1090670" cy="925417"/>
          </a:xfrm>
          <a:prstGeom prst="triangl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en-NL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B3DE0A-113E-16B2-ED8B-AFBAAD971ECC}"/>
              </a:ext>
            </a:extLst>
          </p:cNvPr>
          <p:cNvSpPr/>
          <p:nvPr/>
        </p:nvSpPr>
        <p:spPr>
          <a:xfrm>
            <a:off x="8262538" y="-1197866"/>
            <a:ext cx="1080000" cy="1080000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1500" dirty="0">
                <a:latin typeface="Andale Mono" panose="020B0509000000000004" pitchFamily="49" charset="0"/>
              </a:rPr>
              <a:t>inputB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A06E88-B207-18DC-5BE9-D14F4CCA4B9B}"/>
              </a:ext>
            </a:extLst>
          </p:cNvPr>
          <p:cNvSpPr/>
          <p:nvPr/>
        </p:nvSpPr>
        <p:spPr>
          <a:xfrm>
            <a:off x="8796932" y="2747104"/>
            <a:ext cx="432000" cy="432000"/>
          </a:xfrm>
          <a:prstGeom prst="ellipse">
            <a:avLst/>
          </a:prstGeom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500" dirty="0">
                <a:latin typeface="Andale Mono" panose="020B0509000000000004" pitchFamily="49" charset="0"/>
              </a:rPr>
              <a:t>output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04C81E0-1602-30AD-5266-D8A289A49941}"/>
              </a:ext>
            </a:extLst>
          </p:cNvPr>
          <p:cNvSpPr/>
          <p:nvPr/>
        </p:nvSpPr>
        <p:spPr>
          <a:xfrm rot="10800000">
            <a:off x="8218594" y="1798757"/>
            <a:ext cx="1090670" cy="925417"/>
          </a:xfrm>
          <a:prstGeom prst="triangl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415D98C-4C9E-4EA6-EA88-0D94779D7D44}"/>
              </a:ext>
            </a:extLst>
          </p:cNvPr>
          <p:cNvSpPr/>
          <p:nvPr/>
        </p:nvSpPr>
        <p:spPr>
          <a:xfrm rot="16200000">
            <a:off x="8863081" y="2520361"/>
            <a:ext cx="1090670" cy="925417"/>
          </a:xfrm>
          <a:prstGeom prst="triangle">
            <a:avLst/>
          </a:prstGeom>
          <a:gradFill flip="none" rotWithShape="1">
            <a:gsLst>
              <a:gs pos="0">
                <a:schemeClr val="dk1">
                  <a:tint val="100000"/>
                  <a:shade val="100000"/>
                  <a:satMod val="130000"/>
                </a:schemeClr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  <a:lin ang="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C652DA-6512-3CA7-2239-E8712B6E1A7E}"/>
              </a:ext>
            </a:extLst>
          </p:cNvPr>
          <p:cNvSpPr/>
          <p:nvPr/>
        </p:nvSpPr>
        <p:spPr>
          <a:xfrm>
            <a:off x="6897757" y="2437735"/>
            <a:ext cx="2411507" cy="107965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5" name="Graphic 24" descr="Single gear">
            <a:extLst>
              <a:ext uri="{FF2B5EF4-FFF2-40B4-BE49-F238E27FC236}">
                <a16:creationId xmlns:a16="http://schemas.microsoft.com/office/drawing/2014/main" id="{3D378A14-0231-2F5F-9038-B74785D38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835" y="2663581"/>
            <a:ext cx="914400" cy="914400"/>
          </a:xfrm>
          <a:prstGeom prst="rect">
            <a:avLst/>
          </a:prstGeom>
        </p:spPr>
      </p:pic>
      <p:pic>
        <p:nvPicPr>
          <p:cNvPr id="26" name="Graphic 25" descr="Single gear">
            <a:extLst>
              <a:ext uri="{FF2B5EF4-FFF2-40B4-BE49-F238E27FC236}">
                <a16:creationId xmlns:a16="http://schemas.microsoft.com/office/drawing/2014/main" id="{4941F6C5-CCEB-A0B9-833D-51B293600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5564" y="2425298"/>
            <a:ext cx="784952" cy="78495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A5B7F4C-754D-E3EA-6BAA-324450BC9FC1}"/>
              </a:ext>
            </a:extLst>
          </p:cNvPr>
          <p:cNvSpPr txBox="1"/>
          <p:nvPr/>
        </p:nvSpPr>
        <p:spPr>
          <a:xfrm>
            <a:off x="7072473" y="1451009"/>
            <a:ext cx="127976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Andale Mono" panose="020B0509000000000004" pitchFamily="49" charset="0"/>
              </a:rPr>
              <a:t>p</a:t>
            </a:r>
            <a:r>
              <a:rPr lang="en-NL" sz="1500" dirty="0">
                <a:latin typeface="Andale Mono" panose="020B0509000000000004" pitchFamily="49" charset="0"/>
              </a:rPr>
              <a:t>aram_1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5AB3CE-0439-674A-73D6-9ED3EB791CE4}"/>
              </a:ext>
            </a:extLst>
          </p:cNvPr>
          <p:cNvSpPr txBox="1"/>
          <p:nvPr/>
        </p:nvSpPr>
        <p:spPr>
          <a:xfrm>
            <a:off x="8266886" y="1436194"/>
            <a:ext cx="12797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>
                <a:latin typeface="Andale Mono" panose="020B0509000000000004" pitchFamily="49" charset="0"/>
              </a:rPr>
              <a:t>p</a:t>
            </a:r>
            <a:r>
              <a:rPr lang="en-NL" sz="1500" dirty="0">
                <a:latin typeface="Andale Mono" panose="020B0509000000000004" pitchFamily="49" charset="0"/>
              </a:rPr>
              <a:t>aram_2</a:t>
            </a:r>
          </a:p>
        </p:txBody>
      </p:sp>
      <p:sp>
        <p:nvSpPr>
          <p:cNvPr id="29" name="Tijdelijke aanduiding voor inhoud 5">
            <a:extLst>
              <a:ext uri="{FF2B5EF4-FFF2-40B4-BE49-F238E27FC236}">
                <a16:creationId xmlns:a16="http://schemas.microsoft.com/office/drawing/2014/main" id="{DE3DEE41-C103-DCE1-0C8E-F93142063284}"/>
              </a:ext>
            </a:extLst>
          </p:cNvPr>
          <p:cNvSpPr txBox="1">
            <a:spLocks/>
          </p:cNvSpPr>
          <p:nvPr/>
        </p:nvSpPr>
        <p:spPr>
          <a:xfrm>
            <a:off x="6897757" y="3655525"/>
            <a:ext cx="4601817" cy="549556"/>
          </a:xfrm>
          <a:prstGeom prst="rect">
            <a:avLst/>
          </a:prstGeom>
          <a:noFill/>
          <a:ln>
            <a:noFill/>
          </a:ln>
        </p:spPr>
        <p:txBody>
          <a:bodyPr vert="horz" lIns="72000" tIns="72000" rIns="72000" bIns="72000" rtlCol="0" anchor="t" anchorCtr="0">
            <a:noAutofit/>
          </a:bodyPr>
          <a:lstStyle>
            <a:lvl1pPr marL="288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30000"/>
              <a:buFont typeface="Arial"/>
              <a:buChar char="•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1pPr>
            <a:lvl2pPr marL="576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30000"/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2pPr>
            <a:lvl3pPr marL="864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30000"/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3pPr>
            <a:lvl4pPr marL="1152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30000"/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4pPr>
            <a:lvl5pPr marL="1440000" indent="-288000" algn="l" defTabSz="457200" rtl="0" eaLnBrk="1" latinLnBrk="0" hangingPunct="1">
              <a:lnSpc>
                <a:spcPts val="2500"/>
              </a:lnSpc>
              <a:spcBef>
                <a:spcPts val="0"/>
              </a:spcBef>
              <a:buSzPct val="130000"/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+mn-ea"/>
                <a:cs typeface="Museo Sans 50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500" dirty="0">
                <a:latin typeface="Andale Mono" panose="020B0509000000000004" pitchFamily="49" charset="0"/>
              </a:rPr>
              <a:t>def </a:t>
            </a:r>
            <a:r>
              <a:rPr lang="en-US" sz="1500" dirty="0" err="1">
                <a:latin typeface="Andale Mono" panose="020B0509000000000004" pitchFamily="49" charset="0"/>
              </a:rPr>
              <a:t>my_function</a:t>
            </a:r>
            <a:r>
              <a:rPr lang="en-US" sz="1500" dirty="0">
                <a:latin typeface="Andale Mono" panose="020B0509000000000004" pitchFamily="49" charset="0"/>
              </a:rPr>
              <a:t>(param_1, param_2):</a:t>
            </a:r>
          </a:p>
          <a:p>
            <a:pPr marL="0" indent="0">
              <a:buNone/>
            </a:pPr>
            <a:r>
              <a:rPr lang="en-US" sz="1500" dirty="0">
                <a:latin typeface="Andale Mono" panose="020B0509000000000004" pitchFamily="49" charset="0"/>
              </a:rPr>
              <a:t>			&lt;body&gt;</a:t>
            </a:r>
          </a:p>
          <a:p>
            <a:pPr marL="0" indent="0">
              <a:buNone/>
            </a:pPr>
            <a:r>
              <a:rPr lang="en-US" sz="1500" dirty="0">
                <a:latin typeface="Andale Mono" panose="020B0509000000000004" pitchFamily="49" charset="0"/>
              </a:rPr>
              <a:t>			return &lt;output&gt;</a:t>
            </a:r>
          </a:p>
        </p:txBody>
      </p:sp>
    </p:spTree>
    <p:extLst>
      <p:ext uri="{BB962C8B-B14F-4D97-AF65-F5344CB8AC3E}">
        <p14:creationId xmlns:p14="http://schemas.microsoft.com/office/powerpoint/2010/main" val="35384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3.33333E-6 L -0.00378 0.52916 " pathEditMode="relative" rAng="0" ptsTypes="AA">
                                      <p:cBhvr>
                                        <p:cTn id="22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2645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70833E-6 -4.44444E-6 L 0.3487 -0.00115 " pathEditMode="relative" rAng="0" ptsTypes="AA">
                                      <p:cBhvr>
                                        <p:cTn id="26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35" y="-69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repeatCount="indefinite" accel="50000" decel="5000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28" dur="5000" fill="hold"/>
                                        <p:tgtEl>
                                          <p:spTgt spid="21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2.59259E-6 L -0.0017 0.53403 " pathEditMode="relative" rAng="0" ptsTypes="AA">
                                      <p:cBhvr>
                                        <p:cTn id="30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669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0" fill="hold"/>
                                        <p:tgtEl>
                                          <p:spTgt spid="5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5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599" cy="4878000"/>
          </a:xfrm>
        </p:spPr>
        <p:txBody>
          <a:bodyPr anchor="ctr">
            <a:norm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b="1" dirty="0">
                <a:latin typeface="Museo Sans 500" panose="02000000000000000000" pitchFamily="2" charset="77"/>
              </a:rPr>
              <a:t>Every input argument has </a:t>
            </a:r>
            <a:r>
              <a:rPr lang="nl-NL" sz="1500" b="1" dirty="0" err="1">
                <a:latin typeface="Museo Sans 500" panose="02000000000000000000" pitchFamily="2" charset="77"/>
              </a:rPr>
              <a:t>its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own</a:t>
            </a:r>
            <a:r>
              <a:rPr lang="nl-NL" sz="1500" b="1" dirty="0">
                <a:latin typeface="Museo Sans 500" panose="02000000000000000000" pitchFamily="2" charset="77"/>
              </a:rPr>
              <a:t> name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def</a:t>
            </a:r>
            <a:r>
              <a:rPr lang="nl-NL" sz="1500" dirty="0">
                <a:latin typeface="Andale Mono" panose="020B0509000000000004" pitchFamily="49" charset="0"/>
              </a:rPr>
              <a:t> </a:t>
            </a: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(param_1, param_2): ...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endParaRPr lang="nl-NL" sz="1500" dirty="0">
              <a:latin typeface="Museo Sans 500" panose="02000000000000000000" pitchFamily="2" charset="77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b="1" dirty="0" err="1">
                <a:latin typeface="Museo Sans 500" panose="02000000000000000000" pitchFamily="2" charset="77"/>
              </a:rPr>
              <a:t>When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you</a:t>
            </a:r>
            <a:r>
              <a:rPr lang="nl-NL" sz="1500" b="1" dirty="0">
                <a:latin typeface="Museo Sans 500" panose="02000000000000000000" pitchFamily="2" charset="77"/>
              </a:rPr>
              <a:t> call a </a:t>
            </a:r>
            <a:r>
              <a:rPr lang="nl-NL" sz="1500" b="1" dirty="0" err="1">
                <a:latin typeface="Museo Sans 500" panose="02000000000000000000" pitchFamily="2" charset="77"/>
              </a:rPr>
              <a:t>function</a:t>
            </a:r>
            <a:r>
              <a:rPr lang="nl-NL" sz="1500" b="1" dirty="0">
                <a:latin typeface="Museo Sans 500" panose="02000000000000000000" pitchFamily="2" charset="77"/>
              </a:rPr>
              <a:t>, </a:t>
            </a:r>
            <a:r>
              <a:rPr lang="nl-NL" sz="1500" b="1" dirty="0" err="1">
                <a:latin typeface="Museo Sans 500" panose="02000000000000000000" pitchFamily="2" charset="77"/>
              </a:rPr>
              <a:t>the</a:t>
            </a:r>
            <a:r>
              <a:rPr lang="nl-NL" sz="1500" b="1" dirty="0">
                <a:latin typeface="Museo Sans 500" panose="02000000000000000000" pitchFamily="2" charset="77"/>
              </a:rPr>
              <a:t> input </a:t>
            </a:r>
            <a:r>
              <a:rPr lang="nl-NL" sz="1500" b="1" dirty="0" err="1">
                <a:latin typeface="Museo Sans 500" panose="02000000000000000000" pitchFamily="2" charset="77"/>
              </a:rPr>
              <a:t>arguments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should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be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given</a:t>
            </a:r>
            <a:r>
              <a:rPr lang="nl-NL" sz="1500" b="1" dirty="0">
                <a:latin typeface="Museo Sans 500" panose="02000000000000000000" pitchFamily="2" charset="77"/>
              </a:rPr>
              <a:t> a </a:t>
            </a:r>
            <a:r>
              <a:rPr lang="nl-NL" sz="1500" b="1" dirty="0" err="1">
                <a:latin typeface="Museo Sans 500" panose="02000000000000000000" pitchFamily="2" charset="77"/>
              </a:rPr>
              <a:t>value</a:t>
            </a:r>
            <a:endParaRPr lang="nl-NL" sz="1500" b="1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(param_1 = 1, param_2 = 2)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(1, 2)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endParaRPr lang="nl-NL" sz="1500" dirty="0">
              <a:latin typeface="Museo Sans 500" panose="02000000000000000000" pitchFamily="2" charset="77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b="1" dirty="0" err="1">
                <a:latin typeface="Museo Sans 500" panose="02000000000000000000" pitchFamily="2" charset="77"/>
              </a:rPr>
              <a:t>Except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if</a:t>
            </a:r>
            <a:r>
              <a:rPr lang="nl-NL" sz="1500" b="1" dirty="0">
                <a:latin typeface="Museo Sans 500" panose="02000000000000000000" pitchFamily="2" charset="77"/>
              </a:rPr>
              <a:t> a default </a:t>
            </a:r>
            <a:r>
              <a:rPr lang="nl-NL" sz="1500" b="1" dirty="0" err="1">
                <a:latin typeface="Museo Sans 500" panose="02000000000000000000" pitchFamily="2" charset="77"/>
              </a:rPr>
              <a:t>value</a:t>
            </a:r>
            <a:r>
              <a:rPr lang="nl-NL" sz="1500" b="1" dirty="0">
                <a:latin typeface="Museo Sans 500" panose="02000000000000000000" pitchFamily="2" charset="77"/>
              </a:rPr>
              <a:t> is </a:t>
            </a:r>
            <a:r>
              <a:rPr lang="nl-NL" sz="1500" b="1" dirty="0" err="1">
                <a:latin typeface="Museo Sans 500" panose="02000000000000000000" pitchFamily="2" charset="77"/>
              </a:rPr>
              <a:t>given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def</a:t>
            </a:r>
            <a:r>
              <a:rPr lang="nl-NL" sz="1500" dirty="0">
                <a:latin typeface="Andale Mono" panose="020B0509000000000004" pitchFamily="49" charset="0"/>
              </a:rPr>
              <a:t> </a:t>
            </a: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(param_1, param_2 = 0): ...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 err="1">
                <a:latin typeface="Museo Sans 500" panose="02000000000000000000" pitchFamily="2" charset="77"/>
              </a:rPr>
              <a:t>then</a:t>
            </a:r>
            <a:r>
              <a:rPr lang="nl-NL" sz="1500" dirty="0">
                <a:latin typeface="Museo Sans 500" panose="02000000000000000000" pitchFamily="2" charset="77"/>
              </a:rPr>
              <a:t>: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(param_1 = 1)			</a:t>
            </a:r>
            <a:r>
              <a:rPr lang="nl-NL" sz="1500" dirty="0" err="1">
                <a:latin typeface="Museo Sans 500" panose="02000000000000000000" pitchFamily="2" charset="77"/>
                <a:cs typeface="MuktaMahee Regular" panose="020B0000000000000000" pitchFamily="34" charset="77"/>
              </a:rPr>
              <a:t>works</a:t>
            </a:r>
            <a:endParaRPr lang="nl-NL" sz="1500" dirty="0">
              <a:latin typeface="Museo Sans 500" panose="02000000000000000000" pitchFamily="2" charset="77"/>
              <a:cs typeface="MuktaMahee Regular" panose="020B0000000000000000" pitchFamily="34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(param_1 = 1, param_2 = 2)		</a:t>
            </a:r>
            <a:r>
              <a:rPr lang="nl-NL" sz="1500" dirty="0" err="1">
                <a:latin typeface="Museo Sans 500" panose="02000000000000000000" pitchFamily="2" charset="77"/>
              </a:rPr>
              <a:t>overwrites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default </a:t>
            </a:r>
            <a:r>
              <a:rPr lang="nl-NL" sz="1500" dirty="0" err="1">
                <a:latin typeface="Museo Sans 500" panose="02000000000000000000" pitchFamily="2" charset="77"/>
              </a:rPr>
              <a:t>value</a:t>
            </a:r>
            <a:r>
              <a:rPr lang="nl-NL" sz="1500" dirty="0">
                <a:latin typeface="Museo Sans 500" panose="02000000000000000000" pitchFamily="2" charset="77"/>
              </a:rPr>
              <a:t> of param_2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(param_2 = 2)			</a:t>
            </a:r>
            <a:r>
              <a:rPr lang="nl-NL" sz="1500" dirty="0">
                <a:solidFill>
                  <a:srgbClr val="FF0000"/>
                </a:solidFill>
                <a:latin typeface="Museo Sans 500" panose="02000000000000000000" pitchFamily="2" charset="77"/>
              </a:rPr>
              <a:t>Error: missing 1 </a:t>
            </a:r>
            <a:r>
              <a:rPr lang="nl-NL" sz="1500" dirty="0" err="1">
                <a:solidFill>
                  <a:srgbClr val="FF0000"/>
                </a:solidFill>
                <a:latin typeface="Museo Sans 500" panose="02000000000000000000" pitchFamily="2" charset="77"/>
              </a:rPr>
              <a:t>required</a:t>
            </a:r>
            <a:r>
              <a:rPr lang="nl-NL" sz="1500" dirty="0">
                <a:solidFill>
                  <a:srgbClr val="FF0000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rgbClr val="FF0000"/>
                </a:solidFill>
                <a:latin typeface="Museo Sans 500" panose="02000000000000000000" pitchFamily="2" charset="77"/>
              </a:rPr>
              <a:t>positional</a:t>
            </a:r>
            <a:r>
              <a:rPr lang="nl-NL" sz="1500" dirty="0">
                <a:solidFill>
                  <a:srgbClr val="FF0000"/>
                </a:solidFill>
                <a:latin typeface="Museo Sans 500" panose="02000000000000000000" pitchFamily="2" charset="77"/>
              </a:rPr>
              <a:t> argument: 'param_1'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Function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input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C755E-5CBC-7A4B-8FCF-8B29E392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01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599" cy="4878000"/>
          </a:xfrm>
        </p:spPr>
        <p:txBody>
          <a:bodyPr anchor="ctr">
            <a:noAutofit/>
          </a:bodyPr>
          <a:lstStyle/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b="1" dirty="0">
                <a:latin typeface="Museo Sans 500" panose="02000000000000000000" pitchFamily="2" charset="77"/>
              </a:rPr>
              <a:t>A </a:t>
            </a:r>
            <a:r>
              <a:rPr lang="nl-NL" sz="1500" b="1" dirty="0" err="1">
                <a:latin typeface="Museo Sans 500" panose="02000000000000000000" pitchFamily="2" charset="77"/>
              </a:rPr>
              <a:t>function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can</a:t>
            </a:r>
            <a:r>
              <a:rPr lang="nl-NL" sz="1500" b="1" dirty="0">
                <a:latin typeface="Museo Sans 500" panose="02000000000000000000" pitchFamily="2" charset="77"/>
              </a:rPr>
              <a:t> have multiple output </a:t>
            </a:r>
            <a:r>
              <a:rPr lang="nl-NL" sz="1500" b="1" dirty="0" err="1">
                <a:latin typeface="Museo Sans 500" panose="02000000000000000000" pitchFamily="2" charset="77"/>
              </a:rPr>
              <a:t>arguments</a:t>
            </a:r>
            <a:endParaRPr lang="nl-NL" sz="1500" b="1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If</a:t>
            </a:r>
            <a:r>
              <a:rPr lang="nl-NL" sz="1500" dirty="0">
                <a:latin typeface="Museo Sans 500" panose="02000000000000000000" pitchFamily="2" charset="77"/>
              </a:rPr>
              <a:t> no output is </a:t>
            </a:r>
            <a:r>
              <a:rPr lang="nl-NL" sz="1500" dirty="0" err="1">
                <a:latin typeface="Museo Sans 500" panose="02000000000000000000" pitchFamily="2" charset="77"/>
              </a:rPr>
              <a:t>needed</a:t>
            </a:r>
            <a:r>
              <a:rPr lang="nl-NL" sz="1500" dirty="0">
                <a:latin typeface="Museo Sans 500" panose="02000000000000000000" pitchFamily="2" charset="77"/>
              </a:rPr>
              <a:t>, </a:t>
            </a:r>
            <a:r>
              <a:rPr lang="nl-NL" sz="1500" dirty="0" err="1">
                <a:latin typeface="Museo Sans 500" panose="02000000000000000000" pitchFamily="2" charset="77"/>
              </a:rPr>
              <a:t>just</a:t>
            </a:r>
            <a:r>
              <a:rPr lang="nl-NL" sz="1500" dirty="0">
                <a:latin typeface="Museo Sans 500" panose="02000000000000000000" pitchFamily="2" charset="77"/>
              </a:rPr>
              <a:t> do </a:t>
            </a:r>
            <a:r>
              <a:rPr lang="nl-NL" sz="1500" dirty="0" err="1">
                <a:latin typeface="Museo Sans 500" panose="02000000000000000000" pitchFamily="2" charset="77"/>
              </a:rPr>
              <a:t>not</a:t>
            </a:r>
            <a:r>
              <a:rPr lang="nl-NL" sz="1500" dirty="0">
                <a:latin typeface="Museo Sans 500" panose="02000000000000000000" pitchFamily="2" charset="77"/>
              </a:rPr>
              <a:t> set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>
                <a:latin typeface="Andale Mono" panose="020B0509000000000004" pitchFamily="49" charset="0"/>
              </a:rPr>
              <a:t>return</a:t>
            </a:r>
            <a:r>
              <a:rPr lang="nl-NL" sz="1500" dirty="0">
                <a:latin typeface="Museo Sans 500" panose="02000000000000000000" pitchFamily="2" charset="77"/>
              </a:rPr>
              <a:t>-</a:t>
            </a:r>
            <a:r>
              <a:rPr lang="nl-NL" sz="1500" dirty="0" err="1">
                <a:latin typeface="Museo Sans 500" panose="02000000000000000000" pitchFamily="2" charset="77"/>
              </a:rPr>
              <a:t>value</a:t>
            </a:r>
            <a:r>
              <a:rPr lang="nl-NL" sz="1500" dirty="0">
                <a:latin typeface="Museo Sans 500" panose="02000000000000000000" pitchFamily="2" charset="77"/>
              </a:rPr>
              <a:t> in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set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>
                <a:latin typeface="Andale Mono" panose="020B0509000000000004" pitchFamily="49" charset="0"/>
              </a:rPr>
              <a:t>NULL</a:t>
            </a:r>
            <a:r>
              <a:rPr lang="nl-NL" sz="1500" dirty="0">
                <a:latin typeface="Museo Sans 500" panose="02000000000000000000" pitchFamily="2" charset="77"/>
              </a:rPr>
              <a:t> or </a:t>
            </a:r>
            <a:r>
              <a:rPr lang="nl-NL" sz="1500" dirty="0" err="1">
                <a:latin typeface="Museo Sans 500" panose="02000000000000000000" pitchFamily="2" charset="77"/>
              </a:rPr>
              <a:t>equal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input</a:t>
            </a: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Example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: a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creates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and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shows a plot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endParaRPr lang="nl-NL" sz="1500" dirty="0">
              <a:latin typeface="Museo Sans 500" panose="02000000000000000000" pitchFamily="2" charset="77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b="1" dirty="0" err="1">
                <a:latin typeface="Museo Sans 500" panose="02000000000000000000" pitchFamily="2" charset="77"/>
              </a:rPr>
              <a:t>If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you</a:t>
            </a:r>
            <a:r>
              <a:rPr lang="nl-NL" sz="1500" b="1" dirty="0">
                <a:latin typeface="Museo Sans 500" panose="02000000000000000000" pitchFamily="2" charset="77"/>
              </a:rPr>
              <a:t> want </a:t>
            </a:r>
            <a:r>
              <a:rPr lang="nl-NL" sz="1500" b="1" dirty="0" err="1">
                <a:latin typeface="Museo Sans 500" panose="02000000000000000000" pitchFamily="2" charset="77"/>
              </a:rPr>
              <a:t>to</a:t>
            </a:r>
            <a:r>
              <a:rPr lang="nl-NL" sz="1500" b="1" dirty="0">
                <a:latin typeface="Museo Sans 500" panose="02000000000000000000" pitchFamily="2" charset="77"/>
              </a:rPr>
              <a:t> return more </a:t>
            </a:r>
            <a:r>
              <a:rPr lang="nl-NL" sz="1500" b="1" dirty="0" err="1">
                <a:latin typeface="Museo Sans 500" panose="02000000000000000000" pitchFamily="2" charset="77"/>
              </a:rPr>
              <a:t>than</a:t>
            </a:r>
            <a:r>
              <a:rPr lang="nl-NL" sz="1500" b="1" dirty="0">
                <a:latin typeface="Museo Sans 500" panose="02000000000000000000" pitchFamily="2" charset="77"/>
              </a:rPr>
              <a:t> 1 output, </a:t>
            </a:r>
            <a:r>
              <a:rPr lang="nl-NL" sz="1500" b="1" dirty="0" err="1">
                <a:latin typeface="Museo Sans 500" panose="02000000000000000000" pitchFamily="2" charset="77"/>
              </a:rPr>
              <a:t>you</a:t>
            </a:r>
            <a:r>
              <a:rPr lang="nl-NL" sz="1500" b="1" dirty="0">
                <a:latin typeface="Museo Sans 500" panose="02000000000000000000" pitchFamily="2" charset="77"/>
              </a:rPr>
              <a:t> separate </a:t>
            </a:r>
            <a:r>
              <a:rPr lang="nl-NL" sz="1500" b="1" dirty="0" err="1">
                <a:latin typeface="Museo Sans 500" panose="02000000000000000000" pitchFamily="2" charset="77"/>
              </a:rPr>
              <a:t>them</a:t>
            </a:r>
            <a:r>
              <a:rPr lang="nl-NL" sz="1500" b="1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with</a:t>
            </a:r>
            <a:r>
              <a:rPr lang="nl-NL" sz="1500" b="1" dirty="0">
                <a:latin typeface="Museo Sans 500" panose="02000000000000000000" pitchFamily="2" charset="77"/>
              </a:rPr>
              <a:t> ,</a:t>
            </a:r>
            <a:endParaRPr lang="nl-NL" sz="1500" b="1" dirty="0">
              <a:latin typeface="Andale Mono" panose="020B0509000000000004" pitchFamily="49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Andale Mono" panose="020B0509000000000004" pitchFamily="49" charset="0"/>
              </a:rPr>
              <a:t>def</a:t>
            </a:r>
            <a:r>
              <a:rPr lang="nl-NL" sz="1500" dirty="0">
                <a:latin typeface="Andale Mono" panose="020B0509000000000004" pitchFamily="49" charset="0"/>
              </a:rPr>
              <a:t> </a:t>
            </a: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(param_1, param_2 = 0):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Andale Mono" panose="020B0509000000000004" pitchFamily="49" charset="0"/>
              </a:rPr>
              <a:t>        som = param_1 + param_2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Andale Mono" panose="020B0509000000000004" pitchFamily="49" charset="0"/>
              </a:rPr>
              <a:t>        product = param_1 * param_2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dirty="0">
                <a:latin typeface="Andale Mono" panose="020B0509000000000004" pitchFamily="49" charset="0"/>
              </a:rPr>
              <a:t>        return som, product 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Andale Mono" panose="020B0509000000000004" pitchFamily="49" charset="0"/>
              </a:rPr>
              <a:t>s, p = </a:t>
            </a:r>
            <a:r>
              <a:rPr lang="nl-NL" sz="1500" dirty="0" err="1">
                <a:latin typeface="Andale Mono" panose="020B0509000000000004" pitchFamily="49" charset="0"/>
              </a:rPr>
              <a:t>my_function</a:t>
            </a:r>
            <a:r>
              <a:rPr lang="nl-NL" sz="1500" dirty="0">
                <a:latin typeface="Andale Mono" panose="020B0509000000000004" pitchFamily="49" charset="0"/>
              </a:rPr>
              <a:t>(1, 2)</a:t>
            </a: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endParaRPr lang="nl-NL" sz="1500" dirty="0">
              <a:latin typeface="Museo Sans 500" panose="02000000000000000000" pitchFamily="2" charset="77"/>
            </a:endParaRPr>
          </a:p>
          <a:p>
            <a:pPr marL="0" indent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  <a:buNone/>
            </a:pPr>
            <a:r>
              <a:rPr lang="nl-NL" sz="1500" b="1" dirty="0" err="1">
                <a:latin typeface="Museo Sans 500" panose="02000000000000000000" pitchFamily="2" charset="77"/>
              </a:rPr>
              <a:t>Advice</a:t>
            </a:r>
            <a:r>
              <a:rPr lang="nl-NL" sz="1500" b="1" dirty="0">
                <a:latin typeface="Museo Sans 500" panose="02000000000000000000" pitchFamily="2" charset="77"/>
              </a:rPr>
              <a:t>:</a:t>
            </a: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Always return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the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same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data type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from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; </a:t>
            </a:r>
            <a:r>
              <a:rPr lang="nl-NL" sz="1500" b="1" dirty="0" err="1">
                <a:solidFill>
                  <a:prstClr val="black"/>
                </a:solidFill>
                <a:latin typeface="Museo Sans 500" panose="02000000000000000000" pitchFamily="2" charset="77"/>
              </a:rPr>
              <a:t>be</a:t>
            </a:r>
            <a:r>
              <a:rPr lang="nl-NL" sz="1500" b="1" dirty="0">
                <a:solidFill>
                  <a:prstClr val="black"/>
                </a:solidFill>
                <a:latin typeface="Museo Sans 500" panose="02000000000000000000" pitchFamily="2" charset="77"/>
              </a:rPr>
              <a:t> consistent</a:t>
            </a: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Use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informative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names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on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your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functions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; </a:t>
            </a:r>
            <a:b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</a:b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if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it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is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difficult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to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think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of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one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that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represents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what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your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does, </a:t>
            </a:r>
            <a:r>
              <a:rPr lang="nl-NL" sz="1500" b="1" dirty="0" err="1">
                <a:solidFill>
                  <a:prstClr val="black"/>
                </a:solidFill>
                <a:latin typeface="Museo Sans 500" panose="02000000000000000000" pitchFamily="2" charset="77"/>
              </a:rPr>
              <a:t>your</a:t>
            </a:r>
            <a:r>
              <a:rPr lang="nl-NL" sz="1500" b="1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solidFill>
                  <a:prstClr val="black"/>
                </a:solidFill>
                <a:latin typeface="Museo Sans 500" panose="02000000000000000000" pitchFamily="2" charset="77"/>
              </a:rPr>
              <a:t>function</a:t>
            </a:r>
            <a:r>
              <a:rPr lang="nl-NL" sz="1500" b="1" dirty="0">
                <a:solidFill>
                  <a:prstClr val="black"/>
                </a:solidFill>
                <a:latin typeface="Museo Sans 500" panose="02000000000000000000" pitchFamily="2" charset="77"/>
              </a:rPr>
              <a:t> is </a:t>
            </a:r>
            <a:r>
              <a:rPr lang="nl-NL" sz="1500" b="1" dirty="0" err="1">
                <a:solidFill>
                  <a:prstClr val="black"/>
                </a:solidFill>
                <a:latin typeface="Museo Sans 500" panose="02000000000000000000" pitchFamily="2" charset="77"/>
              </a:rPr>
              <a:t>too</a:t>
            </a:r>
            <a:r>
              <a:rPr lang="nl-NL" sz="1500" b="1" dirty="0">
                <a:solidFill>
                  <a:prstClr val="black"/>
                </a:solidFill>
                <a:latin typeface="Museo Sans 500" panose="02000000000000000000" pitchFamily="2" charset="77"/>
              </a:rPr>
              <a:t> complex</a:t>
            </a: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Make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sure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your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prstClr val="black"/>
                </a:solidFill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solidFill>
                  <a:prstClr val="black"/>
                </a:solidFill>
                <a:latin typeface="Museo Sans 500" panose="02000000000000000000" pitchFamily="2" charset="77"/>
              </a:rPr>
              <a:t> does </a:t>
            </a:r>
            <a:r>
              <a:rPr lang="nl-NL" sz="1500" b="1" dirty="0">
                <a:solidFill>
                  <a:prstClr val="black"/>
                </a:solidFill>
                <a:latin typeface="Museo Sans 500" panose="02000000000000000000" pitchFamily="2" charset="77"/>
              </a:rPr>
              <a:t>1 </a:t>
            </a:r>
            <a:r>
              <a:rPr lang="nl-NL" sz="1500" b="1" dirty="0" err="1">
                <a:solidFill>
                  <a:prstClr val="black"/>
                </a:solidFill>
                <a:latin typeface="Museo Sans 500" panose="02000000000000000000" pitchFamily="2" charset="77"/>
              </a:rPr>
              <a:t>thing</a:t>
            </a:r>
            <a:r>
              <a:rPr lang="nl-NL" sz="1500" b="1" dirty="0">
                <a:solidFill>
                  <a:prstClr val="black"/>
                </a:solidFill>
                <a:latin typeface="Museo Sans 500" panose="02000000000000000000" pitchFamily="2" charset="77"/>
              </a:rPr>
              <a:t>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Function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C755E-5CBC-7A4B-8FCF-8B29E392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54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Function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8" y="1260001"/>
            <a:ext cx="11469604" cy="4878000"/>
          </a:xfrm>
        </p:spPr>
        <p:txBody>
          <a:bodyPr anchor="ctr">
            <a:no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consists</a:t>
            </a:r>
            <a:r>
              <a:rPr lang="nl-NL" sz="1500" dirty="0">
                <a:latin typeface="Museo Sans 500" panose="02000000000000000000" pitchFamily="2" charset="77"/>
              </a:rPr>
              <a:t> of a header </a:t>
            </a:r>
            <a:r>
              <a:rPr lang="nl-NL" sz="1500" dirty="0" err="1">
                <a:latin typeface="Museo Sans 500" panose="02000000000000000000" pitchFamily="2" charset="77"/>
              </a:rPr>
              <a:t>and</a:t>
            </a:r>
            <a:r>
              <a:rPr lang="nl-NL" sz="1500" dirty="0">
                <a:latin typeface="Museo Sans 500" panose="02000000000000000000" pitchFamily="2" charset="77"/>
              </a:rPr>
              <a:t> a body</a:t>
            </a: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The header </a:t>
            </a:r>
            <a:r>
              <a:rPr lang="nl-NL" sz="1500" dirty="0" err="1">
                <a:latin typeface="Museo Sans 500" panose="02000000000000000000" pitchFamily="2" charset="77"/>
              </a:rPr>
              <a:t>defines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name </a:t>
            </a:r>
            <a:r>
              <a:rPr lang="nl-NL" sz="1500" dirty="0" err="1">
                <a:latin typeface="Museo Sans 500" panose="02000000000000000000" pitchFamily="2" charset="77"/>
              </a:rPr>
              <a:t>and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arguments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Arguments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can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have default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inputs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.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If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you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do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not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give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an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input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for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this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argument,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the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will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use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the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default.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Functions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with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an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argument without input or default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will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crash!</a:t>
            </a: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The body </a:t>
            </a:r>
            <a:r>
              <a:rPr lang="nl-NL" sz="1500" dirty="0" err="1">
                <a:latin typeface="Museo Sans 500" panose="02000000000000000000" pitchFamily="2" charset="77"/>
              </a:rPr>
              <a:t>contains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code </a:t>
            </a:r>
            <a:r>
              <a:rPr lang="nl-NL" sz="1500" dirty="0" err="1">
                <a:latin typeface="Museo Sans 500" panose="02000000000000000000" pitchFamily="2" charset="77"/>
              </a:rPr>
              <a:t>needed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get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desired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result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The body is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after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: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and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before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return</a:t>
            </a:r>
          </a:p>
          <a:p>
            <a:pPr lvl="2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The body is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indented</a:t>
            </a:r>
            <a:endParaRPr lang="nl-NL" sz="1500" dirty="0">
              <a:solidFill>
                <a:schemeClr val="bg1">
                  <a:lumMod val="50000"/>
                </a:schemeClr>
              </a:solidFill>
              <a:latin typeface="Museo Sans 500" panose="02000000000000000000" pitchFamily="2" charset="77"/>
            </a:endParaRPr>
          </a:p>
          <a:p>
            <a:pPr lvl="2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endParaRPr lang="nl-NL" sz="1500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Functions</a:t>
            </a:r>
            <a:r>
              <a:rPr lang="nl-NL" sz="1500" dirty="0">
                <a:latin typeface="Museo Sans 500" panose="02000000000000000000" pitchFamily="2" charset="77"/>
              </a:rPr>
              <a:t> have </a:t>
            </a:r>
            <a:r>
              <a:rPr lang="nl-NL" sz="1500" dirty="0" err="1">
                <a:latin typeface="Museo Sans 500" panose="02000000000000000000" pitchFamily="2" charset="77"/>
              </a:rPr>
              <a:t>their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own</a:t>
            </a:r>
            <a:r>
              <a:rPr lang="nl-NL" sz="1500" dirty="0">
                <a:latin typeface="Museo Sans 500" panose="02000000000000000000" pitchFamily="2" charset="77"/>
              </a:rPr>
              <a:t> “</a:t>
            </a:r>
            <a:r>
              <a:rPr lang="nl-NL" sz="1500" b="1" dirty="0" err="1">
                <a:latin typeface="Museo Sans 500" panose="02000000000000000000" pitchFamily="2" charset="77"/>
              </a:rPr>
              <a:t>local</a:t>
            </a:r>
            <a:r>
              <a:rPr lang="nl-NL" sz="1500" b="1" dirty="0">
                <a:latin typeface="Museo Sans 500" panose="02000000000000000000" pitchFamily="2" charset="77"/>
              </a:rPr>
              <a:t> scope”</a:t>
            </a: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latin typeface="Museo Sans 500" panose="02000000000000000000" pitchFamily="2" charset="77"/>
              </a:rPr>
              <a:t>Variables in 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cannot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used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outside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When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 is </a:t>
            </a:r>
            <a:r>
              <a:rPr lang="nl-NL" sz="1500" dirty="0" err="1">
                <a:latin typeface="Museo Sans 500" panose="02000000000000000000" pitchFamily="2" charset="77"/>
              </a:rPr>
              <a:t>executed</a:t>
            </a:r>
            <a:r>
              <a:rPr lang="nl-NL" sz="1500" dirty="0">
                <a:latin typeface="Museo Sans 500" panose="02000000000000000000" pitchFamily="2" charset="77"/>
              </a:rPr>
              <a:t>,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scope is </a:t>
            </a:r>
            <a:r>
              <a:rPr lang="nl-NL" sz="1500" dirty="0" err="1">
                <a:latin typeface="Museo Sans 500" panose="02000000000000000000" pitchFamily="2" charset="77"/>
              </a:rPr>
              <a:t>dropped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All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want </a:t>
            </a:r>
            <a:r>
              <a:rPr lang="nl-NL" sz="1500" dirty="0" err="1">
                <a:latin typeface="Museo Sans 500" panose="02000000000000000000" pitchFamily="2" charset="77"/>
              </a:rPr>
              <a:t>to</a:t>
            </a:r>
            <a:r>
              <a:rPr lang="nl-NL" sz="1500" dirty="0">
                <a:latin typeface="Museo Sans 500" panose="02000000000000000000" pitchFamily="2" charset="77"/>
              </a:rPr>
              <a:t> keep </a:t>
            </a:r>
            <a:r>
              <a:rPr lang="nl-NL" sz="1500" dirty="0" err="1">
                <a:latin typeface="Museo Sans 500" panose="02000000000000000000" pitchFamily="2" charset="77"/>
              </a:rPr>
              <a:t>from</a:t>
            </a:r>
            <a:r>
              <a:rPr lang="nl-NL" sz="1500" dirty="0"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, </a:t>
            </a:r>
            <a:r>
              <a:rPr lang="nl-NL" sz="1500" dirty="0" err="1">
                <a:latin typeface="Museo Sans 500" panose="02000000000000000000" pitchFamily="2" charset="77"/>
              </a:rPr>
              <a:t>should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be</a:t>
            </a:r>
            <a:r>
              <a:rPr lang="nl-NL" sz="1500" dirty="0">
                <a:latin typeface="Museo Sans 500" panose="02000000000000000000" pitchFamily="2" charset="77"/>
              </a:rPr>
              <a:t> in output!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7CE43E-28B0-A04E-A551-F9487EF6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0056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17463-E8D5-D84E-8CE1-F31012F3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1199" y="1260001"/>
            <a:ext cx="11469602" cy="4878000"/>
          </a:xfrm>
        </p:spPr>
        <p:txBody>
          <a:bodyPr anchor="ctr">
            <a:noAutofit/>
          </a:bodyPr>
          <a:lstStyle/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use</a:t>
            </a:r>
            <a:r>
              <a:rPr lang="nl-NL" sz="1500" dirty="0"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latin typeface="Museo Sans 500" panose="02000000000000000000" pitchFamily="2" charset="77"/>
              </a:rPr>
              <a:t>variable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from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global</a:t>
            </a:r>
            <a:r>
              <a:rPr lang="nl-NL" sz="1500" b="1" dirty="0">
                <a:latin typeface="Museo Sans 500" panose="02000000000000000000" pitchFamily="2" charset="77"/>
              </a:rPr>
              <a:t> scope </a:t>
            </a:r>
            <a:r>
              <a:rPr lang="nl-NL" sz="1500" dirty="0" err="1">
                <a:latin typeface="Museo Sans 500" panose="02000000000000000000" pitchFamily="2" charset="77"/>
              </a:rPr>
              <a:t>inside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endParaRPr lang="nl-NL" sz="1500" dirty="0">
              <a:latin typeface="Museo Sans 500" panose="02000000000000000000" pitchFamily="2" charset="77"/>
            </a:endParaRPr>
          </a:p>
          <a:p>
            <a:pPr lvl="1"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For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clarity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,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it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is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suggested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always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to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use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arguments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,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such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that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the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does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not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depend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on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the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global</a:t>
            </a:r>
            <a:r>
              <a:rPr lang="nl-NL" sz="1500" dirty="0">
                <a:solidFill>
                  <a:schemeClr val="bg1">
                    <a:lumMod val="50000"/>
                  </a:schemeClr>
                </a:solidFill>
                <a:latin typeface="Museo Sans 500" panose="02000000000000000000" pitchFamily="2" charset="77"/>
              </a:rPr>
              <a:t> scope</a:t>
            </a: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override</a:t>
            </a:r>
            <a:r>
              <a:rPr lang="nl-NL" sz="1500" dirty="0"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latin typeface="Museo Sans 500" panose="02000000000000000000" pitchFamily="2" charset="77"/>
              </a:rPr>
              <a:t>variable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from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b="1" dirty="0" err="1">
                <a:latin typeface="Museo Sans 500" panose="02000000000000000000" pitchFamily="2" charset="77"/>
              </a:rPr>
              <a:t>global</a:t>
            </a:r>
            <a:r>
              <a:rPr lang="nl-NL" sz="1500" b="1" dirty="0">
                <a:latin typeface="Museo Sans 500" panose="02000000000000000000" pitchFamily="2" charset="77"/>
              </a:rPr>
              <a:t> scope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inside</a:t>
            </a:r>
            <a:r>
              <a:rPr lang="nl-NL" sz="1500" dirty="0">
                <a:latin typeface="Museo Sans 500" panose="02000000000000000000" pitchFamily="2" charset="77"/>
              </a:rPr>
              <a:t> a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r>
              <a:rPr lang="nl-NL" sz="1500" dirty="0">
                <a:latin typeface="Museo Sans 500" panose="02000000000000000000" pitchFamily="2" charset="77"/>
              </a:rPr>
              <a:t>, but </a:t>
            </a:r>
            <a:r>
              <a:rPr lang="nl-NL" sz="1500" dirty="0" err="1">
                <a:latin typeface="Museo Sans 500" panose="02000000000000000000" pitchFamily="2" charset="77"/>
              </a:rPr>
              <a:t>this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will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not</a:t>
            </a:r>
            <a:r>
              <a:rPr lang="nl-NL" sz="1500" dirty="0">
                <a:latin typeface="Museo Sans 500" panose="02000000000000000000" pitchFamily="2" charset="77"/>
              </a:rPr>
              <a:t> change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value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i="1" dirty="0" err="1">
                <a:latin typeface="Museo Sans 500" panose="02000000000000000000" pitchFamily="2" charset="77"/>
              </a:rPr>
              <a:t>outside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the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function</a:t>
            </a: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endParaRPr lang="nl-NL" sz="1500" dirty="0">
              <a:latin typeface="Museo Sans 500" panose="02000000000000000000" pitchFamily="2" charset="77"/>
            </a:endParaRPr>
          </a:p>
          <a:p>
            <a:pPr>
              <a:lnSpc>
                <a:spcPts val="2500"/>
              </a:lnSpc>
              <a:spcBef>
                <a:spcPts val="0"/>
              </a:spcBef>
              <a:buClr>
                <a:srgbClr val="9AAD88"/>
              </a:buClr>
            </a:pPr>
            <a:r>
              <a:rPr lang="nl-NL" sz="1500" dirty="0" err="1">
                <a:latin typeface="Museo Sans 500" panose="02000000000000000000" pitchFamily="2" charset="77"/>
              </a:rPr>
              <a:t>You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cannot</a:t>
            </a:r>
            <a:r>
              <a:rPr lang="nl-NL" sz="1500" dirty="0">
                <a:latin typeface="Museo Sans 500" panose="02000000000000000000" pitchFamily="2" charset="77"/>
              </a:rPr>
              <a:t> </a:t>
            </a:r>
            <a:r>
              <a:rPr lang="nl-NL" sz="1500" dirty="0" err="1">
                <a:latin typeface="Museo Sans 500" panose="02000000000000000000" pitchFamily="2" charset="77"/>
              </a:rPr>
              <a:t>use</a:t>
            </a:r>
            <a:r>
              <a:rPr lang="nl-NL" sz="1500" dirty="0">
                <a:latin typeface="Museo Sans 500" panose="02000000000000000000" pitchFamily="2" charset="77"/>
              </a:rPr>
              <a:t> variables </a:t>
            </a:r>
            <a:r>
              <a:rPr lang="nl-NL" sz="1500" dirty="0" err="1">
                <a:latin typeface="Museo Sans 500" panose="02000000000000000000" pitchFamily="2" charset="77"/>
              </a:rPr>
              <a:t>which</a:t>
            </a:r>
            <a:r>
              <a:rPr lang="nl-NL" sz="1500" dirty="0">
                <a:latin typeface="Museo Sans 500" panose="02000000000000000000" pitchFamily="2" charset="77"/>
              </a:rPr>
              <a:t> are in </a:t>
            </a:r>
            <a:r>
              <a:rPr lang="nl-NL" sz="1500" b="1" dirty="0" err="1">
                <a:latin typeface="Museo Sans 500" panose="02000000000000000000" pitchFamily="2" charset="77"/>
              </a:rPr>
              <a:t>local</a:t>
            </a:r>
            <a:r>
              <a:rPr lang="nl-NL" sz="1500" b="1" dirty="0">
                <a:latin typeface="Museo Sans 500" panose="02000000000000000000" pitchFamily="2" charset="77"/>
              </a:rPr>
              <a:t> scope</a:t>
            </a:r>
            <a:r>
              <a:rPr lang="nl-NL" sz="1500" dirty="0">
                <a:latin typeface="Museo Sans 500" panose="02000000000000000000" pitchFamily="2" charset="77"/>
              </a:rPr>
              <a:t> in </a:t>
            </a:r>
            <a:r>
              <a:rPr lang="nl-NL" sz="1500" b="1" dirty="0" err="1">
                <a:latin typeface="Museo Sans 500" panose="02000000000000000000" pitchFamily="2" charset="77"/>
              </a:rPr>
              <a:t>global</a:t>
            </a:r>
            <a:r>
              <a:rPr lang="nl-NL" sz="1500" b="1" dirty="0">
                <a:latin typeface="Museo Sans 500" panose="02000000000000000000" pitchFamily="2" charset="77"/>
              </a:rPr>
              <a:t> scope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3CAB08-0B2E-C24F-BD92-2C72D2260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0000"/>
          </a:xfrm>
          <a:solidFill>
            <a:srgbClr val="9AAD88"/>
          </a:solidFill>
        </p:spPr>
        <p:txBody>
          <a:bodyPr anchor="ctr">
            <a:normAutofit/>
          </a:bodyPr>
          <a:lstStyle/>
          <a:p>
            <a:pPr marL="360000">
              <a:lnSpc>
                <a:spcPts val="3000"/>
              </a:lnSpc>
            </a:pPr>
            <a:r>
              <a:rPr lang="nl-NL" sz="2000" b="1" dirty="0" err="1">
                <a:solidFill>
                  <a:schemeClr val="bg1"/>
                </a:solidFill>
                <a:latin typeface="Museo Sans 700" panose="02000000000000000000" pitchFamily="2" charset="77"/>
              </a:rPr>
              <a:t>Function</a:t>
            </a:r>
            <a:r>
              <a:rPr lang="nl-NL" sz="2000" b="1" dirty="0">
                <a:solidFill>
                  <a:schemeClr val="bg1"/>
                </a:solidFill>
                <a:latin typeface="Museo Sans 700" panose="02000000000000000000" pitchFamily="2" charset="77"/>
              </a:rPr>
              <a:t> scopes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7B5B8F-1DB6-7C49-B25F-D17DCD7A5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1769C-AA9F-C84C-82C8-60353F8B764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95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agement_presentatie_template" id="{1CD6CAA7-D1E5-7747-90B9-1343F6EDDA52}" vid="{4D9DE498-71EF-1845-8CF7-9A5DFC51AC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6c8b33-83ce-4ec4-82cf-d06da732c82c" xsi:nil="true"/>
    <lcf76f155ced4ddcb4097134ff3c332f xmlns="446e16a6-2b04-44d6-8598-c3ba201f7a04">
      <Terms xmlns="http://schemas.microsoft.com/office/infopath/2007/PartnerControls"/>
    </lcf76f155ced4ddcb4097134ff3c332f>
    <Week xmlns="446e16a6-2b04-44d6-8598-c3ba201f7a04" xsi:nil="true"/>
    <Typeinhoud xmlns="446e16a6-2b04-44d6-8598-c3ba201f7a04" xsi:nil="true"/>
    <SharedWithUsers xmlns="036c8b33-83ce-4ec4-82cf-d06da732c82c">
      <UserInfo>
        <DisplayName/>
        <AccountId xsi:nil="true"/>
        <AccountType/>
      </UserInfo>
    </SharedWithUsers>
    <MediaLengthInSeconds xmlns="446e16a6-2b04-44d6-8598-c3ba201f7a0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78230A680CC04BA6093FC3FC6280E2" ma:contentTypeVersion="20" ma:contentTypeDescription="Een nieuw document maken." ma:contentTypeScope="" ma:versionID="481e059afc4bf84d48f00a040190d2d6">
  <xsd:schema xmlns:xsd="http://www.w3.org/2001/XMLSchema" xmlns:xs="http://www.w3.org/2001/XMLSchema" xmlns:p="http://schemas.microsoft.com/office/2006/metadata/properties" xmlns:ns2="446e16a6-2b04-44d6-8598-c3ba201f7a04" xmlns:ns3="036c8b33-83ce-4ec4-82cf-d06da732c82c" targetNamespace="http://schemas.microsoft.com/office/2006/metadata/properties" ma:root="true" ma:fieldsID="e1e593ac924ad4ff91c3874835630e7f" ns2:_="" ns3:_="">
    <xsd:import namespace="446e16a6-2b04-44d6-8598-c3ba201f7a04"/>
    <xsd:import namespace="036c8b33-83ce-4ec4-82cf-d06da732c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Typeinhoud" minOccurs="0"/>
                <xsd:element ref="ns2:Week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6e16a6-2b04-44d6-8598-c3ba201f7a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Typeinhoud" ma:index="10" nillable="true" ma:displayName="Type inhoud" ma:format="Dropdown" ma:internalName="Typeinhoud">
      <xsd:simpleType>
        <xsd:restriction base="dms:Choice">
          <xsd:enumeration value="College"/>
          <xsd:enumeration value="Opdracht"/>
          <xsd:enumeration value="Nakijken"/>
        </xsd:restriction>
      </xsd:simpleType>
    </xsd:element>
    <xsd:element name="Week" ma:index="11" nillable="true" ma:displayName="Week" ma:format="Dropdown" ma:internalName="Week">
      <xsd:simpleType>
        <xsd:restriction base="dms:Choice">
          <xsd:enumeration value="1"/>
          <xsd:enumeration value="2"/>
          <xsd:enumeration value="3"/>
          <xsd:enumeration value="4"/>
          <xsd:enumeration value="5"/>
          <xsd:enumeration value="6"/>
          <xsd:enumeration value="7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Afbeeldingtags" ma:readOnly="false" ma:fieldId="{5cf76f15-5ced-4ddc-b409-7134ff3c332f}" ma:taxonomyMulti="true" ma:sspId="d5e0f8d3-5d55-42d7-8108-7e842a0d74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c8b33-83ce-4ec4-82cf-d06da732c82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f4dda884-e17d-498c-805f-8aeca6e7d8f8}" ma:internalName="TaxCatchAll" ma:showField="CatchAllData" ma:web="036c8b33-83ce-4ec4-82cf-d06da732c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3BF3E-CBC5-47DE-AF69-A37F69F785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2D29FB-1706-42D7-B0AF-91DF2210E85B}">
  <ds:schemaRefs>
    <ds:schemaRef ds:uri="http://schemas.microsoft.com/office/2006/metadata/properties"/>
    <ds:schemaRef ds:uri="http://schemas.microsoft.com/office/infopath/2007/PartnerControls"/>
    <ds:schemaRef ds:uri="036c8b33-83ce-4ec4-82cf-d06da732c82c"/>
    <ds:schemaRef ds:uri="446e16a6-2b04-44d6-8598-c3ba201f7a04"/>
  </ds:schemaRefs>
</ds:datastoreItem>
</file>

<file path=customXml/itemProps3.xml><?xml version="1.0" encoding="utf-8"?>
<ds:datastoreItem xmlns:ds="http://schemas.openxmlformats.org/officeDocument/2006/customXml" ds:itemID="{8427D49D-7E47-42BA-BEFF-83855E1162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6e16a6-2b04-44d6-8598-c3ba201f7a04"/>
    <ds:schemaRef ds:uri="036c8b33-83ce-4ec4-82cf-d06da732c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10705</TotalTime>
  <Words>1584</Words>
  <Application>Microsoft Macintosh PowerPoint</Application>
  <PresentationFormat>Widescreen</PresentationFormat>
  <Paragraphs>195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Andale Mono</vt:lpstr>
      <vt:lpstr>Arial</vt:lpstr>
      <vt:lpstr>Calibri</vt:lpstr>
      <vt:lpstr>Calibri Light</vt:lpstr>
      <vt:lpstr>Courier New</vt:lpstr>
      <vt:lpstr>Franklin Gothic Medium</vt:lpstr>
      <vt:lpstr>Museo Sans 500</vt:lpstr>
      <vt:lpstr>Museo Sans 700</vt:lpstr>
      <vt:lpstr>Nueva Std Extended</vt:lpstr>
      <vt:lpstr>System Font Regular</vt:lpstr>
      <vt:lpstr>Office Theme</vt:lpstr>
      <vt:lpstr>Functions</vt:lpstr>
      <vt:lpstr>FUNCTIONS IN PYTHON</vt:lpstr>
      <vt:lpstr>WRITING OUR OWN FUNCTIONS</vt:lpstr>
      <vt:lpstr>CALLING OUR OWN FUNCTIONS</vt:lpstr>
      <vt:lpstr>What are functions? (2)</vt:lpstr>
      <vt:lpstr>Function input</vt:lpstr>
      <vt:lpstr>Function output</vt:lpstr>
      <vt:lpstr>Function body</vt:lpstr>
      <vt:lpstr>Function scopes</vt:lpstr>
      <vt:lpstr>Function scopes</vt:lpstr>
      <vt:lpstr>Exercises</vt:lpstr>
      <vt:lpstr>Reusability</vt:lpstr>
      <vt:lpstr>Reusability (2)</vt:lpstr>
      <vt:lpstr>Reusability (3)</vt:lpstr>
      <vt:lpstr>Lambdas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Analytics</dc:title>
  <dc:creator>Koen Bel</dc:creator>
  <cp:lastModifiedBy>Sebas Bakker</cp:lastModifiedBy>
  <cp:revision>105</cp:revision>
  <dcterms:created xsi:type="dcterms:W3CDTF">2021-04-21T14:17:15Z</dcterms:created>
  <dcterms:modified xsi:type="dcterms:W3CDTF">2025-10-01T20:29:41Z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0x0101003278230A680CC04BA6093FC3FC6280E2</vt:lpwstr>
  </property>
  <property fmtid="{D5CDD505-2E9C-101B-9397-08002B2CF9AE}" pid="3" name="Order">
    <vt:r8>1065000</vt:r8>
  </property>
  <property fmtid="{D5CDD505-2E9C-101B-9397-08002B2CF9AE}" pid="4" name="Administratie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Onderwerp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  <property fmtid="{D5CDD505-2E9C-101B-9397-08002B2CF9AE}" pid="14" name="Jaargang">
    <vt:lpwstr/>
  </property>
  <property fmtid="{D5CDD505-2E9C-101B-9397-08002B2CF9AE}" pid="15" name="Module">
    <vt:lpwstr/>
  </property>
  <property fmtid="{D5CDD505-2E9C-101B-9397-08002B2CF9AE}" pid="16" name="MediaServiceImageTags">
    <vt:lpwstr/>
  </property>
  <property fmtid="{D5CDD505-2E9C-101B-9397-08002B2CF9AE}" pid="17" name="MSIP_Label_8772ba27-cab8-4042-a351-a31f6e4eacdc_Enabled">
    <vt:lpwstr>true</vt:lpwstr>
  </property>
  <property fmtid="{D5CDD505-2E9C-101B-9397-08002B2CF9AE}" pid="18" name="MSIP_Label_8772ba27-cab8-4042-a351-a31f6e4eacdc_SetDate">
    <vt:lpwstr>2025-10-01T11:29:39Z</vt:lpwstr>
  </property>
  <property fmtid="{D5CDD505-2E9C-101B-9397-08002B2CF9AE}" pid="19" name="MSIP_Label_8772ba27-cab8-4042-a351-a31f6e4eacdc_Method">
    <vt:lpwstr>Standard</vt:lpwstr>
  </property>
  <property fmtid="{D5CDD505-2E9C-101B-9397-08002B2CF9AE}" pid="20" name="MSIP_Label_8772ba27-cab8-4042-a351-a31f6e4eacdc_Name">
    <vt:lpwstr>Internal</vt:lpwstr>
  </property>
  <property fmtid="{D5CDD505-2E9C-101B-9397-08002B2CF9AE}" pid="21" name="MSIP_Label_8772ba27-cab8-4042-a351-a31f6e4eacdc_SiteId">
    <vt:lpwstr>715902d6-f63e-4b8d-929b-4bb170bad492</vt:lpwstr>
  </property>
  <property fmtid="{D5CDD505-2E9C-101B-9397-08002B2CF9AE}" pid="22" name="MSIP_Label_8772ba27-cab8-4042-a351-a31f6e4eacdc_ActionId">
    <vt:lpwstr>6fdf42c8-9052-4069-993e-bbbc6dd958a8</vt:lpwstr>
  </property>
  <property fmtid="{D5CDD505-2E9C-101B-9397-08002B2CF9AE}" pid="23" name="MSIP_Label_8772ba27-cab8-4042-a351-a31f6e4eacdc_ContentBits">
    <vt:lpwstr>0</vt:lpwstr>
  </property>
  <property fmtid="{D5CDD505-2E9C-101B-9397-08002B2CF9AE}" pid="24" name="MSIP_Label_8772ba27-cab8-4042-a351-a31f6e4eacdc_Tag">
    <vt:lpwstr>10, 3, 0, 2</vt:lpwstr>
  </property>
</Properties>
</file>