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73" r:id="rId6"/>
    <p:sldId id="274" r:id="rId7"/>
    <p:sldId id="275" r:id="rId8"/>
    <p:sldId id="276" r:id="rId9"/>
    <p:sldId id="319" r:id="rId10"/>
    <p:sldId id="318" r:id="rId11"/>
    <p:sldId id="328" r:id="rId12"/>
    <p:sldId id="320" r:id="rId13"/>
    <p:sldId id="315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E90"/>
    <a:srgbClr val="9AAD88"/>
    <a:srgbClr val="E1E1E1"/>
    <a:srgbClr val="F0F0F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34"/>
    <p:restoredTop sz="96405"/>
  </p:normalViewPr>
  <p:slideViewPr>
    <p:cSldViewPr snapToGrid="0" snapToObjects="1">
      <p:cViewPr varScale="1">
        <p:scale>
          <a:sx n="143" d="100"/>
          <a:sy n="143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 Bakker" userId="S::97091sba@eur.nl::e5d98aec-3384-4b4f-83f4-47ba7f74cba5" providerId="AD" clId="Web-{65002217-F716-096B-DB5B-37D32CB0A918}"/>
    <pc:docChg chg="mod">
      <pc:chgData name="Sebas Bakker" userId="S::97091sba@eur.nl::e5d98aec-3384-4b4f-83f4-47ba7f74cba5" providerId="AD" clId="Web-{65002217-F716-096B-DB5B-37D32CB0A918}" dt="2025-10-01T11:49:19.399" v="0" actId="334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BF1E8-E560-3846-A110-1687B6B45E32}" type="datetimeFigureOut">
              <a:rPr lang="nl-NL" smtClean="0"/>
              <a:t>03-10-2025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5F6A2-28DE-694B-A658-F860685199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189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71F3-86E3-9043-82E4-2839072FF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BC3D-FC1F-124C-BAB7-FBE3C69E7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87AD-6FBF-F546-AE5E-DB70EA1D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0295-38B3-C34E-B1BC-885E5C854B62}" type="datetime1">
              <a:rPr lang="en-US" smtClean="0"/>
              <a:t>10/3/25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972B-0D3E-0F48-9A0E-BC920D73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44A48-E029-DE46-9627-A11283A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581400" cy="365125"/>
          </a:xfrm>
        </p:spPr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459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2640-3257-124D-8232-3FA75CF6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D2B1C-702D-444E-996C-E2EAEB4E3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8C467-C99A-8144-9840-EFFC7DB9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1960-9B8B-2141-8472-2945F0D36188}" type="datetime1">
              <a:rPr lang="en-US" smtClean="0"/>
              <a:t>10/3/25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70A1-30EA-4744-A6DF-415B7825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8F25-E987-944E-97CF-F6CA5195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55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272CC-C0CE-6749-A952-F23BDC1F2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B1952-5A6A-CD4C-9767-F7342A9AA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DE0B-CC36-9A47-A4D9-51A52B81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1FEC-95BB-4C4F-9F1E-08A563DCB213}" type="datetime1">
              <a:rPr lang="en-US" smtClean="0"/>
              <a:t>10/3/25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74D0-5776-3C4F-9D48-172BD40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BCED-4D87-3C4E-8E80-26728A51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0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7214-A025-D74E-8ECC-8933D4B3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1286-AD12-D143-A59A-639013B8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72F0-903F-414F-AD63-C9A9A291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E4BD-22FC-934D-BDC0-5A1A7861F034}" type="datetime1">
              <a:rPr lang="en-US" smtClean="0"/>
              <a:t>10/3/25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666F8-B737-9342-92D1-D789A5BF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E9177-2E28-2F44-B902-B26FED6C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404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8CF8-68CA-0B45-9977-766F367E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A21BA-AF00-D041-8479-F285F111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E0D9-FB66-4B4E-9F57-E75AAE57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5A5C-536C-544C-80BC-0D59FC792BAA}" type="datetime1">
              <a:rPr lang="en-US" smtClean="0"/>
              <a:t>10/3/25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6D47C-79FA-0D4D-BBF9-D5397EE2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24224-0001-4148-873C-797E27A5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534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7C66-980D-E045-8EAF-A5C88EDE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DB5A-AA80-4F42-816F-3D3052AC5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13628-D73D-5947-9CEA-BF943CD37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FD3DE-1889-444D-8467-6A3815AC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CA98-5215-2D44-9029-DA5CB54EE595}" type="datetime1">
              <a:rPr lang="en-US" smtClean="0"/>
              <a:t>10/3/25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32F48-D092-D047-A11E-7CC6CAB3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68E07-E171-3E43-AD2D-54179F3C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93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1901-595A-004F-82D9-2299329B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37B0E-4A9E-DC43-9E0E-8152FB51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E54C5-00A4-7744-B10F-75452BC7A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737A8-8F7D-7D4A-8F2A-FAA4B5F33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676DE-4EAF-F846-9263-7FAE85651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F1843-4206-2E4D-84F6-76D9760B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8805-64DB-994A-90AA-E81BD864BE3A}" type="datetime1">
              <a:rPr lang="en-US" smtClean="0"/>
              <a:t>10/3/25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A90C7-BBA7-9E42-918B-A83B5A54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3A9B7-2B28-8041-B63A-F9D67190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692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2646-D1E8-0349-94E3-1D3E577B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20A3D-6A44-5941-A297-E9EBA28F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A6DA-9F20-3649-A26B-DC29DCB9F73F}" type="datetime1">
              <a:rPr lang="en-US" smtClean="0"/>
              <a:t>10/3/25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5FC85-CE56-5048-9820-243AC8C9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F6848-FD03-1E40-841F-7788DF9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22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03FA7-A030-B146-88E2-938E6C5F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074A-D8DF-FB4D-9791-231C7A865C23}" type="datetime1">
              <a:rPr lang="en-US" smtClean="0"/>
              <a:t>10/3/25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28A4A-6157-8042-ABFA-5B6A24B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D3462-7D0E-D948-B507-F24A5E58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787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CAF-80FE-4749-93D2-F0ABDBDA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3B57-DC3D-D843-A846-55BF8FDB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8B808-1148-2D4C-ADD5-854D09213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DF4F9-F1CE-B345-B74A-3E86214D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0E1D-06EF-AF4C-8A0A-EFF944F49577}" type="datetime1">
              <a:rPr lang="en-US" smtClean="0"/>
              <a:t>10/3/25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E58E7-2D17-2B40-81D1-C4A1CF8A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325DF-FDD4-E043-89BA-FA21D6F7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59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0206-1862-8148-87AD-9814C544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530A6-D28F-D245-9EDD-227399143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56072-50BA-4B49-9766-8380D01F5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FB81B-40F8-4E43-B7FC-3FF3A4AF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1B9A-0CAF-D34F-B98F-BD407C78CE4A}" type="datetime1">
              <a:rPr lang="en-US" smtClean="0"/>
              <a:t>10/3/25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8C82B-E33E-C442-8FB4-069416E5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AAA66-2945-8549-AA57-B5988F02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16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63A60-C68F-B546-8E4B-4189492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85430-DE03-D042-89C9-3D7C5FD85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1DCD-FEDE-314A-BECF-6506CFD07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FB5C-C03B-D842-B545-1E7E2FEFC125}" type="datetime1">
              <a:rPr lang="en-US" smtClean="0"/>
              <a:t>10/3/25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93985-7393-4447-B7ED-57D8F023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6E31E-4955-3046-8F0C-D18C67F09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769C-AA9F-C84C-82C8-60353F8B76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042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5990-3AC1-994C-9B4B-8569FC520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20000"/>
          </a:xfrm>
        </p:spPr>
        <p:txBody>
          <a:bodyPr anchor="ctr"/>
          <a:lstStyle/>
          <a:p>
            <a:pPr>
              <a:lnSpc>
                <a:spcPts val="7000"/>
              </a:lnSpc>
            </a:pPr>
            <a:r>
              <a:rPr lang="nl-NL" b="1" dirty="0">
                <a:solidFill>
                  <a:schemeClr val="bg1"/>
                </a:solidFill>
                <a:latin typeface="Museo Sans 700" panose="02000000000000000000" pitchFamily="2" charset="77"/>
              </a:rPr>
              <a:t>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68AE0-630C-2F4F-9B6E-C03E10414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20000"/>
            <a:ext cx="12192000" cy="1080000"/>
          </a:xfrm>
        </p:spPr>
        <p:txBody>
          <a:bodyPr anchor="ctr">
            <a:normAutofit/>
          </a:bodyPr>
          <a:lstStyle/>
          <a:p>
            <a:pPr>
              <a:lnSpc>
                <a:spcPts val="5000"/>
              </a:lnSpc>
              <a:spcBef>
                <a:spcPts val="0"/>
              </a:spcBef>
            </a:pPr>
            <a:r>
              <a:rPr lang="nl-NL" sz="4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Programming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EF367E-BFD8-CE41-88BD-F3B9F35CD03F}"/>
              </a:ext>
            </a:extLst>
          </p:cNvPr>
          <p:cNvSpPr txBox="1">
            <a:spLocks/>
          </p:cNvSpPr>
          <p:nvPr/>
        </p:nvSpPr>
        <p:spPr>
          <a:xfrm>
            <a:off x="0" y="2700000"/>
            <a:ext cx="12192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nl-NL" sz="2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Data </a:t>
            </a: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Science</a:t>
            </a:r>
            <a:r>
              <a:rPr lang="nl-NL" sz="2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 </a:t>
            </a: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and</a:t>
            </a:r>
            <a:r>
              <a:rPr lang="nl-NL" sz="2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39798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7463-E8D5-D84E-8CE1-F31012F3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98" y="1260001"/>
            <a:ext cx="11469599" cy="4878000"/>
          </a:xfrm>
        </p:spPr>
        <p:txBody>
          <a:bodyPr anchor="ctr">
            <a:normAutofit/>
          </a:bodyPr>
          <a:lstStyle/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Museo Sans 500" panose="02000000000000000000" pitchFamily="2" charset="77"/>
              </a:rPr>
              <a:t>Do </a:t>
            </a:r>
            <a:r>
              <a:rPr lang="nl-NL" sz="1500" dirty="0" err="1">
                <a:latin typeface="Museo Sans 500" panose="02000000000000000000" pitchFamily="2" charset="77"/>
              </a:rPr>
              <a:t>Exercises</a:t>
            </a:r>
            <a:r>
              <a:rPr lang="nl-NL" sz="1500" dirty="0">
                <a:latin typeface="Museo Sans 500" panose="02000000000000000000" pitchFamily="2" charset="77"/>
              </a:rPr>
              <a:t> 2, 3 </a:t>
            </a:r>
            <a:r>
              <a:rPr lang="nl-NL" sz="1500" dirty="0" err="1">
                <a:latin typeface="Museo Sans 500" panose="02000000000000000000" pitchFamily="2" charset="77"/>
              </a:rPr>
              <a:t>and</a:t>
            </a:r>
            <a:r>
              <a:rPr lang="nl-NL" sz="1500" dirty="0">
                <a:latin typeface="Museo Sans 500" panose="02000000000000000000" pitchFamily="2" charset="77"/>
              </a:rPr>
              <a:t> 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3CAB08-0B2E-C24F-BD92-2C72D2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Exercises</a:t>
            </a:r>
            <a:endParaRPr lang="nl-NL" sz="2000" b="1" dirty="0">
              <a:solidFill>
                <a:schemeClr val="bg1"/>
              </a:solidFill>
              <a:latin typeface="Museo Sans 700" panose="02000000000000000000" pitchFamily="2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E85240-2486-FA48-B616-6CFC0A27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11693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611" y="763005"/>
            <a:ext cx="1044986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5"/>
              </a:spcBef>
            </a:pPr>
            <a:r>
              <a:rPr lang="nl-NL" spc="-400" dirty="0">
                <a:solidFill>
                  <a:schemeClr val="accent6">
                    <a:lumMod val="50000"/>
                  </a:schemeClr>
                </a:solidFill>
              </a:rPr>
              <a:t>AUTOMATION</a:t>
            </a:r>
            <a:endParaRPr spc="-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723008"/>
            <a:ext cx="9792955" cy="3812582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240665" algn="l"/>
              </a:tabLst>
            </a:pPr>
            <a:r>
              <a:rPr lang="en-GB" sz="2400" spc="-23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Sometimes we want to execute code repeatedly (for example, calling a function). It is convenient if we can automate this process.</a:t>
            </a: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240665" algn="l"/>
              </a:tabLst>
            </a:pPr>
            <a:endParaRPr sz="2400" dirty="0">
              <a:latin typeface="Franklin Gothic Medium"/>
              <a:cs typeface="Franklin Gothic Medium"/>
            </a:endParaRPr>
          </a:p>
          <a:p>
            <a:pPr marR="6804025">
              <a:lnSpc>
                <a:spcPct val="100000"/>
              </a:lnSpc>
              <a:tabLst>
                <a:tab pos="227965" algn="l"/>
              </a:tabLst>
            </a:pPr>
            <a:r>
              <a:rPr lang="nl-NL" sz="2400" spc="-15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This</a:t>
            </a:r>
            <a:r>
              <a:rPr lang="nl-NL"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400" spc="-15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can</a:t>
            </a:r>
            <a:r>
              <a:rPr lang="nl-NL"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400" spc="-15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be</a:t>
            </a:r>
            <a:r>
              <a:rPr lang="nl-NL"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400" spc="-15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done</a:t>
            </a:r>
            <a:r>
              <a:rPr lang="nl-NL"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400" spc="-15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with</a:t>
            </a:r>
            <a:r>
              <a:rPr lang="nl-NL"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: </a:t>
            </a:r>
            <a:endParaRPr sz="2400" dirty="0">
              <a:latin typeface="Franklin Gothic Medium"/>
              <a:cs typeface="Franklin Gothic Medium"/>
            </a:endParaRPr>
          </a:p>
          <a:p>
            <a:pPr marL="342900" marR="6875145" lvl="1" indent="-342900" algn="ctr">
              <a:lnSpc>
                <a:spcPct val="100000"/>
              </a:lnSpc>
              <a:spcBef>
                <a:spcPts val="220"/>
              </a:spcBef>
              <a:buFont typeface="Arial" panose="020B0604020202020204" pitchFamily="34" charset="0"/>
              <a:buChar char="•"/>
              <a:tabLst>
                <a:tab pos="227965" algn="l"/>
              </a:tabLst>
            </a:pPr>
            <a:r>
              <a:rPr sz="2400" spc="-160" dirty="0">
                <a:solidFill>
                  <a:srgbClr val="FF9900"/>
                </a:solidFill>
                <a:latin typeface="Franklin Gothic Medium"/>
                <a:cs typeface="Franklin Gothic Medium"/>
              </a:rPr>
              <a:t>for</a:t>
            </a:r>
            <a:r>
              <a:rPr sz="2400" spc="-165" dirty="0">
                <a:solidFill>
                  <a:srgbClr val="FF990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loop</a:t>
            </a:r>
            <a:r>
              <a:rPr lang="nl-NL" sz="2400" spc="-2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s</a:t>
            </a:r>
            <a:endParaRPr sz="2400" dirty="0">
              <a:latin typeface="Franklin Gothic Medium"/>
              <a:cs typeface="Franklin Gothic Medium"/>
            </a:endParaRPr>
          </a:p>
          <a:p>
            <a:pPr marL="342900" marR="6593205" lvl="1" indent="-342900" algn="ctr">
              <a:lnSpc>
                <a:spcPct val="100000"/>
              </a:lnSpc>
              <a:spcBef>
                <a:spcPts val="204"/>
              </a:spcBef>
              <a:buFont typeface="Arial" panose="020B0604020202020204" pitchFamily="34" charset="0"/>
              <a:buChar char="•"/>
              <a:tabLst>
                <a:tab pos="227965" algn="l"/>
              </a:tabLst>
            </a:pPr>
            <a:r>
              <a:rPr sz="2400" spc="-175" dirty="0">
                <a:solidFill>
                  <a:srgbClr val="FF9900"/>
                </a:solidFill>
                <a:latin typeface="Franklin Gothic Medium"/>
                <a:cs typeface="Franklin Gothic Medium"/>
              </a:rPr>
              <a:t>while</a:t>
            </a:r>
            <a:r>
              <a:rPr sz="2400" spc="-140" dirty="0">
                <a:solidFill>
                  <a:srgbClr val="FF990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loop</a:t>
            </a:r>
            <a:r>
              <a:rPr lang="nl-NL" sz="2400" spc="-2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s</a:t>
            </a:r>
            <a:endParaRPr sz="2400" dirty="0">
              <a:latin typeface="Franklin Gothic Medium"/>
              <a:cs typeface="Franklin Gothic Medium"/>
            </a:endParaRPr>
          </a:p>
          <a:p>
            <a:pPr lvl="1">
              <a:lnSpc>
                <a:spcPct val="100000"/>
              </a:lnSpc>
              <a:spcBef>
                <a:spcPts val="1080"/>
              </a:spcBef>
              <a:buClr>
                <a:srgbClr val="FF9900"/>
              </a:buClr>
              <a:buFont typeface="Nueva Std Extended"/>
              <a:buChar char="&gt;"/>
            </a:pPr>
            <a:endParaRPr sz="24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lang="en-GB" sz="2400" spc="-22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We also sometimes want to check whether certain conditions are met. This can be done with</a:t>
            </a:r>
          </a:p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2400" spc="-110" dirty="0">
                <a:solidFill>
                  <a:srgbClr val="FF9900"/>
                </a:solidFill>
                <a:latin typeface="Franklin Gothic Medium"/>
                <a:cs typeface="Franklin Gothic Medium"/>
              </a:rPr>
              <a:t>if</a:t>
            </a:r>
            <a:r>
              <a:rPr sz="2400" spc="-140" dirty="0">
                <a:solidFill>
                  <a:srgbClr val="FF9900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400" spc="-204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and</a:t>
            </a:r>
            <a:r>
              <a:rPr sz="2400" spc="-13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5" dirty="0">
                <a:solidFill>
                  <a:srgbClr val="FF9900"/>
                </a:solidFill>
                <a:latin typeface="Franklin Gothic Medium"/>
                <a:cs typeface="Franklin Gothic Medium"/>
              </a:rPr>
              <a:t>else </a:t>
            </a:r>
            <a:r>
              <a:rPr sz="2400" spc="-8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statements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991" y="703768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5"/>
              </a:spcBef>
            </a:pPr>
            <a:r>
              <a:rPr spc="-42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spc="-295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pc="-420" dirty="0">
                <a:solidFill>
                  <a:schemeClr val="accent6">
                    <a:lumMod val="50000"/>
                  </a:schemeClr>
                </a:solidFill>
              </a:rPr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86206"/>
            <a:ext cx="6779261" cy="1594026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240665" algn="l"/>
              </a:tabLst>
            </a:pPr>
            <a:r>
              <a:rPr lang="nl-NL" sz="2400" spc="-21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A</a:t>
            </a:r>
            <a:r>
              <a:rPr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60" dirty="0">
                <a:solidFill>
                  <a:srgbClr val="FF9900"/>
                </a:solidFill>
                <a:latin typeface="Franklin Gothic Medium"/>
                <a:cs typeface="Franklin Gothic Medium"/>
              </a:rPr>
              <a:t>for</a:t>
            </a:r>
            <a:r>
              <a:rPr sz="2400" spc="-150" dirty="0">
                <a:solidFill>
                  <a:srgbClr val="FF990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loop:</a:t>
            </a:r>
            <a:endParaRPr sz="2400" dirty="0">
              <a:latin typeface="Franklin Gothic Medium"/>
              <a:cs typeface="Franklin Gothic Medium"/>
            </a:endParaRPr>
          </a:p>
          <a:p>
            <a:pPr marL="812800" lvl="1" indent="-34290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  <a:tabLst>
                <a:tab pos="697865" algn="l"/>
              </a:tabLst>
            </a:pPr>
            <a:r>
              <a:rPr lang="en-GB" sz="2400" spc="-18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Repeats a process a predetermined number of times</a:t>
            </a:r>
          </a:p>
          <a:p>
            <a:pPr marL="812800" lvl="1" indent="-34290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  <a:tabLst>
                <a:tab pos="697865" algn="l"/>
              </a:tabLst>
            </a:pPr>
            <a:r>
              <a:rPr lang="en-GB" sz="2400" spc="-18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Does this by iterating over a given sequence </a:t>
            </a:r>
          </a:p>
          <a:p>
            <a:pPr marL="812800" lvl="1" indent="-342900">
              <a:lnSpc>
                <a:spcPct val="100000"/>
              </a:lnSpc>
              <a:spcBef>
                <a:spcPts val="219"/>
              </a:spcBef>
              <a:buFont typeface="Arial" panose="020B0604020202020204" pitchFamily="34" charset="0"/>
              <a:buChar char="•"/>
              <a:tabLst>
                <a:tab pos="697865" algn="l"/>
              </a:tabLst>
            </a:pPr>
            <a:r>
              <a:rPr lang="en-GB" sz="2400" spc="-18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Stops when the end of the sequence is reached</a:t>
            </a:r>
            <a:endParaRPr sz="24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8360" y="1139393"/>
            <a:ext cx="2716783" cy="478548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36267" y="3697668"/>
            <a:ext cx="5663565" cy="786130"/>
          </a:xfrm>
          <a:prstGeom prst="rect">
            <a:avLst/>
          </a:prstGeom>
          <a:solidFill>
            <a:srgbClr val="F5F8F8"/>
          </a:solidFill>
          <a:ln w="12700">
            <a:solidFill>
              <a:srgbClr val="8AA7B3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638175" marR="922655" indent="-547370">
              <a:lnSpc>
                <a:spcPct val="100000"/>
              </a:lnSpc>
              <a:spcBef>
                <a:spcPts val="725"/>
              </a:spcBef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[0,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1,</a:t>
            </a:r>
            <a:r>
              <a:rPr sz="18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2,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3,</a:t>
            </a:r>
            <a:r>
              <a:rPr sz="18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Courier New"/>
                <a:cs typeface="Courier New"/>
              </a:rPr>
              <a:t>4]: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print("Current</a:t>
            </a:r>
            <a:r>
              <a:rPr sz="18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number</a:t>
            </a:r>
            <a:r>
              <a:rPr sz="18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is:",</a:t>
            </a:r>
            <a:r>
              <a:rPr sz="180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Courier New"/>
                <a:cs typeface="Courier New"/>
              </a:rPr>
              <a:t>i)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0991" y="4576953"/>
            <a:ext cx="3653154" cy="1600200"/>
          </a:xfrm>
          <a:custGeom>
            <a:avLst/>
            <a:gdLst/>
            <a:ahLst/>
            <a:cxnLst/>
            <a:rect l="l" t="t" r="r" b="b"/>
            <a:pathLst>
              <a:path w="3653154" h="1600200">
                <a:moveTo>
                  <a:pt x="1826387" y="0"/>
                </a:moveTo>
                <a:lnTo>
                  <a:pt x="1658112" y="196342"/>
                </a:lnTo>
                <a:lnTo>
                  <a:pt x="1729358" y="196342"/>
                </a:lnTo>
                <a:lnTo>
                  <a:pt x="1729358" y="338582"/>
                </a:lnTo>
                <a:lnTo>
                  <a:pt x="0" y="338582"/>
                </a:lnTo>
                <a:lnTo>
                  <a:pt x="0" y="1600009"/>
                </a:lnTo>
                <a:lnTo>
                  <a:pt x="3652647" y="1600009"/>
                </a:lnTo>
                <a:lnTo>
                  <a:pt x="3652647" y="338582"/>
                </a:lnTo>
                <a:lnTo>
                  <a:pt x="1923414" y="338582"/>
                </a:lnTo>
                <a:lnTo>
                  <a:pt x="1923414" y="196342"/>
                </a:lnTo>
                <a:lnTo>
                  <a:pt x="1994534" y="196342"/>
                </a:lnTo>
                <a:lnTo>
                  <a:pt x="1826387" y="0"/>
                </a:lnTo>
                <a:close/>
              </a:path>
            </a:pathLst>
          </a:custGeom>
          <a:solidFill>
            <a:srgbClr val="79D2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340" y="5116779"/>
            <a:ext cx="34251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230" algn="ctr">
              <a:lnSpc>
                <a:spcPct val="100000"/>
              </a:lnSpc>
              <a:spcBef>
                <a:spcPts val="100"/>
              </a:spcBef>
            </a:pPr>
            <a:r>
              <a:rPr lang="en-GB" spc="-15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The ‘</a:t>
            </a:r>
            <a:r>
              <a:rPr lang="en-GB" spc="-150" dirty="0" err="1">
                <a:solidFill>
                  <a:srgbClr val="1F1F1F"/>
                </a:solidFill>
                <a:latin typeface="Franklin Gothic Medium"/>
                <a:cs typeface="Franklin Gothic Medium"/>
              </a:rPr>
              <a:t>i</a:t>
            </a:r>
            <a:r>
              <a:rPr lang="en-GB" spc="-15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’ is called an iterator variable, which we can use inside the loop body. We can also choose a different name for it.</a:t>
            </a:r>
            <a:endParaRPr sz="1800" spc="-15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942" y="70731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5"/>
              </a:spcBef>
            </a:pPr>
            <a:r>
              <a:rPr spc="-42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spc="-295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pc="-420" dirty="0">
                <a:solidFill>
                  <a:schemeClr val="accent6">
                    <a:lumMod val="50000"/>
                  </a:schemeClr>
                </a:solidFill>
              </a:rPr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97888"/>
            <a:ext cx="10079990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r>
              <a:rPr lang="en-GB" sz="2400" spc="-21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A for loop can work with different sequences.. </a:t>
            </a:r>
            <a:r>
              <a:rPr lang="nl-NL" sz="2400" spc="-229" dirty="0">
                <a:solidFill>
                  <a:srgbClr val="767070"/>
                </a:solidFill>
                <a:latin typeface="Franklin Gothic Medium"/>
                <a:cs typeface="Franklin Gothic Medium"/>
              </a:rPr>
              <a:t>The </a:t>
            </a:r>
            <a:r>
              <a:rPr sz="2400" spc="-165" dirty="0">
                <a:solidFill>
                  <a:srgbClr val="FF9900"/>
                </a:solidFill>
                <a:latin typeface="Franklin Gothic Medium"/>
                <a:cs typeface="Franklin Gothic Medium"/>
              </a:rPr>
              <a:t>range</a:t>
            </a:r>
            <a:r>
              <a:rPr sz="2400" spc="-16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()</a:t>
            </a:r>
            <a:r>
              <a:rPr sz="2400" spc="-14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400" spc="-12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function</a:t>
            </a:r>
            <a:r>
              <a:rPr lang="nl-NL" sz="2400" spc="-12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is </a:t>
            </a:r>
            <a:r>
              <a:rPr lang="nl-NL" sz="2400" spc="-12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useful</a:t>
            </a:r>
            <a:r>
              <a:rPr lang="nl-NL" sz="2400" spc="-12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400" spc="-12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for</a:t>
            </a:r>
            <a:r>
              <a:rPr lang="nl-NL" sz="2400" spc="-12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400" spc="-12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this</a:t>
            </a:r>
            <a:r>
              <a:rPr sz="2400" spc="-6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.</a:t>
            </a:r>
            <a:endParaRPr sz="24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240665" algn="l"/>
              </a:tabLst>
            </a:pPr>
            <a:r>
              <a:rPr lang="nl-NL" sz="2400" spc="-21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Count</a:t>
            </a:r>
            <a:r>
              <a:rPr lang="nl-NL" sz="2400" spc="-21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400" spc="-21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from</a:t>
            </a:r>
            <a:r>
              <a:rPr lang="nl-NL" sz="2400" spc="-21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0 </a:t>
            </a:r>
            <a:r>
              <a:rPr lang="nl-NL" sz="2400" spc="-21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to</a:t>
            </a:r>
            <a:r>
              <a:rPr lang="nl-NL" sz="2400" spc="-21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5</a:t>
            </a:r>
            <a:r>
              <a:rPr sz="2400" spc="-3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:</a:t>
            </a:r>
            <a:endParaRPr sz="2400" dirty="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12414"/>
            <a:ext cx="2699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lang="nl-NL" sz="2400" spc="-21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Count</a:t>
            </a:r>
            <a:r>
              <a:rPr lang="nl-NL" sz="2400" spc="-21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down </a:t>
            </a:r>
            <a:r>
              <a:rPr lang="nl-NL" sz="2400" spc="-21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from</a:t>
            </a:r>
            <a:r>
              <a:rPr lang="nl-NL" sz="2400" spc="-21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5 </a:t>
            </a:r>
            <a:r>
              <a:rPr lang="nl-NL" sz="2400" spc="-21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to</a:t>
            </a:r>
            <a:r>
              <a:rPr lang="nl-NL" sz="2400" spc="-21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0</a:t>
            </a:r>
            <a:r>
              <a:rPr sz="2400" spc="-2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:</a:t>
            </a:r>
            <a:endParaRPr sz="240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681220"/>
            <a:ext cx="4189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lang="nl-NL" sz="2400" spc="-21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Count</a:t>
            </a:r>
            <a:r>
              <a:rPr lang="nl-NL" sz="2400" spc="-21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400" spc="-21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the</a:t>
            </a:r>
            <a:r>
              <a:rPr lang="nl-NL" sz="2400" spc="-21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400" spc="-21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number</a:t>
            </a:r>
            <a:r>
              <a:rPr lang="nl-NL" sz="2400" spc="-21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of </a:t>
            </a:r>
            <a:r>
              <a:rPr lang="nl-NL" sz="2400" spc="-21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elements</a:t>
            </a:r>
            <a:r>
              <a:rPr lang="nl-NL" sz="2400" spc="-21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in a list</a:t>
            </a:r>
            <a:endParaRPr sz="240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215" y="2437522"/>
            <a:ext cx="5137785" cy="778510"/>
          </a:xfrm>
          <a:prstGeom prst="rect">
            <a:avLst/>
          </a:prstGeom>
          <a:solidFill>
            <a:srgbClr val="F5F8F8"/>
          </a:solidFill>
          <a:ln w="12700">
            <a:solidFill>
              <a:srgbClr val="8AA7B3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R="2077720" algn="ctr">
              <a:lnSpc>
                <a:spcPct val="100000"/>
              </a:lnSpc>
              <a:spcBef>
                <a:spcPts val="690"/>
              </a:spcBef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range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(0,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Courier New"/>
                <a:cs typeface="Courier New"/>
              </a:rPr>
              <a:t>5):</a:t>
            </a:r>
            <a:endParaRPr sz="1800">
              <a:latin typeface="Courier New"/>
              <a:cs typeface="Courier New"/>
            </a:endParaRPr>
          </a:p>
          <a:p>
            <a:pPr marL="233679" algn="ctr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print("Current</a:t>
            </a:r>
            <a:r>
              <a:rPr sz="18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number</a:t>
            </a:r>
            <a:r>
              <a:rPr sz="18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is:",</a:t>
            </a:r>
            <a:r>
              <a:rPr sz="180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Courier New"/>
                <a:cs typeface="Courier New"/>
              </a:rPr>
              <a:t>i)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8214" y="5159157"/>
            <a:ext cx="5137785" cy="984885"/>
          </a:xfrm>
          <a:prstGeom prst="rect">
            <a:avLst/>
          </a:prstGeom>
          <a:solidFill>
            <a:srgbClr val="F5F8F8"/>
          </a:solidFill>
          <a:ln w="12700">
            <a:solidFill>
              <a:srgbClr val="8AA7B3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91440" marR="398145">
              <a:lnSpc>
                <a:spcPct val="100000"/>
              </a:lnSpc>
              <a:spcBef>
                <a:spcPts val="1200"/>
              </a:spcBef>
            </a:pPr>
            <a:r>
              <a:rPr lang="nl-NL" spc="-65" dirty="0">
                <a:solidFill>
                  <a:srgbClr val="0000FF"/>
                </a:solidFill>
                <a:latin typeface="Courier New"/>
                <a:cs typeface="Courier New"/>
              </a:rPr>
              <a:t>users</a:t>
            </a:r>
            <a:r>
              <a:rPr sz="18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["</a:t>
            </a:r>
            <a:r>
              <a:rPr lang="nl-NL" sz="1800" dirty="0">
                <a:solidFill>
                  <a:srgbClr val="0000FF"/>
                </a:solidFill>
                <a:latin typeface="Courier New"/>
                <a:cs typeface="Courier New"/>
              </a:rPr>
              <a:t>John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",</a:t>
            </a:r>
            <a:r>
              <a:rPr sz="180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lang="nl-NL" sz="1800" dirty="0" err="1">
                <a:solidFill>
                  <a:srgbClr val="0000FF"/>
                </a:solidFill>
                <a:latin typeface="Courier New"/>
                <a:cs typeface="Courier New"/>
              </a:rPr>
              <a:t>Robb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",</a:t>
            </a:r>
            <a:r>
              <a:rPr sz="180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lang="nl-NL" sz="1800" spc="-10" dirty="0" err="1">
                <a:solidFill>
                  <a:srgbClr val="0000FF"/>
                </a:solidFill>
                <a:latin typeface="Courier New"/>
                <a:cs typeface="Courier New"/>
              </a:rPr>
              <a:t>Bran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"]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nl-NL" sz="1800" dirty="0">
                <a:solidFill>
                  <a:srgbClr val="0000FF"/>
                </a:solidFill>
                <a:latin typeface="Courier New"/>
                <a:cs typeface="Courier New"/>
              </a:rPr>
              <a:t>user</a:t>
            </a:r>
            <a:r>
              <a:rPr sz="1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nl-NL" sz="1800" spc="-10" dirty="0">
                <a:solidFill>
                  <a:srgbClr val="0000FF"/>
                </a:solidFill>
                <a:latin typeface="Courier New"/>
                <a:cs typeface="Courier New"/>
              </a:rPr>
              <a:t>users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endParaRPr sz="1800" dirty="0">
              <a:latin typeface="Courier New"/>
              <a:cs typeface="Courier New"/>
            </a:endParaRPr>
          </a:p>
          <a:p>
            <a:pPr marL="63881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print("</a:t>
            </a:r>
            <a:r>
              <a:rPr lang="nl-NL" sz="1800" dirty="0" err="1">
                <a:solidFill>
                  <a:srgbClr val="0000FF"/>
                </a:solidFill>
                <a:latin typeface="Courier New"/>
                <a:cs typeface="Courier New"/>
              </a:rPr>
              <a:t>Hello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",</a:t>
            </a:r>
            <a:r>
              <a:rPr sz="180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nl-NL" sz="1800" spc="-10" dirty="0">
                <a:solidFill>
                  <a:srgbClr val="0000FF"/>
                </a:solidFill>
                <a:latin typeface="Courier New"/>
                <a:cs typeface="Courier New"/>
              </a:rPr>
              <a:t>user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8214" y="3806538"/>
            <a:ext cx="5137785" cy="778510"/>
          </a:xfrm>
          <a:prstGeom prst="rect">
            <a:avLst/>
          </a:prstGeom>
          <a:solidFill>
            <a:srgbClr val="F5F8F8"/>
          </a:solidFill>
          <a:ln w="12700">
            <a:solidFill>
              <a:srgbClr val="8AA7B3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R="1532255" algn="ctr">
              <a:lnSpc>
                <a:spcPct val="100000"/>
              </a:lnSpc>
              <a:spcBef>
                <a:spcPts val="695"/>
              </a:spcBef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80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range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(5,</a:t>
            </a:r>
            <a:r>
              <a:rPr sz="18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0,</a:t>
            </a:r>
            <a:r>
              <a:rPr sz="1800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urier New"/>
                <a:cs typeface="Courier New"/>
              </a:rPr>
              <a:t>-</a:t>
            </a:r>
            <a:r>
              <a:rPr sz="1800" spc="-25" dirty="0">
                <a:solidFill>
                  <a:srgbClr val="0000FF"/>
                </a:solidFill>
                <a:latin typeface="Courier New"/>
                <a:cs typeface="Courier New"/>
              </a:rPr>
              <a:t>1):</a:t>
            </a:r>
            <a:endParaRPr sz="1800">
              <a:latin typeface="Courier New"/>
              <a:cs typeface="Courier New"/>
            </a:endParaRPr>
          </a:p>
          <a:p>
            <a:pPr marL="233679" algn="ctr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print(“Current</a:t>
            </a:r>
            <a:r>
              <a:rPr sz="18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number</a:t>
            </a:r>
            <a:r>
              <a:rPr sz="180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is:",</a:t>
            </a:r>
            <a:r>
              <a:rPr sz="180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Courier New"/>
                <a:cs typeface="Courier New"/>
              </a:rPr>
              <a:t>i)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183" y="719548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5"/>
              </a:spcBef>
            </a:pPr>
            <a:r>
              <a:rPr spc="-425" dirty="0">
                <a:solidFill>
                  <a:schemeClr val="accent6">
                    <a:lumMod val="50000"/>
                  </a:schemeClr>
                </a:solidFill>
              </a:rPr>
              <a:t>WHILE</a:t>
            </a:r>
            <a:r>
              <a:rPr spc="-295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pc="-420" dirty="0">
                <a:solidFill>
                  <a:schemeClr val="accent6">
                    <a:lumMod val="50000"/>
                  </a:schemeClr>
                </a:solidFill>
              </a:rPr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6206"/>
            <a:ext cx="7236461" cy="122469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240665" algn="l"/>
              </a:tabLst>
            </a:pPr>
            <a:r>
              <a:rPr lang="nl-NL" sz="2400" spc="-21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A</a:t>
            </a:r>
            <a:r>
              <a:rPr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75" dirty="0">
                <a:solidFill>
                  <a:srgbClr val="FF9900"/>
                </a:solidFill>
                <a:latin typeface="Franklin Gothic Medium"/>
                <a:cs typeface="Franklin Gothic Medium"/>
              </a:rPr>
              <a:t>while</a:t>
            </a:r>
            <a:r>
              <a:rPr sz="2400" spc="-145" dirty="0">
                <a:solidFill>
                  <a:srgbClr val="FF990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loop:</a:t>
            </a:r>
            <a:endParaRPr lang="nl-NL" sz="24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240665" algn="l"/>
              </a:tabLst>
            </a:pPr>
            <a:r>
              <a:rPr lang="en-GB" sz="2400" spc="-18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Repeats a process until a given condition is met </a:t>
            </a: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240665" algn="l"/>
              </a:tabLst>
            </a:pPr>
            <a:r>
              <a:rPr lang="en-GB" sz="2400" spc="-18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(Often used with counters)</a:t>
            </a:r>
            <a:endParaRPr lang="en-GB" sz="2400" dirty="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4061" y="3176270"/>
            <a:ext cx="5431790" cy="1936114"/>
          </a:xfrm>
          <a:prstGeom prst="rect">
            <a:avLst/>
          </a:prstGeom>
          <a:solidFill>
            <a:srgbClr val="F5F8F8"/>
          </a:solidFill>
          <a:ln w="12700">
            <a:solidFill>
              <a:srgbClr val="8AA7B3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35"/>
              </a:spcBef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counter</a:t>
            </a:r>
            <a:r>
              <a:rPr sz="18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maximum</a:t>
            </a:r>
            <a:r>
              <a:rPr sz="18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80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0000FF"/>
                </a:solidFill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Courier New"/>
              <a:cs typeface="Courier New"/>
            </a:endParaRPr>
          </a:p>
          <a:p>
            <a:pPr marL="638175" marR="827405" indent="-5473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18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counter</a:t>
            </a:r>
            <a:r>
              <a:rPr sz="180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8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maximum: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print("Counter</a:t>
            </a:r>
            <a:r>
              <a:rPr sz="180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is:",</a:t>
            </a:r>
            <a:r>
              <a:rPr sz="18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counter)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counter</a:t>
            </a:r>
            <a:r>
              <a:rPr sz="180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+=</a:t>
            </a:r>
            <a:r>
              <a:rPr sz="18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6414" y="933145"/>
            <a:ext cx="2885403" cy="493806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233766" y="5173979"/>
            <a:ext cx="3619500" cy="751205"/>
          </a:xfrm>
          <a:custGeom>
            <a:avLst/>
            <a:gdLst/>
            <a:ahLst/>
            <a:cxnLst/>
            <a:rect l="l" t="t" r="r" b="b"/>
            <a:pathLst>
              <a:path w="3619500" h="751204">
                <a:moveTo>
                  <a:pt x="1809534" y="0"/>
                </a:moveTo>
                <a:lnTo>
                  <a:pt x="1698409" y="92075"/>
                </a:lnTo>
                <a:lnTo>
                  <a:pt x="1775117" y="92075"/>
                </a:lnTo>
                <a:lnTo>
                  <a:pt x="1775117" y="158877"/>
                </a:lnTo>
                <a:lnTo>
                  <a:pt x="0" y="158877"/>
                </a:lnTo>
                <a:lnTo>
                  <a:pt x="0" y="750900"/>
                </a:lnTo>
                <a:lnTo>
                  <a:pt x="3619030" y="750900"/>
                </a:lnTo>
                <a:lnTo>
                  <a:pt x="3619030" y="158877"/>
                </a:lnTo>
                <a:lnTo>
                  <a:pt x="1843824" y="158877"/>
                </a:lnTo>
                <a:lnTo>
                  <a:pt x="1843824" y="92075"/>
                </a:lnTo>
                <a:lnTo>
                  <a:pt x="1920532" y="92075"/>
                </a:lnTo>
                <a:lnTo>
                  <a:pt x="1809534" y="0"/>
                </a:lnTo>
                <a:close/>
              </a:path>
            </a:pathLst>
          </a:custGeom>
          <a:solidFill>
            <a:srgbClr val="79D2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32636" y="5474309"/>
            <a:ext cx="30175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1800" spc="-135" dirty="0">
                <a:solidFill>
                  <a:srgbClr val="1F1F1F"/>
                </a:solidFill>
                <a:latin typeface="Franklin Gothic Medium"/>
                <a:cs typeface="Franklin Gothic Medium"/>
              </a:rPr>
              <a:t>Shorthand</a:t>
            </a:r>
            <a:r>
              <a:rPr sz="1800" spc="-85" dirty="0">
                <a:solidFill>
                  <a:srgbClr val="1F1F1F"/>
                </a:solidFill>
                <a:latin typeface="Franklin Gothic Medium"/>
                <a:cs typeface="Franklin Gothic Medium"/>
              </a:rPr>
              <a:t> </a:t>
            </a:r>
            <a:r>
              <a:rPr lang="nl-NL" spc="-145" dirty="0" err="1">
                <a:solidFill>
                  <a:srgbClr val="1F1F1F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75" dirty="0">
                <a:solidFill>
                  <a:srgbClr val="1F1F1F"/>
                </a:solidFill>
                <a:latin typeface="Franklin Gothic Medium"/>
                <a:cs typeface="Franklin Gothic Medium"/>
              </a:rPr>
              <a:t> </a:t>
            </a:r>
            <a:r>
              <a:rPr sz="1800" spc="-135" dirty="0">
                <a:solidFill>
                  <a:srgbClr val="1F1F1F"/>
                </a:solidFill>
                <a:latin typeface="Franklin Gothic Medium"/>
                <a:cs typeface="Franklin Gothic Medium"/>
              </a:rPr>
              <a:t>counter</a:t>
            </a:r>
            <a:r>
              <a:rPr sz="1800" spc="-95" dirty="0">
                <a:solidFill>
                  <a:srgbClr val="1F1F1F"/>
                </a:solidFill>
                <a:latin typeface="Franklin Gothic Medium"/>
                <a:cs typeface="Franklin Gothic Medium"/>
              </a:rPr>
              <a:t> </a:t>
            </a:r>
            <a:r>
              <a:rPr sz="1800" spc="-145" dirty="0">
                <a:solidFill>
                  <a:srgbClr val="1F1F1F"/>
                </a:solidFill>
                <a:latin typeface="Franklin Gothic Medium"/>
                <a:cs typeface="Franklin Gothic Medium"/>
              </a:rPr>
              <a:t>=</a:t>
            </a:r>
            <a:r>
              <a:rPr sz="1800" spc="-75" dirty="0">
                <a:solidFill>
                  <a:srgbClr val="1F1F1F"/>
                </a:solidFill>
                <a:latin typeface="Franklin Gothic Medium"/>
                <a:cs typeface="Franklin Gothic Medium"/>
              </a:rPr>
              <a:t> </a:t>
            </a:r>
            <a:r>
              <a:rPr sz="1800" spc="-135" dirty="0">
                <a:solidFill>
                  <a:srgbClr val="1F1F1F"/>
                </a:solidFill>
                <a:latin typeface="Franklin Gothic Medium"/>
                <a:cs typeface="Franklin Gothic Medium"/>
              </a:rPr>
              <a:t>counter</a:t>
            </a:r>
            <a:r>
              <a:rPr sz="1800" spc="-75" dirty="0">
                <a:solidFill>
                  <a:srgbClr val="1F1F1F"/>
                </a:solidFill>
                <a:latin typeface="Franklin Gothic Medium"/>
                <a:cs typeface="Franklin Gothic Medium"/>
              </a:rPr>
              <a:t> </a:t>
            </a:r>
            <a:r>
              <a:rPr sz="1800" spc="-145" dirty="0">
                <a:solidFill>
                  <a:srgbClr val="1F1F1F"/>
                </a:solidFill>
                <a:latin typeface="Franklin Gothic Medium"/>
                <a:cs typeface="Franklin Gothic Medium"/>
              </a:rPr>
              <a:t>+</a:t>
            </a:r>
            <a:r>
              <a:rPr sz="1800" spc="-7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1</a:t>
            </a:r>
            <a:endParaRPr sz="18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7463-E8D5-D84E-8CE1-F31012F3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99" y="1260001"/>
            <a:ext cx="11469604" cy="4878000"/>
          </a:xfrm>
        </p:spPr>
        <p:txBody>
          <a:bodyPr anchor="ctr">
            <a:normAutofit/>
          </a:bodyPr>
          <a:lstStyle/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>
                <a:latin typeface="Museo Sans 500" panose="02000000000000000000" pitchFamily="2" charset="77"/>
              </a:rPr>
              <a:t>Do </a:t>
            </a:r>
            <a:r>
              <a:rPr lang="nl-NL" sz="1500" dirty="0" err="1">
                <a:latin typeface="Museo Sans 500" panose="02000000000000000000" pitchFamily="2" charset="77"/>
              </a:rPr>
              <a:t>Exercise</a:t>
            </a:r>
            <a:r>
              <a:rPr lang="nl-NL" sz="1500" dirty="0">
                <a:latin typeface="Museo Sans 500" panose="02000000000000000000" pitchFamily="2" charset="77"/>
              </a:rPr>
              <a:t> 1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3CAB08-0B2E-C24F-BD92-2C72D2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Exercises</a:t>
            </a:r>
            <a:endParaRPr lang="nl-NL" sz="2000" b="1" dirty="0">
              <a:solidFill>
                <a:schemeClr val="bg1"/>
              </a:solidFill>
              <a:latin typeface="Museo Sans 700" panose="02000000000000000000" pitchFamily="2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6EB23B-2F37-5D4F-B578-C699539A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27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7463-E8D5-D84E-8CE1-F31012F3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98" y="1260001"/>
            <a:ext cx="11469599" cy="539998"/>
          </a:xfrm>
        </p:spPr>
        <p:txBody>
          <a:bodyPr anchor="ctr">
            <a:normAutofit/>
          </a:bodyPr>
          <a:lstStyle/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b="1" dirty="0">
                <a:latin typeface="Museo Sans 500" panose="02000000000000000000" pitchFamily="2" charset="77"/>
              </a:rPr>
              <a:t>The action of a </a:t>
            </a:r>
            <a:r>
              <a:rPr lang="nl-NL" sz="1500" b="1" dirty="0" err="1">
                <a:latin typeface="Museo Sans 500" panose="02000000000000000000" pitchFamily="2" charset="77"/>
              </a:rPr>
              <a:t>function</a:t>
            </a:r>
            <a:r>
              <a:rPr lang="nl-NL" sz="1500" b="1" dirty="0">
                <a:latin typeface="Museo Sans 500" panose="02000000000000000000" pitchFamily="2" charset="77"/>
              </a:rPr>
              <a:t> </a:t>
            </a:r>
            <a:r>
              <a:rPr lang="nl-NL" sz="1500" b="1" dirty="0" err="1">
                <a:latin typeface="Museo Sans 500" panose="02000000000000000000" pitchFamily="2" charset="77"/>
              </a:rPr>
              <a:t>depends</a:t>
            </a:r>
            <a:r>
              <a:rPr lang="nl-NL" sz="1500" b="1" dirty="0">
                <a:latin typeface="Museo Sans 500" panose="02000000000000000000" pitchFamily="2" charset="77"/>
              </a:rPr>
              <a:t> on </a:t>
            </a:r>
            <a:r>
              <a:rPr lang="nl-NL" sz="1500" b="1" dirty="0" err="1">
                <a:latin typeface="Museo Sans 500" panose="02000000000000000000" pitchFamily="2" charset="77"/>
              </a:rPr>
              <a:t>the</a:t>
            </a:r>
            <a:r>
              <a:rPr lang="nl-NL" sz="1500" b="1" dirty="0">
                <a:latin typeface="Museo Sans 500" panose="02000000000000000000" pitchFamily="2" charset="77"/>
              </a:rPr>
              <a:t> input </a:t>
            </a:r>
            <a:r>
              <a:rPr lang="nl-NL" sz="1500" b="1" dirty="0" err="1">
                <a:latin typeface="Museo Sans 500" panose="02000000000000000000" pitchFamily="2" charset="77"/>
              </a:rPr>
              <a:t>that</a:t>
            </a:r>
            <a:r>
              <a:rPr lang="nl-NL" sz="1500" b="1" dirty="0">
                <a:latin typeface="Museo Sans 500" panose="02000000000000000000" pitchFamily="2" charset="77"/>
              </a:rPr>
              <a:t> is </a:t>
            </a:r>
            <a:r>
              <a:rPr lang="nl-NL" sz="1500" b="1" dirty="0" err="1">
                <a:latin typeface="Museo Sans 500" panose="02000000000000000000" pitchFamily="2" charset="77"/>
              </a:rPr>
              <a:t>given</a:t>
            </a:r>
            <a:endParaRPr lang="nl-NL" sz="1500" b="1" dirty="0">
              <a:latin typeface="Museo Sans 500" panose="02000000000000000000" pitchFamily="2" charset="77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8192-03BE-3948-881D-9FEC065A0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7260" y="3520966"/>
            <a:ext cx="11493543" cy="262238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Andale Mono" panose="020B0509000000000004" pitchFamily="49" charset="0"/>
              </a:rPr>
              <a:t>input == 5 </a:t>
            </a:r>
            <a:r>
              <a:rPr lang="nl-NL" sz="1500" dirty="0">
                <a:latin typeface="Museo Sans 500" panose="02000000000000000000" pitchFamily="2" charset="77"/>
              </a:rPr>
              <a:t>is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condition</a:t>
            </a:r>
            <a:endParaRPr lang="nl-NL" sz="1500" dirty="0">
              <a:latin typeface="Museo Sans 500" panose="02000000000000000000" pitchFamily="2" charset="77"/>
            </a:endParaRP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Andale Mono" panose="020B0509000000000004" pitchFamily="49" charset="0"/>
              </a:rPr>
              <a:t>print(‘input is </a:t>
            </a:r>
            <a:r>
              <a:rPr lang="nl-NL" sz="1500" dirty="0" err="1">
                <a:latin typeface="Andale Mono" panose="020B0509000000000004" pitchFamily="49" charset="0"/>
              </a:rPr>
              <a:t>exactly</a:t>
            </a:r>
            <a:r>
              <a:rPr lang="nl-NL" sz="1500" dirty="0">
                <a:latin typeface="Andale Mono" panose="020B0509000000000004" pitchFamily="49" charset="0"/>
              </a:rPr>
              <a:t> five’) </a:t>
            </a:r>
            <a:r>
              <a:rPr lang="nl-NL" sz="1500" dirty="0">
                <a:latin typeface="Museo Sans 500" panose="02000000000000000000" pitchFamily="2" charset="77"/>
              </a:rPr>
              <a:t>is </a:t>
            </a:r>
            <a:r>
              <a:rPr lang="nl-NL" sz="1500" dirty="0" err="1">
                <a:latin typeface="Museo Sans 500" panose="02000000000000000000" pitchFamily="2" charset="77"/>
              </a:rPr>
              <a:t>executed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if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condition</a:t>
            </a:r>
            <a:r>
              <a:rPr lang="nl-NL" sz="1500" dirty="0">
                <a:latin typeface="Museo Sans 500" panose="02000000000000000000" pitchFamily="2" charset="77"/>
              </a:rPr>
              <a:t> is </a:t>
            </a:r>
            <a:r>
              <a:rPr lang="nl-NL" sz="1500" dirty="0">
                <a:latin typeface="Andale Mono" panose="020B0509000000000004" pitchFamily="49" charset="0"/>
              </a:rPr>
              <a:t>TRUE</a:t>
            </a: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Andale Mono" panose="020B0509000000000004" pitchFamily="49" charset="0"/>
              </a:rPr>
              <a:t>print(‘Input is </a:t>
            </a:r>
            <a:r>
              <a:rPr lang="nl-NL" sz="1500" dirty="0" err="1">
                <a:latin typeface="Andale Mono" panose="020B0509000000000004" pitchFamily="49" charset="0"/>
              </a:rPr>
              <a:t>not</a:t>
            </a:r>
            <a:r>
              <a:rPr lang="nl-NL" sz="1500" dirty="0">
                <a:latin typeface="Andale Mono" panose="020B0509000000000004" pitchFamily="49" charset="0"/>
              </a:rPr>
              <a:t> </a:t>
            </a:r>
            <a:r>
              <a:rPr lang="nl-NL" sz="1500" dirty="0" err="1">
                <a:latin typeface="Andale Mono" panose="020B0509000000000004" pitchFamily="49" charset="0"/>
              </a:rPr>
              <a:t>equal</a:t>
            </a:r>
            <a:r>
              <a:rPr lang="nl-NL" sz="1500" dirty="0">
                <a:latin typeface="Andale Mono" panose="020B0509000000000004" pitchFamily="49" charset="0"/>
              </a:rPr>
              <a:t> </a:t>
            </a:r>
            <a:r>
              <a:rPr lang="nl-NL" sz="1500" dirty="0" err="1">
                <a:latin typeface="Andale Mono" panose="020B0509000000000004" pitchFamily="49" charset="0"/>
              </a:rPr>
              <a:t>to</a:t>
            </a:r>
            <a:r>
              <a:rPr lang="nl-NL" sz="1500" dirty="0">
                <a:latin typeface="Andale Mono" panose="020B0509000000000004" pitchFamily="49" charset="0"/>
              </a:rPr>
              <a:t> five’) </a:t>
            </a:r>
            <a:r>
              <a:rPr lang="nl-NL" sz="1500" dirty="0">
                <a:latin typeface="Museo Sans 500" panose="02000000000000000000" pitchFamily="2" charset="77"/>
              </a:rPr>
              <a:t>is </a:t>
            </a:r>
            <a:r>
              <a:rPr lang="nl-NL" sz="1500" dirty="0" err="1">
                <a:latin typeface="Museo Sans 500" panose="02000000000000000000" pitchFamily="2" charset="77"/>
              </a:rPr>
              <a:t>executed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if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condition</a:t>
            </a:r>
            <a:r>
              <a:rPr lang="nl-NL" sz="1500" dirty="0">
                <a:latin typeface="Museo Sans 500" panose="02000000000000000000" pitchFamily="2" charset="77"/>
              </a:rPr>
              <a:t> is </a:t>
            </a:r>
            <a:r>
              <a:rPr lang="nl-NL" sz="1500" dirty="0">
                <a:latin typeface="Andale Mono" panose="020B0509000000000004" pitchFamily="49" charset="0"/>
              </a:rPr>
              <a:t>FALSE</a:t>
            </a: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endParaRPr lang="nl-NL" sz="1500" b="1" dirty="0">
              <a:solidFill>
                <a:srgbClr val="9AAD88"/>
              </a:solidFill>
              <a:latin typeface="Andale Mono" panose="020B0509000000000004" pitchFamily="49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You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can</a:t>
            </a:r>
            <a:r>
              <a:rPr lang="nl-NL" sz="1500" dirty="0">
                <a:latin typeface="Museo Sans 500" panose="02000000000000000000" pitchFamily="2" charset="77"/>
              </a:rPr>
              <a:t> do without </a:t>
            </a:r>
            <a:r>
              <a:rPr lang="nl-NL" sz="1500" dirty="0" err="1">
                <a:latin typeface="Andale Mono" panose="020B0509000000000004" pitchFamily="49" charset="0"/>
              </a:rPr>
              <a:t>else</a:t>
            </a:r>
            <a:r>
              <a:rPr lang="nl-NL" sz="1500" dirty="0">
                <a:latin typeface="Andale Mono" panose="020B0509000000000004" pitchFamily="49" charset="0"/>
              </a:rPr>
              <a:t> { ... }</a:t>
            </a:r>
            <a:r>
              <a:rPr lang="nl-NL" sz="1500" dirty="0">
                <a:latin typeface="Museo Sans 500" panose="02000000000000000000" pitchFamily="2" charset="77"/>
              </a:rPr>
              <a:t>, </a:t>
            </a:r>
            <a:r>
              <a:rPr lang="nl-NL" sz="1500" dirty="0" err="1">
                <a:latin typeface="Museo Sans 500" panose="02000000000000000000" pitchFamily="2" charset="77"/>
              </a:rPr>
              <a:t>if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nothing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should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be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done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if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condition</a:t>
            </a:r>
            <a:r>
              <a:rPr lang="nl-NL" sz="1500" dirty="0">
                <a:latin typeface="Museo Sans 500" panose="02000000000000000000" pitchFamily="2" charset="77"/>
              </a:rPr>
              <a:t> is FALSE</a:t>
            </a:r>
            <a:endParaRPr lang="nl-NL" sz="1500" b="1" dirty="0">
              <a:solidFill>
                <a:srgbClr val="9AAD88"/>
              </a:solidFill>
              <a:latin typeface="Andale Mono" panose="020B050900000000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3CAB08-0B2E-C24F-BD92-2C72D2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Conditions</a:t>
            </a:r>
            <a:endParaRPr lang="nl-NL" sz="2000" b="1" dirty="0">
              <a:solidFill>
                <a:schemeClr val="bg1"/>
              </a:solidFill>
              <a:latin typeface="Museo Sans 700" panose="02000000000000000000" pitchFamily="2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9C30A-AA1F-9845-A46D-817FF65D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7</a:t>
            </a:fld>
            <a:endParaRPr lang="nl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493307-DF80-80E3-B9C1-83B7C8AA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96" y="1979998"/>
            <a:ext cx="11493543" cy="15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8536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7463-E8D5-D84E-8CE1-F31012F3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98" y="1260000"/>
            <a:ext cx="11469599" cy="2902098"/>
          </a:xfrm>
        </p:spPr>
        <p:txBody>
          <a:bodyPr anchor="ctr">
            <a:normAutofit/>
          </a:bodyPr>
          <a:lstStyle/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 err="1">
                <a:latin typeface="Museo Sans 500" panose="02000000000000000000" pitchFamily="2" charset="77"/>
              </a:rPr>
              <a:t>You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can</a:t>
            </a:r>
            <a:r>
              <a:rPr lang="nl-NL" sz="1500" dirty="0">
                <a:latin typeface="Museo Sans 500" panose="02000000000000000000" pitchFamily="2" charset="77"/>
              </a:rPr>
              <a:t> combine </a:t>
            </a:r>
            <a:r>
              <a:rPr lang="nl-NL" sz="1500" dirty="0" err="1">
                <a:latin typeface="Museo Sans 500" panose="02000000000000000000" pitchFamily="2" charset="77"/>
              </a:rPr>
              <a:t>conditions</a:t>
            </a:r>
            <a:r>
              <a:rPr lang="nl-NL" sz="1500" dirty="0">
                <a:latin typeface="Museo Sans 500" panose="02000000000000000000" pitchFamily="2" charset="77"/>
              </a:rPr>
              <a:t> in </a:t>
            </a:r>
            <a:r>
              <a:rPr lang="nl-NL" sz="1500" dirty="0" err="1">
                <a:latin typeface="Museo Sans 500" panose="02000000000000000000" pitchFamily="2" charset="77"/>
              </a:rPr>
              <a:t>an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if</a:t>
            </a:r>
            <a:r>
              <a:rPr lang="nl-NL" sz="1500" dirty="0">
                <a:latin typeface="Museo Sans 500" panose="02000000000000000000" pitchFamily="2" charset="77"/>
              </a:rPr>
              <a:t>-statement:</a:t>
            </a: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Andale Mono" panose="020B0509000000000004" pitchFamily="49" charset="0"/>
              </a:rPr>
              <a:t>!</a:t>
            </a:r>
            <a:r>
              <a:rPr lang="nl-NL" sz="1500" dirty="0">
                <a:latin typeface="Museo Sans 500" panose="02000000000000000000" pitchFamily="2" charset="77"/>
              </a:rPr>
              <a:t>		</a:t>
            </a:r>
            <a:r>
              <a:rPr lang="nl-NL" sz="1500" i="1" dirty="0" err="1">
                <a:latin typeface="Museo Sans 500" panose="02000000000000000000" pitchFamily="2" charset="77"/>
              </a:rPr>
              <a:t>not</a:t>
            </a:r>
            <a:r>
              <a:rPr lang="nl-NL" sz="1500" dirty="0">
                <a:latin typeface="Museo Sans 500" panose="02000000000000000000" pitchFamily="2" charset="77"/>
              </a:rPr>
              <a:t> 	(</a:t>
            </a:r>
            <a:r>
              <a:rPr lang="nl-NL" sz="1500" dirty="0">
                <a:latin typeface="Andale Mono" panose="020B0509000000000004" pitchFamily="49" charset="0"/>
              </a:rPr>
              <a:t>TRUE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becomes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>
                <a:latin typeface="Andale Mono" panose="020B0509000000000004" pitchFamily="49" charset="0"/>
              </a:rPr>
              <a:t>FALSE</a:t>
            </a:r>
            <a:r>
              <a:rPr lang="nl-NL" sz="1500" dirty="0">
                <a:latin typeface="Museo Sans 500" panose="02000000000000000000" pitchFamily="2" charset="77"/>
              </a:rPr>
              <a:t>, </a:t>
            </a:r>
            <a:r>
              <a:rPr lang="nl-NL" sz="1500" dirty="0">
                <a:latin typeface="Andale Mono" panose="020B0509000000000004" pitchFamily="49" charset="0"/>
              </a:rPr>
              <a:t>FALSE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becomes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>
                <a:latin typeface="Andale Mono" panose="020B0509000000000004" pitchFamily="49" charset="0"/>
              </a:rPr>
              <a:t>TRUE</a:t>
            </a:r>
            <a:r>
              <a:rPr lang="nl-NL" sz="1500" dirty="0">
                <a:latin typeface="Museo Sans 500" panose="02000000000000000000" pitchFamily="2" charset="77"/>
              </a:rPr>
              <a:t>)</a:t>
            </a: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Andale Mono" panose="020B0509000000000004" pitchFamily="49" charset="0"/>
              </a:rPr>
              <a:t>and</a:t>
            </a:r>
            <a:r>
              <a:rPr lang="nl-NL" sz="1500" dirty="0">
                <a:latin typeface="Museo Sans 500" panose="02000000000000000000" pitchFamily="2" charset="77"/>
              </a:rPr>
              <a:t>			(</a:t>
            </a:r>
            <a:r>
              <a:rPr lang="nl-NL" sz="1500" dirty="0" err="1">
                <a:latin typeface="Museo Sans 500" panose="02000000000000000000" pitchFamily="2" charset="77"/>
              </a:rPr>
              <a:t>both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conditions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should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be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>
                <a:latin typeface="Andale Mono" panose="020B0509000000000004" pitchFamily="49" charset="0"/>
              </a:rPr>
              <a:t>TRUE</a:t>
            </a:r>
            <a:r>
              <a:rPr lang="nl-NL" sz="1500" dirty="0">
                <a:latin typeface="Museo Sans 500" panose="02000000000000000000" pitchFamily="2" charset="77"/>
              </a:rPr>
              <a:t>)</a:t>
            </a: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Andale Mono" panose="020B0509000000000004" pitchFamily="49" charset="0"/>
              </a:rPr>
              <a:t>or</a:t>
            </a:r>
            <a:r>
              <a:rPr lang="nl-NL" sz="1500" dirty="0">
                <a:latin typeface="Museo Sans 500" panose="02000000000000000000" pitchFamily="2" charset="77"/>
              </a:rPr>
              <a:t>		</a:t>
            </a:r>
            <a:r>
              <a:rPr lang="nl-NL" sz="1500" i="1" dirty="0">
                <a:latin typeface="Museo Sans 500" panose="02000000000000000000" pitchFamily="2" charset="77"/>
              </a:rPr>
              <a:t>	</a:t>
            </a:r>
            <a:r>
              <a:rPr lang="nl-NL" sz="1500" dirty="0">
                <a:latin typeface="Museo Sans 500" panose="02000000000000000000" pitchFamily="2" charset="77"/>
              </a:rPr>
              <a:t>(at </a:t>
            </a:r>
            <a:r>
              <a:rPr lang="nl-NL" sz="1500" dirty="0" err="1">
                <a:latin typeface="Museo Sans 500" panose="02000000000000000000" pitchFamily="2" charset="77"/>
              </a:rPr>
              <a:t>least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one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condition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should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be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>
                <a:latin typeface="Andale Mono" panose="020B0509000000000004" pitchFamily="49" charset="0"/>
              </a:rPr>
              <a:t>TRUE</a:t>
            </a:r>
            <a:r>
              <a:rPr lang="nl-NL" sz="1500" dirty="0">
                <a:latin typeface="Museo Sans 500" panose="02000000000000000000" pitchFamily="2" charset="77"/>
              </a:rPr>
              <a:t>)</a:t>
            </a: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Andale Mono" panose="020B0509000000000004" pitchFamily="49" charset="0"/>
              </a:rPr>
              <a:t>(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and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>
                <a:latin typeface="Andale Mono" panose="020B0509000000000004" pitchFamily="49" charset="0"/>
              </a:rPr>
              <a:t>)</a:t>
            </a:r>
            <a:r>
              <a:rPr lang="nl-NL" sz="1500" dirty="0">
                <a:latin typeface="Museo Sans 500" panose="02000000000000000000" pitchFamily="2" charset="77"/>
              </a:rPr>
              <a:t>			(</a:t>
            </a:r>
            <a:r>
              <a:rPr lang="nl-NL" sz="1500" dirty="0" err="1">
                <a:latin typeface="Museo Sans 500" panose="02000000000000000000" pitchFamily="2" charset="77"/>
              </a:rPr>
              <a:t>you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sometimes</a:t>
            </a:r>
            <a:r>
              <a:rPr lang="nl-NL" sz="1500" dirty="0">
                <a:latin typeface="Museo Sans 500" panose="02000000000000000000" pitchFamily="2" charset="77"/>
              </a:rPr>
              <a:t> want </a:t>
            </a:r>
            <a:r>
              <a:rPr lang="nl-NL" sz="1500" dirty="0" err="1">
                <a:latin typeface="Museo Sans 500" panose="02000000000000000000" pitchFamily="2" charset="77"/>
              </a:rPr>
              <a:t>to</a:t>
            </a:r>
            <a:r>
              <a:rPr lang="nl-NL" sz="1500" dirty="0">
                <a:latin typeface="Museo Sans 500" panose="02000000000000000000" pitchFamily="2" charset="77"/>
              </a:rPr>
              <a:t> combine </a:t>
            </a:r>
            <a:r>
              <a:rPr lang="nl-NL" sz="1500" dirty="0" err="1">
                <a:latin typeface="Museo Sans 500" panose="02000000000000000000" pitchFamily="2" charset="77"/>
              </a:rPr>
              <a:t>conditions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to</a:t>
            </a:r>
            <a:r>
              <a:rPr lang="nl-NL" sz="1500" dirty="0">
                <a:latin typeface="Museo Sans 500" panose="02000000000000000000" pitchFamily="2" charset="77"/>
              </a:rPr>
              <a:t> change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order of </a:t>
            </a:r>
            <a:r>
              <a:rPr lang="nl-NL" sz="1500" dirty="0" err="1">
                <a:latin typeface="Museo Sans 500" panose="02000000000000000000" pitchFamily="2" charset="77"/>
              </a:rPr>
              <a:t>calculation</a:t>
            </a:r>
            <a:r>
              <a:rPr lang="nl-NL" sz="1500" dirty="0">
                <a:latin typeface="Museo Sans 500" panose="02000000000000000000" pitchFamily="2" charset="77"/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3CAB08-0B2E-C24F-BD92-2C72D2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Conditions</a:t>
            </a:r>
            <a:endParaRPr lang="nl-NL" sz="2000" b="1" dirty="0">
              <a:solidFill>
                <a:schemeClr val="bg1"/>
              </a:solidFill>
              <a:latin typeface="Museo Sans 700" panose="02000000000000000000" pitchFamily="2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CE62D8-C20D-C14A-AE07-E099C83B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8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5AFF2-3479-64E5-7FB3-D8B9A0A9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98" y="4162098"/>
            <a:ext cx="11426786" cy="198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675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7463-E8D5-D84E-8CE1-F31012F3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98" y="1259999"/>
            <a:ext cx="11469599" cy="4883353"/>
          </a:xfrm>
        </p:spPr>
        <p:txBody>
          <a:bodyPr anchor="ctr">
            <a:noAutofit/>
          </a:bodyPr>
          <a:lstStyle/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 err="1">
                <a:latin typeface="Museo Sans 500" panose="02000000000000000000" pitchFamily="2" charset="77"/>
              </a:rPr>
              <a:t>You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can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use</a:t>
            </a:r>
            <a:r>
              <a:rPr lang="nl-NL" sz="1500" dirty="0">
                <a:latin typeface="Museo Sans 500" panose="02000000000000000000" pitchFamily="2" charset="77"/>
              </a:rPr>
              <a:t> more </a:t>
            </a:r>
            <a:r>
              <a:rPr lang="nl-NL" sz="1500" dirty="0" err="1">
                <a:latin typeface="Museo Sans 500" panose="02000000000000000000" pitchFamily="2" charset="77"/>
              </a:rPr>
              <a:t>than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one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condition</a:t>
            </a:r>
            <a:r>
              <a:rPr lang="nl-NL" sz="1500" dirty="0">
                <a:latin typeface="Museo Sans 500" panose="02000000000000000000" pitchFamily="2" charset="77"/>
              </a:rPr>
              <a:t> in </a:t>
            </a:r>
            <a:r>
              <a:rPr lang="nl-NL" sz="1500" dirty="0" err="1">
                <a:latin typeface="Museo Sans 500" panose="02000000000000000000" pitchFamily="2" charset="77"/>
              </a:rPr>
              <a:t>an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if</a:t>
            </a:r>
            <a:r>
              <a:rPr lang="nl-NL" sz="1500" dirty="0">
                <a:latin typeface="Museo Sans 500" panose="02000000000000000000" pitchFamily="2" charset="77"/>
              </a:rPr>
              <a:t>-statement: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endParaRPr lang="nl-NL" sz="1500" dirty="0">
              <a:latin typeface="Museo Sans 500" panose="02000000000000000000" pitchFamily="2" charset="77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 err="1">
                <a:latin typeface="Andale Mono" panose="020B0509000000000004" pitchFamily="49" charset="0"/>
              </a:rPr>
              <a:t>if</a:t>
            </a:r>
            <a:r>
              <a:rPr lang="nl-NL" sz="1500" dirty="0">
                <a:latin typeface="Andale Mono" panose="020B0509000000000004" pitchFamily="49" charset="0"/>
              </a:rPr>
              <a:t> (condition1):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>
                <a:latin typeface="Andale Mono" panose="020B0509000000000004" pitchFamily="49" charset="0"/>
              </a:rPr>
              <a:t>	...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 err="1">
                <a:latin typeface="Andale Mono" panose="020B0509000000000004" pitchFamily="49" charset="0"/>
              </a:rPr>
              <a:t>elif</a:t>
            </a:r>
            <a:r>
              <a:rPr lang="nl-NL" sz="1500" dirty="0">
                <a:latin typeface="Andale Mono" panose="020B0509000000000004" pitchFamily="49" charset="0"/>
              </a:rPr>
              <a:t> (condition2):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>
                <a:latin typeface="Andale Mono" panose="020B0509000000000004" pitchFamily="49" charset="0"/>
              </a:rPr>
              <a:t>	...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 err="1">
                <a:latin typeface="Andale Mono" panose="020B0509000000000004" pitchFamily="49" charset="0"/>
              </a:rPr>
              <a:t>elif</a:t>
            </a:r>
            <a:r>
              <a:rPr lang="nl-NL" sz="1500" dirty="0">
                <a:latin typeface="Andale Mono" panose="020B0509000000000004" pitchFamily="49" charset="0"/>
              </a:rPr>
              <a:t> (condition3):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>
                <a:latin typeface="Andale Mono" panose="020B0509000000000004" pitchFamily="49" charset="0"/>
              </a:rPr>
              <a:t>	...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 err="1">
                <a:latin typeface="Andale Mono" panose="020B0509000000000004" pitchFamily="49" charset="0"/>
              </a:rPr>
              <a:t>else</a:t>
            </a:r>
            <a:r>
              <a:rPr lang="nl-NL" sz="1500" dirty="0">
                <a:latin typeface="Andale Mono" panose="020B0509000000000004" pitchFamily="49" charset="0"/>
              </a:rPr>
              <a:t>: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>
                <a:latin typeface="Andale Mono" panose="020B0509000000000004" pitchFamily="49" charset="0"/>
              </a:rPr>
              <a:t>	...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3CAB08-0B2E-C24F-BD92-2C72D2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Conditions</a:t>
            </a:r>
            <a:endParaRPr lang="nl-NL" sz="2000" b="1" dirty="0">
              <a:solidFill>
                <a:schemeClr val="bg1"/>
              </a:solidFill>
              <a:latin typeface="Museo Sans 700" panose="02000000000000000000" pitchFamily="2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B1C80-88E7-2248-88FD-6F0A60AC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71646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agement_presentatie_template" id="{1CD6CAA7-D1E5-7747-90B9-1343F6EDDA52}" vid="{4D9DE498-71EF-1845-8CF7-9A5DFC51AC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36c8b33-83ce-4ec4-82cf-d06da732c82c" xsi:nil="true"/>
    <lcf76f155ced4ddcb4097134ff3c332f xmlns="446e16a6-2b04-44d6-8598-c3ba201f7a04">
      <Terms xmlns="http://schemas.microsoft.com/office/infopath/2007/PartnerControls"/>
    </lcf76f155ced4ddcb4097134ff3c332f>
    <Week xmlns="446e16a6-2b04-44d6-8598-c3ba201f7a04" xsi:nil="true"/>
    <Typeinhoud xmlns="446e16a6-2b04-44d6-8598-c3ba201f7a04" xsi:nil="true"/>
    <SharedWithUsers xmlns="036c8b33-83ce-4ec4-82cf-d06da732c82c">
      <UserInfo>
        <DisplayName/>
        <AccountId xsi:nil="true"/>
        <AccountType/>
      </UserInfo>
    </SharedWithUsers>
    <MediaLengthInSeconds xmlns="446e16a6-2b04-44d6-8598-c3ba201f7a0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78230A680CC04BA6093FC3FC6280E2" ma:contentTypeVersion="20" ma:contentTypeDescription="Een nieuw document maken." ma:contentTypeScope="" ma:versionID="481e059afc4bf84d48f00a040190d2d6">
  <xsd:schema xmlns:xsd="http://www.w3.org/2001/XMLSchema" xmlns:xs="http://www.w3.org/2001/XMLSchema" xmlns:p="http://schemas.microsoft.com/office/2006/metadata/properties" xmlns:ns2="446e16a6-2b04-44d6-8598-c3ba201f7a04" xmlns:ns3="036c8b33-83ce-4ec4-82cf-d06da732c82c" targetNamespace="http://schemas.microsoft.com/office/2006/metadata/properties" ma:root="true" ma:fieldsID="e1e593ac924ad4ff91c3874835630e7f" ns2:_="" ns3:_="">
    <xsd:import namespace="446e16a6-2b04-44d6-8598-c3ba201f7a04"/>
    <xsd:import namespace="036c8b33-83ce-4ec4-82cf-d06da732c8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Typeinhoud" minOccurs="0"/>
                <xsd:element ref="ns2:Week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e16a6-2b04-44d6-8598-c3ba201f7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Typeinhoud" ma:index="10" nillable="true" ma:displayName="Type inhoud" ma:format="Dropdown" ma:internalName="Typeinhoud">
      <xsd:simpleType>
        <xsd:restriction base="dms:Choice">
          <xsd:enumeration value="College"/>
          <xsd:enumeration value="Opdracht"/>
          <xsd:enumeration value="Nakijken"/>
        </xsd:restriction>
      </xsd:simpleType>
    </xsd:element>
    <xsd:element name="Week" ma:index="11" nillable="true" ma:displayName="Week" ma:format="Dropdown" ma:internalName="Week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6"/>
          <xsd:enumeration value="7"/>
        </xsd:restriction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Afbeeldingtags" ma:readOnly="false" ma:fieldId="{5cf76f15-5ced-4ddc-b409-7134ff3c332f}" ma:taxonomyMulti="true" ma:sspId="d5e0f8d3-5d55-42d7-8108-7e842a0d74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6c8b33-83ce-4ec4-82cf-d06da732c82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4dda884-e17d-498c-805f-8aeca6e7d8f8}" ma:internalName="TaxCatchAll" ma:showField="CatchAllData" ma:web="036c8b33-83ce-4ec4-82cf-d06da732c8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39DFA2-13D0-4067-90F1-EC07F06587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8045AA-2184-4CE3-9867-25313BBBA304}">
  <ds:schemaRefs>
    <ds:schemaRef ds:uri="http://schemas.microsoft.com/office/2006/metadata/properties"/>
    <ds:schemaRef ds:uri="http://schemas.microsoft.com/office/infopath/2007/PartnerControls"/>
    <ds:schemaRef ds:uri="036c8b33-83ce-4ec4-82cf-d06da732c82c"/>
    <ds:schemaRef ds:uri="446e16a6-2b04-44d6-8598-c3ba201f7a04"/>
  </ds:schemaRefs>
</ds:datastoreItem>
</file>

<file path=customXml/itemProps3.xml><?xml version="1.0" encoding="utf-8"?>
<ds:datastoreItem xmlns:ds="http://schemas.openxmlformats.org/officeDocument/2006/customXml" ds:itemID="{B770C55E-04E5-41D6-9E46-6CC45871AF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6e16a6-2b04-44d6-8598-c3ba201f7a04"/>
    <ds:schemaRef ds:uri="036c8b33-83ce-4ec4-82cf-d06da732c8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10857</TotalTime>
  <Words>482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Andale Mono</vt:lpstr>
      <vt:lpstr>Arial</vt:lpstr>
      <vt:lpstr>Calibri</vt:lpstr>
      <vt:lpstr>Calibri Light</vt:lpstr>
      <vt:lpstr>Courier New</vt:lpstr>
      <vt:lpstr>Franklin Gothic Medium</vt:lpstr>
      <vt:lpstr>Museo Sans 500</vt:lpstr>
      <vt:lpstr>Museo Sans 700</vt:lpstr>
      <vt:lpstr>Nueva Std Extended</vt:lpstr>
      <vt:lpstr>Office Theme</vt:lpstr>
      <vt:lpstr>Iteration</vt:lpstr>
      <vt:lpstr>AUTOMATION</vt:lpstr>
      <vt:lpstr>FOR LOOP</vt:lpstr>
      <vt:lpstr>FOR LOOP</vt:lpstr>
      <vt:lpstr>WHILE LOOP</vt:lpstr>
      <vt:lpstr>Exercises</vt:lpstr>
      <vt:lpstr>Conditions</vt:lpstr>
      <vt:lpstr>Conditions</vt:lpstr>
      <vt:lpstr>Conditions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Koen Bel</dc:creator>
  <cp:lastModifiedBy>Sebas Bakker</cp:lastModifiedBy>
  <cp:revision>124</cp:revision>
  <dcterms:created xsi:type="dcterms:W3CDTF">2021-04-21T14:17:15Z</dcterms:created>
  <dcterms:modified xsi:type="dcterms:W3CDTF">2025-10-03T09:07:59Z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0x0101003278230A680CC04BA6093FC3FC6280E2</vt:lpwstr>
  </property>
  <property fmtid="{D5CDD505-2E9C-101B-9397-08002B2CF9AE}" pid="3" name="Order">
    <vt:r8>1066000</vt:r8>
  </property>
  <property fmtid="{D5CDD505-2E9C-101B-9397-08002B2CF9AE}" pid="4" name="Administratie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Onderwerp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  <property fmtid="{D5CDD505-2E9C-101B-9397-08002B2CF9AE}" pid="13" name="TriggerFlowInfo">
    <vt:lpwstr/>
  </property>
  <property fmtid="{D5CDD505-2E9C-101B-9397-08002B2CF9AE}" pid="14" name="Jaargang">
    <vt:lpwstr/>
  </property>
  <property fmtid="{D5CDD505-2E9C-101B-9397-08002B2CF9AE}" pid="15" name="Module">
    <vt:lpwstr/>
  </property>
  <property fmtid="{D5CDD505-2E9C-101B-9397-08002B2CF9AE}" pid="16" name="MediaServiceImageTags">
    <vt:lpwstr/>
  </property>
  <property fmtid="{D5CDD505-2E9C-101B-9397-08002B2CF9AE}" pid="17" name="MSIP_Label_8772ba27-cab8-4042-a351-a31f6e4eacdc_Enabled">
    <vt:lpwstr>true</vt:lpwstr>
  </property>
  <property fmtid="{D5CDD505-2E9C-101B-9397-08002B2CF9AE}" pid="18" name="MSIP_Label_8772ba27-cab8-4042-a351-a31f6e4eacdc_SetDate">
    <vt:lpwstr>2025-10-01T11:49:19Z</vt:lpwstr>
  </property>
  <property fmtid="{D5CDD505-2E9C-101B-9397-08002B2CF9AE}" pid="19" name="MSIP_Label_8772ba27-cab8-4042-a351-a31f6e4eacdc_Method">
    <vt:lpwstr>Standard</vt:lpwstr>
  </property>
  <property fmtid="{D5CDD505-2E9C-101B-9397-08002B2CF9AE}" pid="20" name="MSIP_Label_8772ba27-cab8-4042-a351-a31f6e4eacdc_Name">
    <vt:lpwstr>Internal</vt:lpwstr>
  </property>
  <property fmtid="{D5CDD505-2E9C-101B-9397-08002B2CF9AE}" pid="21" name="MSIP_Label_8772ba27-cab8-4042-a351-a31f6e4eacdc_SiteId">
    <vt:lpwstr>715902d6-f63e-4b8d-929b-4bb170bad492</vt:lpwstr>
  </property>
  <property fmtid="{D5CDD505-2E9C-101B-9397-08002B2CF9AE}" pid="22" name="MSIP_Label_8772ba27-cab8-4042-a351-a31f6e4eacdc_ActionId">
    <vt:lpwstr>ee1c697c-f16c-4da9-96ab-9a6da6f7f7a1</vt:lpwstr>
  </property>
  <property fmtid="{D5CDD505-2E9C-101B-9397-08002B2CF9AE}" pid="23" name="MSIP_Label_8772ba27-cab8-4042-a351-a31f6e4eacdc_ContentBits">
    <vt:lpwstr>0</vt:lpwstr>
  </property>
  <property fmtid="{D5CDD505-2E9C-101B-9397-08002B2CF9AE}" pid="24" name="MSIP_Label_8772ba27-cab8-4042-a351-a31f6e4eacdc_Tag">
    <vt:lpwstr>10, 3, 0, 2</vt:lpwstr>
  </property>
</Properties>
</file>