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8" r:id="rId3"/>
    <p:sldId id="259" r:id="rId4"/>
    <p:sldId id="298" r:id="rId5"/>
    <p:sldId id="299" r:id="rId6"/>
    <p:sldId id="257" r:id="rId7"/>
    <p:sldId id="302" r:id="rId8"/>
    <p:sldId id="301" r:id="rId9"/>
    <p:sldId id="260" r:id="rId10"/>
    <p:sldId id="313" r:id="rId11"/>
    <p:sldId id="292" r:id="rId12"/>
    <p:sldId id="310" r:id="rId13"/>
    <p:sldId id="263" r:id="rId14"/>
    <p:sldId id="311" r:id="rId15"/>
    <p:sldId id="312" r:id="rId16"/>
    <p:sldId id="315" r:id="rId17"/>
    <p:sldId id="314" r:id="rId18"/>
    <p:sldId id="303" r:id="rId19"/>
    <p:sldId id="291" r:id="rId20"/>
    <p:sldId id="300" r:id="rId21"/>
    <p:sldId id="30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80960" y="142852"/>
            <a:ext cx="11430080" cy="4857784"/>
          </a:xfrm>
          <a:prstGeom prst="roundRect">
            <a:avLst>
              <a:gd name="adj" fmla="val 2353"/>
            </a:avLst>
          </a:prstGeom>
          <a:gradFill>
            <a:gsLst>
              <a:gs pos="0">
                <a:schemeClr val="bg2"/>
              </a:gs>
              <a:gs pos="35000">
                <a:schemeClr val="bg2">
                  <a:lumMod val="90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928935"/>
            <a:ext cx="10668000" cy="1470025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5000636"/>
            <a:ext cx="11201440" cy="107157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5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7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/>
          <p:nvPr/>
        </p:nvSpPr>
        <p:spPr>
          <a:xfrm>
            <a:off x="609600" y="274638"/>
            <a:ext cx="109728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467" y="274638"/>
            <a:ext cx="10248933" cy="914400"/>
          </a:xfrm>
        </p:spPr>
        <p:txBody>
          <a:bodyPr>
            <a:noAutofit/>
          </a:bodyPr>
          <a:lstStyle>
            <a:lvl1pPr marL="742950" indent="-742950" algn="l">
              <a:buFont typeface="+mj-lt"/>
              <a:buNone/>
              <a:defRPr lang="pt-BR" sz="28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2" name="Straight Connector 16"/>
          <p:cNvCxnSpPr/>
          <p:nvPr/>
        </p:nvCxnSpPr>
        <p:spPr>
          <a:xfrm rot="5400000">
            <a:off x="875208" y="730780"/>
            <a:ext cx="9144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1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1" y="274638"/>
            <a:ext cx="685729" cy="914400"/>
          </a:xfrm>
        </p:spPr>
        <p:txBody>
          <a:bodyPr anchor="ctr"/>
          <a:lstStyle>
            <a:lvl1pPr>
              <a:buNone/>
              <a:defRPr lang="pt-BR" sz="5000" kern="12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144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3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4" name="Rectangle 5"/>
          <p:cNvSpPr/>
          <p:nvPr/>
        </p:nvSpPr>
        <p:spPr>
          <a:xfrm>
            <a:off x="512619" y="1524000"/>
            <a:ext cx="36576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 rot="5400000">
            <a:off x="108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0"/>
          <p:cNvSpPr/>
          <p:nvPr/>
        </p:nvSpPr>
        <p:spPr>
          <a:xfrm>
            <a:off x="4318000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 smtClean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39" name="Straight Connector 12"/>
          <p:cNvCxnSpPr/>
          <p:nvPr/>
        </p:nvCxnSpPr>
        <p:spPr>
          <a:xfrm rot="5400000">
            <a:off x="4890559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4"/>
          <p:cNvSpPr/>
          <p:nvPr/>
        </p:nvSpPr>
        <p:spPr>
          <a:xfrm>
            <a:off x="8132619" y="1524000"/>
            <a:ext cx="3556000" cy="914400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cxnSp>
        <p:nvCxnSpPr>
          <p:cNvPr id="42" name="Straight Connector 16"/>
          <p:cNvCxnSpPr/>
          <p:nvPr/>
        </p:nvCxnSpPr>
        <p:spPr>
          <a:xfrm rot="5400000">
            <a:off x="8705177" y="1980141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54"/>
          <p:cNvSpPr>
            <a:spLocks noGrp="1"/>
          </p:cNvSpPr>
          <p:nvPr>
            <p:ph type="body" sz="quarter" idx="14" hasCustomPrompt="1"/>
          </p:nvPr>
        </p:nvSpPr>
        <p:spPr>
          <a:xfrm>
            <a:off x="1407950" y="1533532"/>
            <a:ext cx="2762269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1</a:t>
            </a:r>
            <a:endParaRPr lang="pt-BR" dirty="0"/>
          </a:p>
        </p:txBody>
      </p:sp>
      <p:sp>
        <p:nvSpPr>
          <p:cNvPr id="56" name="Espaço Reservado para Texto 54"/>
          <p:cNvSpPr>
            <a:spLocks noGrp="1"/>
          </p:cNvSpPr>
          <p:nvPr>
            <p:ph type="body" sz="quarter" idx="15" hasCustomPrompt="1"/>
          </p:nvPr>
        </p:nvSpPr>
        <p:spPr>
          <a:xfrm>
            <a:off x="5234518" y="1524000"/>
            <a:ext cx="2671245" cy="904868"/>
          </a:xfrm>
          <a:noFill/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2</a:t>
            </a:r>
            <a:endParaRPr lang="pt-BR" dirty="0"/>
          </a:p>
        </p:txBody>
      </p:sp>
      <p:sp>
        <p:nvSpPr>
          <p:cNvPr id="57" name="Espaço Reservado para Texto 54"/>
          <p:cNvSpPr>
            <a:spLocks noGrp="1"/>
          </p:cNvSpPr>
          <p:nvPr>
            <p:ph type="body" sz="quarter" idx="16" hasCustomPrompt="1"/>
          </p:nvPr>
        </p:nvSpPr>
        <p:spPr>
          <a:xfrm>
            <a:off x="9049136" y="1524000"/>
            <a:ext cx="2666653" cy="904868"/>
          </a:xfrm>
        </p:spPr>
        <p:txBody>
          <a:bodyPr anchor="ctr"/>
          <a:lstStyle>
            <a:lvl1pPr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Titulo 3</a:t>
            </a:r>
            <a:endParaRPr lang="pt-BR" dirty="0"/>
          </a:p>
        </p:txBody>
      </p:sp>
      <p:sp>
        <p:nvSpPr>
          <p:cNvPr id="59" name="Espaço Reservado para Texto 58"/>
          <p:cNvSpPr>
            <a:spLocks noGrp="1"/>
          </p:cNvSpPr>
          <p:nvPr>
            <p:ph type="body" sz="quarter" idx="17"/>
          </p:nvPr>
        </p:nvSpPr>
        <p:spPr>
          <a:xfrm>
            <a:off x="512619" y="2428868"/>
            <a:ext cx="3657600" cy="388800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0" name="Espaço Reservado para Texto 58"/>
          <p:cNvSpPr>
            <a:spLocks noGrp="1"/>
          </p:cNvSpPr>
          <p:nvPr>
            <p:ph type="body" sz="quarter" idx="18"/>
          </p:nvPr>
        </p:nvSpPr>
        <p:spPr>
          <a:xfrm>
            <a:off x="4318000" y="2428868"/>
            <a:ext cx="3587763" cy="392909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1" name="Espaço Reservado para Texto 58"/>
          <p:cNvSpPr>
            <a:spLocks noGrp="1"/>
          </p:cNvSpPr>
          <p:nvPr>
            <p:ph type="body" sz="quarter" idx="19"/>
          </p:nvPr>
        </p:nvSpPr>
        <p:spPr>
          <a:xfrm>
            <a:off x="8123435" y="2438400"/>
            <a:ext cx="3592355" cy="3835374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 anchorCtr="0"/>
          <a:lstStyle>
            <a:lvl1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defRPr lang="pt-BR" sz="16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3" name="Espaço Reservado para Texto 62"/>
          <p:cNvSpPr>
            <a:spLocks noGrp="1"/>
          </p:cNvSpPr>
          <p:nvPr>
            <p:ph type="body" sz="quarter" idx="20" hasCustomPrompt="1"/>
          </p:nvPr>
        </p:nvSpPr>
        <p:spPr>
          <a:xfrm>
            <a:off x="512619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4" name="Espaço Reservado para Texto 62"/>
          <p:cNvSpPr>
            <a:spLocks noGrp="1"/>
          </p:cNvSpPr>
          <p:nvPr>
            <p:ph type="body" sz="quarter" idx="21" hasCustomPrompt="1"/>
          </p:nvPr>
        </p:nvSpPr>
        <p:spPr>
          <a:xfrm>
            <a:off x="4339187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5" name="Espaço Reservado para Texto 62"/>
          <p:cNvSpPr>
            <a:spLocks noGrp="1"/>
          </p:cNvSpPr>
          <p:nvPr>
            <p:ph type="body" sz="quarter" idx="22" hasCustomPrompt="1"/>
          </p:nvPr>
        </p:nvSpPr>
        <p:spPr>
          <a:xfrm>
            <a:off x="8123435" y="1524000"/>
            <a:ext cx="895331" cy="861774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pt-BR" sz="5000" kern="12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3940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9083" y="2143116"/>
            <a:ext cx="5386917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dirty="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2">
                  <a:lumMod val="90000"/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pt-BR" sz="2000" kern="1200" smtClean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5"/>
          <p:cNvSpPr/>
          <p:nvPr/>
        </p:nvSpPr>
        <p:spPr>
          <a:xfrm>
            <a:off x="709083" y="1417639"/>
            <a:ext cx="5386917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609568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1</a:t>
            </a:r>
          </a:p>
        </p:txBody>
      </p:sp>
      <p:cxnSp>
        <p:nvCxnSpPr>
          <p:cNvPr id="12" name="Straight Connector 9"/>
          <p:cNvCxnSpPr/>
          <p:nvPr/>
        </p:nvCxnSpPr>
        <p:spPr>
          <a:xfrm rot="5400000">
            <a:off x="1086876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3083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Rectangle 5"/>
          <p:cNvSpPr/>
          <p:nvPr/>
        </p:nvSpPr>
        <p:spPr>
          <a:xfrm>
            <a:off x="6193368" y="1417639"/>
            <a:ext cx="5389033" cy="757237"/>
          </a:xfrm>
          <a:prstGeom prst="rect">
            <a:avLst/>
          </a:prstGeom>
          <a:gradFill flip="none" rotWithShape="1">
            <a:gsLst>
              <a:gs pos="32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rtlCol="0" anchor="ctr"/>
          <a:lstStyle/>
          <a:p>
            <a:endParaRPr lang="en-US" sz="2400" dirty="0">
              <a:solidFill>
                <a:srgbClr val="EEECE1">
                  <a:lumMod val="25000"/>
                </a:srgbClr>
              </a:solidFill>
              <a:latin typeface="Gill Sans MT" pitchFamily="34" charset="0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096000" y="1357298"/>
            <a:ext cx="91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EEECE1">
                    <a:lumMod val="75000"/>
                  </a:srgbClr>
                </a:solidFill>
                <a:latin typeface="Calisto MT" pitchFamily="18" charset="0"/>
              </a:rPr>
              <a:t>2</a:t>
            </a:r>
            <a:endParaRPr lang="en-US" sz="5000" dirty="0">
              <a:solidFill>
                <a:srgbClr val="EEECE1">
                  <a:lumMod val="75000"/>
                </a:srgbClr>
              </a:solidFill>
              <a:latin typeface="Calisto MT" pitchFamily="18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 rot="5400000">
            <a:off x="6611415" y="1799158"/>
            <a:ext cx="685800" cy="2117"/>
          </a:xfrm>
          <a:prstGeom prst="line">
            <a:avLst/>
          </a:prstGeom>
          <a:ln w="31750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2"/>
          <p:cNvSpPr>
            <a:spLocks noGrp="1"/>
          </p:cNvSpPr>
          <p:nvPr>
            <p:ph type="body" idx="13"/>
          </p:nvPr>
        </p:nvSpPr>
        <p:spPr>
          <a:xfrm>
            <a:off x="6953256" y="1428737"/>
            <a:ext cx="4565683" cy="717559"/>
          </a:xfr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2400" kern="1200" dirty="0" smtClean="0">
                <a:solidFill>
                  <a:srgbClr val="EEECE1">
                    <a:lumMod val="25000"/>
                  </a:srgbClr>
                </a:solidFill>
                <a:latin typeface="Gill Sans MT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9519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>
                  <a:lumMod val="9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solidFill>
              <a:schemeClr val="bg2">
                <a:lumMod val="75000"/>
              </a:schemeClr>
            </a:solidFill>
          </a:ln>
        </p:spPr>
        <p:txBody>
          <a:bodyPr anchor="ctr"/>
          <a:lstStyle>
            <a:lvl1pPr algn="l">
              <a:defRPr sz="20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gradFill>
            <a:gsLst>
              <a:gs pos="0">
                <a:schemeClr val="bg1">
                  <a:alpha val="0"/>
                </a:schemeClr>
              </a:gs>
              <a:gs pos="55000">
                <a:schemeClr val="bg2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10/11/2015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8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attes.cnpq.br/2462384793631673" TargetMode="External"/><Relationship Id="rId5" Type="http://schemas.openxmlformats.org/officeDocument/2006/relationships/hyperlink" Target="mailto:akanehar@gmail.com" TargetMode="External"/><Relationship Id="rId4" Type="http://schemas.openxmlformats.org/officeDocument/2006/relationships/hyperlink" Target="https://github.com/Adilmar/Arduino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l_fullxfull.2657514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794598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2" y="0"/>
            <a:ext cx="12191998" cy="69545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1800" b="1" dirty="0" smtClean="0">
                <a:solidFill>
                  <a:srgbClr val="92D050"/>
                </a:solidFill>
              </a:rPr>
              <a:t>ARDUINO AUTOMAÇÃO WEB </a:t>
            </a:r>
          </a:p>
          <a:p>
            <a:pPr algn="ctr"/>
            <a:r>
              <a:rPr lang="pt-BR" sz="1800" b="1" dirty="0" smtClean="0">
                <a:solidFill>
                  <a:srgbClr val="92D050"/>
                </a:solidFill>
              </a:rPr>
              <a:t>Adilmar Coelho Dantas </a:t>
            </a:r>
            <a:r>
              <a:rPr lang="pt-BR" sz="1800" b="1" dirty="0" smtClean="0">
                <a:solidFill>
                  <a:srgbClr val="92D050"/>
                </a:solidFill>
              </a:rPr>
              <a:t>| </a:t>
            </a:r>
            <a:r>
              <a:rPr lang="pt-BR" sz="1800" b="1" dirty="0" smtClean="0">
                <a:solidFill>
                  <a:srgbClr val="92D050"/>
                </a:solidFill>
              </a:rPr>
              <a:t>GET: </a:t>
            </a:r>
            <a:r>
              <a:rPr lang="pt-BR" sz="1800" b="1" dirty="0">
                <a:solidFill>
                  <a:srgbClr val="92D050"/>
                </a:solidFill>
              </a:rPr>
              <a:t>https://github.com/Adilmar/Arduino1</a:t>
            </a:r>
            <a:endParaRPr lang="pt-B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264016"/>
            <a:ext cx="10972800" cy="1143000"/>
          </a:xfrm>
        </p:spPr>
        <p:txBody>
          <a:bodyPr/>
          <a:lstStyle/>
          <a:p>
            <a:r>
              <a:rPr lang="pt-BR" dirty="0" smtClean="0"/>
              <a:t>Codificação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88135" y="734096"/>
            <a:ext cx="10972800" cy="58598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4800" dirty="0" err="1"/>
              <a:t>int</a:t>
            </a:r>
            <a:r>
              <a:rPr lang="pt-BR" sz="4800" dirty="0"/>
              <a:t> verde = 5;</a:t>
            </a:r>
          </a:p>
          <a:p>
            <a:pPr marL="0" indent="0">
              <a:buNone/>
            </a:pPr>
            <a:r>
              <a:rPr lang="pt-BR" sz="4800" dirty="0" err="1"/>
              <a:t>int</a:t>
            </a:r>
            <a:r>
              <a:rPr lang="pt-BR" sz="4800" dirty="0"/>
              <a:t> </a:t>
            </a:r>
            <a:r>
              <a:rPr lang="pt-BR" sz="4800" dirty="0" err="1"/>
              <a:t>vrecebido</a:t>
            </a:r>
            <a:r>
              <a:rPr lang="pt-BR" sz="4800" dirty="0"/>
              <a:t> = -2;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void</a:t>
            </a:r>
            <a:r>
              <a:rPr lang="pt-BR" sz="4800" dirty="0"/>
              <a:t> setup()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pinMode</a:t>
            </a:r>
            <a:r>
              <a:rPr lang="pt-BR" sz="4800" dirty="0"/>
              <a:t>(verde, OUTPUT);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Serial.begin</a:t>
            </a:r>
            <a:r>
              <a:rPr lang="pt-BR" sz="4800" dirty="0"/>
              <a:t>(9600);</a:t>
            </a:r>
          </a:p>
          <a:p>
            <a:pPr marL="0" indent="0">
              <a:buNone/>
            </a:pPr>
            <a:r>
              <a:rPr lang="pt-BR" sz="4800" dirty="0"/>
              <a:t>}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void</a:t>
            </a:r>
            <a:r>
              <a:rPr lang="pt-BR" sz="4800" dirty="0"/>
              <a:t> loop() {</a:t>
            </a:r>
          </a:p>
          <a:p>
            <a:pPr marL="0" indent="0">
              <a:buNone/>
            </a:pPr>
            <a:r>
              <a:rPr lang="pt-BR" sz="4800" dirty="0"/>
              <a:t>  </a:t>
            </a:r>
          </a:p>
          <a:p>
            <a:pPr marL="0" indent="0">
              <a:buNone/>
            </a:pPr>
            <a:r>
              <a:rPr lang="pt-BR" sz="4800" dirty="0"/>
              <a:t>   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Serial.available</a:t>
            </a:r>
            <a:r>
              <a:rPr lang="pt-BR" sz="4800" dirty="0"/>
              <a:t>() &gt; 0) {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vrecebido</a:t>
            </a:r>
            <a:r>
              <a:rPr lang="pt-BR" sz="4800" dirty="0"/>
              <a:t> = </a:t>
            </a:r>
            <a:r>
              <a:rPr lang="pt-BR" sz="4800" dirty="0" err="1"/>
              <a:t>Serial.read</a:t>
            </a:r>
            <a:r>
              <a:rPr lang="pt-BR" sz="4800" dirty="0"/>
              <a:t>();</a:t>
            </a:r>
          </a:p>
          <a:p>
            <a:pPr marL="0" indent="0">
              <a:buNone/>
            </a:pPr>
            <a:r>
              <a:rPr lang="pt-BR" sz="4800" dirty="0"/>
              <a:t>    }</a:t>
            </a:r>
          </a:p>
          <a:p>
            <a:pPr marL="0" indent="0">
              <a:buNone/>
            </a:pPr>
            <a:r>
              <a:rPr lang="pt-BR" sz="4800" dirty="0"/>
              <a:t>   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&gt; 0) {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== '1'){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digitalWrite</a:t>
            </a:r>
            <a:r>
              <a:rPr lang="pt-BR" sz="4800" dirty="0"/>
              <a:t>(verde, HIGH);</a:t>
            </a:r>
          </a:p>
          <a:p>
            <a:pPr marL="0" indent="0">
              <a:buNone/>
            </a:pPr>
            <a:r>
              <a:rPr lang="pt-BR" sz="4800" dirty="0"/>
              <a:t>            //</a:t>
            </a:r>
            <a:r>
              <a:rPr lang="pt-BR" sz="4800" dirty="0" err="1"/>
              <a:t>Serial.print</a:t>
            </a:r>
            <a:r>
              <a:rPr lang="pt-BR" sz="4800" dirty="0"/>
              <a:t>(HIGH);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delay</a:t>
            </a:r>
            <a:r>
              <a:rPr lang="pt-BR" sz="4800" dirty="0"/>
              <a:t>(300);</a:t>
            </a:r>
          </a:p>
          <a:p>
            <a:pPr marL="0" indent="0">
              <a:buNone/>
            </a:pPr>
            <a:r>
              <a:rPr lang="pt-BR" sz="4800" dirty="0"/>
              <a:t>        } </a:t>
            </a:r>
            <a:r>
              <a:rPr lang="pt-BR" sz="4800" dirty="0" err="1"/>
              <a:t>else</a:t>
            </a:r>
            <a:r>
              <a:rPr lang="pt-BR" sz="4800" dirty="0"/>
              <a:t>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== '0'){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digitalWrite</a:t>
            </a:r>
            <a:r>
              <a:rPr lang="pt-BR" sz="4800" dirty="0"/>
              <a:t>(verde, LOW);</a:t>
            </a:r>
          </a:p>
          <a:p>
            <a:pPr marL="0" indent="0">
              <a:buNone/>
            </a:pPr>
            <a:r>
              <a:rPr lang="pt-BR" sz="4800" dirty="0"/>
              <a:t>            //</a:t>
            </a:r>
            <a:r>
              <a:rPr lang="pt-BR" sz="4800" dirty="0" err="1"/>
              <a:t>Serial.print</a:t>
            </a:r>
            <a:r>
              <a:rPr lang="pt-BR" sz="4800" dirty="0"/>
              <a:t>(LOW);            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delay</a:t>
            </a:r>
            <a:r>
              <a:rPr lang="pt-BR" sz="4800" dirty="0"/>
              <a:t>(300);</a:t>
            </a:r>
          </a:p>
          <a:p>
            <a:pPr marL="0" indent="0">
              <a:buNone/>
            </a:pPr>
            <a:r>
              <a:rPr lang="pt-BR" sz="4800" dirty="0"/>
              <a:t>        }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vrecebido</a:t>
            </a:r>
            <a:r>
              <a:rPr lang="pt-BR" sz="4800" dirty="0"/>
              <a:t> = -2;</a:t>
            </a:r>
          </a:p>
          <a:p>
            <a:pPr marL="0" indent="0">
              <a:buNone/>
            </a:pPr>
            <a:r>
              <a:rPr lang="pt-BR" sz="4800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46" y="1223494"/>
            <a:ext cx="5009835" cy="5273510"/>
          </a:xfrm>
          <a:prstGeom prst="rect">
            <a:avLst/>
          </a:prstGeom>
        </p:spPr>
      </p:pic>
      <p:pic>
        <p:nvPicPr>
          <p:cNvPr id="1026" name="Picture 2" descr="http://morvanabonin.org/wp-content/uploads/2014/09/arduino-pisca-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95170"/>
            <a:ext cx="29527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 para a direita 6"/>
          <p:cNvSpPr/>
          <p:nvPr/>
        </p:nvSpPr>
        <p:spPr>
          <a:xfrm rot="10800000">
            <a:off x="5190186" y="3606085"/>
            <a:ext cx="3000777" cy="1133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0800000">
            <a:off x="5729121" y="2257310"/>
            <a:ext cx="3000777" cy="11333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5729120" y="4904058"/>
            <a:ext cx="3000777" cy="11333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utoShape 4" descr="data:image/jpeg;base64,/9j/4AAQSkZJRgABAQAAAQABAAD/2wCEAAkGBxQSEA8TEBITFhUQEBUQDxAUFhcPFBgXFBcYFhUWFxgaHTQnGhslHBQVITEtJykrMC4uFyAzODMsNygtMCsBCgoKDg0OGxAQGy4mICUsLCwsLyw3LSwsLzAsLC0sLCwvNCwtLCwsLC0sLCwsLCwsLCwsLCwsLCwsLCwsLCwsLP/AABEIAIgAiAMBEQACEQEDEQH/xAAcAAABBQEBAQAAAAAAAAAAAAACAAQFBgcBAwj/xABDEAABAgMEBQkFBgQGAwAAAAABAgMABBEFBhIhBzFUk9ITFkFRYWORkuEiMnGBoRQzQrGywRdSU9E0cnOUwvAjQ2L/xAAaAQEAAwEBAQAAAAAAAAAAAAAAAgMEAQUG/8QAMREAAgEBBQcDBAICAwAAAAAAAAECAwQRExRSEhUhMVFhoUGx4QUiMnGBkSMzYsHR/9oADAMBAAIRAxEAPwDcYAUAKAFACgAVrAFSaAaychDkBg/bkuj3nm/MD+UVOtTXOSJbEug35zS39dHiY5mKWpDYl0HLFrNL9xxCuwKBPhFkZxlyZxpociYESOBh0QAYMAdgBQAoAUAKAFACgBQA2np5tlOJxQA6Os/AdMV1KsKavkzsYuXIrc/eUlWEusyo63lpLpHXgrl84zYtWp+P2rvz/ovjRfom/wBDL7RZ6jV+dQ8rrW6KfJIOUdVnpvjN7X7JbFb0jceNr3hs6Xl3XG1Sy1JSeTbThWVK/CPGLdmlFcEjtOz1pzUWmVLRreJ+cm3W5hLbjfJlz7tACCCKAUGo1pnEKX3PikbbfZqdKmnHg/cv81YUuv3mUfEDCfpFkrPTlzR5KnJeoxXZDrWctMLHdu/+RHyOsRHBlH8Jfw+J3aT5oBu8y2lBE22WyckuA4m1fA9EdVa53VFd7DZ6Fjk7XSqlDri8gSjT4MAe4MAdgBQAoAUAKAI61LS5MpQ2nG6v3ED9SuoRnrV9j7Yq+T5InGF/F8irX2dVJSL80pWOZIS22s6mys0qgdlSYrVHYWJN3y9v0arNFVaqh6GL3ZurM2kp8sFJLZSp1bi6Elwqpn0k4VRGMHPke5XtNOzpbXryu7E6dEs/3G89IngyM+86PcSNE87UBSmAOk4yfoBDAkcf1Sj6Xml3Ouq3Z7JSk43HKF52lK0rQAdCRUxohBRR5FqtMq8r3y9ETijEzMeKjADaZaStJStIUk60nMRxpNXMFTtCQck6uMEqa1rb1lHaOsRRc6XFcV7E71L9kxYd5AsDOL001eiBcJKdChHQP0qgAoAUAKAGVqz4ZbxUqonC2jpUo6hFNeqqcb/X0/ZKEdpnnZFnlsKW4cTrmbiv+I7BEaFHY+6XGT5nZyv4LkR1+bDM7IvsJIClAKbJyGJBxJB7DSnzi6cdqNxZZq2FVU2fPktPz1mOOIQp2XWugcSUgYsFae8KGlTmOuMacoH0UoUbQk3c0Ov4hWjta/K3wx3Fn1K8jZ9PuD/EC0drX5UcMMWfUZGz6fc5z9tDa1+VHDDFn1O5Gz6fc5z7tDal+VHDDFn1GRs+n3Oc+Z/al+VHDDFn1GRs+n3Oc95/al+COGGLPqMjZ9PuOrN0gTbawXF8qn8SFAJqOmhAyPjHVWkuZCp9OoyV0VcWa2ZYM8nNS33LwCikfhKsx8j+cWf63evxfg8GUXe4vmiw3avBiAzjQVF/kJsKAgCQBgDsAKAIKWWHn3H1kBqWqhonJNRm4uvZT/tIxU/8tVzfKPBf9sta2YqK5sptraZ5ZtwpYYceSk05TEGkntTkSR8aRc66XI30/pc5K+TuGB02I2Je+HBHMfsT3S9Xj5BOmtGxr3w4IZjsN0vV4+QTpoRsa98OCGY7DdL1ePkA6ZUbIvfDghmOw3S9Xj5AOmFGyL3w4IZjsN0vV4+QDpeTsi98OCGY7DdL1ePkA6W07KvejghmOw3S9Xj5AOlhOyr3o4IZjsN0vV4+SmXwvCJ55Lga5PC2EUxYyaEmpNB1xVUntO89CyWbAg433mq2NZ1JBhh4f+gJWnpFRXxFfpGpR+y5nz9ompVZSXUz8rVKTKm1HUqgOqvUfmKGI0m/xfoVS6mnXXtfEBnFpEvMs7UQA4gBjbU3yTDqxrCaJ+JyEU2iph03InCN8kir38YUxYcwhGsNJSunUpQx/mYhGnh0VFdDTZWpWhN9TIdHdkyUy6+m0HeTCW0lr2w0CSaKzPVl4xXTUXzPZtlWrBLDReTc2w9qT/uBF2xTPPzVs6eADc+xNqTvxDYpjNWzT4AN0LE2kb8Q2KYzVs0+ADdKxdpG/ENimM1bNPgA3TsbaRvxDDpjN2zT4PM3VsfaBvhDDp9RmrZp8Am61kbQN8IYdPqM1bNPg4m6llE0S+CTqHLCGHTDtdrXp4JizrlSjCwtLZUpJqkrUVgHoIGqsTVKKMtS3Vqi2W+BOqMWGQz/AEnSdA0+ntQr4pzT9MXhFM/tmn/BJcVceFzLVzGcXETZLFmsSRAE2kwBEXg9pUq3/PMJJHYjM/tGS1cXCHV+xZT9X2JGflEPNONOpxIdQULT1hQoY1NX8CMZOLUlzRiNraG5lLh+zOtONknCVktrA6AoUoT8PpGZ0H6Ht0/qlNr700xgdEc/3G89I5gyLN50e4J0TT/cbz0hgyG86Pc4dFM93G89IYMhvOj3BOiue7neekMCQ3nR7gnRdO9z5/SGDIbzo9wToxne58/pDBkN50e4J0aTnc+f0hgSG86Pcj7auVMyrKnneTwpIBwqxH2jQZUiMqUoq9llG3Uqs9iN95cNFlqrcZeZWa8gUFsk1OFeL2fgCn69kXUJXq4876pRUZqa9eZdFGLzyyv30Yxybv8A80V4HP6GKqy+0lHmZddaaKVAHoND8otIm53UmqpEAXVo5QBF2r/ipH/M7+lMZK/+6n/JbD8ZElNrUG3C2nEsIUUIJwhSgDhTXoqaCNZUVXR9a0/MsPKtOXDK0vFLQAKMSaZ+ySdRyr0/mBRdIukh9uZclpJQQlk4HHaBSlLGsCuQA1fGsZqlVp3I9mx2CEoKdT19CnfxBtHa1+VvhivFn1NmRs+n3B5/2jta/Kjhhiz6jI2fT7nOftobWvyo4YYs+p3I2fT7nOfdobUvyo4YYs+oyNn0+5znzP7Uvyo4YYs+oyNn0+5znvPbUvwRwwxZ9RkbPp9xtPXim5lPJOvLcSoj2KDMjVqGccc5S4MnCzUaT2oq40TR1YK5ZlxbwKVvlJwHWlKa0r1E4j9I0UYOK4njfULRGrNKPJHtIWnOKtCYadlwmWQmrT3X1Z/irnl0Ui488fXj/wAJMf6ZiFT8GdjzMUslyjy/9RX6jEo8kHzNuuU7kI6cNIljkIAjbbydk1/yv4POKftGS08J05d7v7LKfJrsTCo1lZ5KMAfM940qlLXfU4jFyc6ZjAcgtJc5RIrTpBEYpfbM+noXVbOkn6XeLi+K00I2Ne+HBFuY7Hn7perx8nmdMiNkXvhwQzHYbperx8gHTCjZF74cEMx2G6Xq8fIB0vJ2Re9HBDMdhul6vHyAdLadlXvRwQzHYbperx8gHSunZV70cEMx2G6Xq8fIB0qJ2Ve9HDDMdhul6vHyAdJ6NlVvBwwx+w3S9fj5J2716mZyqUBSFpFS2qlSOkpI1iLIVFIx2mx1KHF8V1Dva9hk3u0BPiRCq/sZmjzMSsVVV16zXxNYsXAibfcjUmANNlNQgBneNgqYXTWmi0/FOcZ7XBypO7nz/onTd0h5KzAcbQsalpCvHWItpzU4qS9SMlc7hOKpUnozJiZwpV52bKnCPtTzBWjILS6ErHZUHMRXLYlzNlCVppfgn/RWzdGxdpG/EQ2KZpzVs0+ADdKxdpG/ENimM1bNPgA3UsbaRvxDDpjNWzT4AN1bH2gb4Qw6fUZq2afAButZG0DfCGHT6jNWzT4AN2LJ2gb4Qw6fUZq2afABuzZX9cb4Qw6fUZq2afABu3ZX9cb0Qw6fUZq2afBTrqrKZ+X5MkjlsIOqqTUH6ZxTT/NXHpWtX2eW10LhpVtHk5dLYOaqqP6U+JJ8saKnGSifNR5XmbXfb9oRaRNyuU1kIA0iWGQgA3k1EAQdhucmt2WV+E8oz2oOsfKMdn/xydJ/tfr4LZ/clIoGnO23ECXlUKKUupU69TLEAcKE/CoUT15dUWV5NcD0vpdGLbm/TkUux9HM5MsNvt8kEOjEjEvCaaq0pFapSavNtT6hSpycXfwHZ0Uz3cbz0juDIhvOj3BOiye7neekMGQ3nR7nDoune58/pDAkN50O4J0Yzvc+f0hgyG86HcE6NJzufP6QwJDedDuCdG853Pn9IYEhvOj3BOjmb7rz+kMCQ3nR7gnR5N915/SGBIbzodyyXUud9lWX5haStKTgA91GXtKJOs0/eLadLZ4swWu340diC4GeX9tn7TNGnupOQ7Bkn6VPzjtP7m5nny4cBxdWUqoRaRNzupK0SIAurQygA1CAK/b8or2XG8nGjiQevrSewxnr0nJKUfyXL/wnCV3B8ihaULHXaDDE3KpKlsJU2+yPaWASCKDpocXxCuyIbWNBSj/KPSsFaNGThPk+TM5kL4T0u2llqYWhDdQlFEmmeYzFYgpyXBHpzslCb2pLie/P+0NrX5UcMdxZ9SGRs+n3Oc/bQ2tflRwwxZ9TuRs+n3Oc+5/al+VHDDFn1GRs+n3Oc+Z/al+VHDDFn1GRs+n3B57z21L8EcMMWfUZGz6fc5z1ntpV4I4YYs+oyNn0+5abk30ddeSxMkK5T7tymE4hnQ0yNf2i2nVbdzMNtsMIQ26fpzRfVRoPHKFpGvQGWyy2QVKyXn4J/c+sUze09hfySXDiZTIslaqnMk1Ji5K4iahcyysxlAGyWLK4UiAJtIgDsAN5lqogCoT7S5d0vM9P3iOhQ/vGapSlGWJT5+q6lkZJrZkTNnWqh9NUKNR7yD7yfjFlKrGouBGUXE91KPXFpE8VKPXAHkpR64ApV4tIbEs4ppIW6tJovCQlII6Co9PwEVSrKPA30Pp1SrHafBEIdK6dlXvRwRDMdjRul6vHyAdKidlVvRwQzHYbperx8lQugwp20GMApRzlSBqSkZn5dEVU1fI32yShQd/S4ul876ol0lDKgpZqCoZ07E9Z+gjRKbb2YnzaXqzH3XFvuFS9Z1DXSJwgoq5HG7y13asYqIyiRw2S69kYQMoAvMs1QQA4gBQBwiAI+flAoGAKRa1mLbXyjRKVDpGUU1KCk9pcH1JxndwOSV8cJwzKKH+dP7p/t4RDFqQ/2L+Ud2U+RPS1qNO/duJJP4a0V4GLYVYS5Mg4tczs/i5J3k/f5NXJ/wCbCcP1pE3yOwu2lfyMOuXdgzU0pDyHEoaBLppgIV0JNdRNYyU4bTuZ9FbLVhU9qLV75F6d0dySRU8oAOkroPExdgwPL3lX7EFali2UwCStxRHQldR46oreGuC4/okvqFo7FQnb0IbStuRbCAvJagSokdSlnNQ7BQRKNNvnwXkzVrROo/ud5XkS63VYlEknp/YdkXxioq5Gdu8tNhWAVEZR04ardq7+EDKAL/ISgSBAEgBAHYAUAKABUmAGE7JBQgCn23dwKrlAFItGwHEVwEjs1jwiuVGEuaJKTRErnJxrJK1AdhUn8jFeXiuTa/k7tsav3jntXKK8y+KO4H/Jja7ERNTk057yz8aVPiY7l4evE5tsYGynFmqypR6zU+HVFqSXIi3eSUldtR6I6C2WNdPVUQBf7Eu6E0ygC4SUkEiAH6UwAUAKAFACgBQBwiAPB1gGAIubskK6IAg5y7ST0QBEPXSHVAHhzQHVAHuzdIdUAS8ndpI6IAnJSyQnogCUaYAgD3AgDsAKAFACgBQAoAUAKAOEQABaEAAZcQAP2YQAQlxABhoQAYTAHYAUAKAFACgD/9k="/>
          <p:cNvSpPr>
            <a:spLocks noChangeAspect="1" noChangeArrowheads="1"/>
          </p:cNvSpPr>
          <p:nvPr/>
        </p:nvSpPr>
        <p:spPr bwMode="auto">
          <a:xfrm>
            <a:off x="155575" y="-7762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6" descr="data:image/jpeg;base64,/9j/4AAQSkZJRgABAQAAAQABAAD/2wCEAAkGBxQSEA8TEBITFhUQEBUQDxAUFhcPFBgXFBcYFhUWFxgaHTQnGhslHBQVITEtJykrMC4uFyAzODMsNygtMCsBCgoKDg0OGxAQGy4mICUsLCwsLyw3LSwsLzAsLC0sLCwvNCwtLCwsLC0sLCwsLCwsLCwsLCwsLCwsLCwsLCwsLP/AABEIAIgAiAMBEQACEQEDEQH/xAAcAAABBQEBAQAAAAAAAAAAAAACAAQFBgcBAwj/xABDEAABAgMEBQkFBgQGAwAAAAABAgMABBEFBhIhBzFUk9ITFkFRYWORkuEiMnGBoRQzQrGywRdSU9E0cnOUwvAjQ2L/xAAaAQEAAwEBAQAAAAAAAAAAAAAAAgMEAQUG/8QAMREAAgEBBQcDBAICAwAAAAAAAAECAwQRExRSEhUhMVFhoUGx4QUiMnGBkSMzYsHR/9oADAMBAAIRAxEAPwDcYAUAKAFACgAVrAFSaAaychDkBg/bkuj3nm/MD+UVOtTXOSJbEug35zS39dHiY5mKWpDYl0HLFrNL9xxCuwKBPhFkZxlyZxpociYESOBh0QAYMAdgBQAoAUAKAFACgBQA2np5tlOJxQA6Os/AdMV1KsKavkzsYuXIrc/eUlWEusyo63lpLpHXgrl84zYtWp+P2rvz/ovjRfom/wBDL7RZ6jV+dQ8rrW6KfJIOUdVnpvjN7X7JbFb0jceNr3hs6Xl3XG1Sy1JSeTbThWVK/CPGLdmlFcEjtOz1pzUWmVLRreJ+cm3W5hLbjfJlz7tACCCKAUGo1pnEKX3PikbbfZqdKmnHg/cv81YUuv3mUfEDCfpFkrPTlzR5KnJeoxXZDrWctMLHdu/+RHyOsRHBlH8Jfw+J3aT5oBu8y2lBE22WyckuA4m1fA9EdVa53VFd7DZ6Fjk7XSqlDri8gSjT4MAe4MAdgBQAoAUAKAI61LS5MpQ2nG6v3ED9SuoRnrV9j7Yq+T5InGF/F8irX2dVJSL80pWOZIS22s6mys0qgdlSYrVHYWJN3y9v0arNFVaqh6GL3ZurM2kp8sFJLZSp1bi6Elwqpn0k4VRGMHPke5XtNOzpbXryu7E6dEs/3G89IngyM+86PcSNE87UBSmAOk4yfoBDAkcf1Sj6Xml3Ouq3Z7JSk43HKF52lK0rQAdCRUxohBRR5FqtMq8r3y9ETijEzMeKjADaZaStJStIUk60nMRxpNXMFTtCQck6uMEqa1rb1lHaOsRRc6XFcV7E71L9kxYd5AsDOL001eiBcJKdChHQP0qgAoAUAKAGVqz4ZbxUqonC2jpUo6hFNeqqcb/X0/ZKEdpnnZFnlsKW4cTrmbiv+I7BEaFHY+6XGT5nZyv4LkR1+bDM7IvsJIClAKbJyGJBxJB7DSnzi6cdqNxZZq2FVU2fPktPz1mOOIQp2XWugcSUgYsFae8KGlTmOuMacoH0UoUbQk3c0Ov4hWjta/K3wx3Fn1K8jZ9PuD/EC0drX5UcMMWfUZGz6fc5z9tDa1+VHDDFn1O5Gz6fc5z7tDal+VHDDFn1GRs+n3Oc+Z/al+VHDDFn1GRs+n3Oc95/al+COGGLPqMjZ9PuOrN0gTbawXF8qn8SFAJqOmhAyPjHVWkuZCp9OoyV0VcWa2ZYM8nNS33LwCikfhKsx8j+cWf63evxfg8GUXe4vmiw3avBiAzjQVF/kJsKAgCQBgDsAKAIKWWHn3H1kBqWqhonJNRm4uvZT/tIxU/8tVzfKPBf9sta2YqK5sptraZ5ZtwpYYceSk05TEGkntTkSR8aRc66XI30/pc5K+TuGB02I2Je+HBHMfsT3S9Xj5BOmtGxr3w4IZjsN0vV4+QTpoRsa98OCGY7DdL1ePkA6ZUbIvfDghmOw3S9Xj5AOmFGyL3w4IZjsN0vV4+QDpeTsi98OCGY7DdL1ePkA6W07KvejghmOw3S9Xj5AOlhOyr3o4IZjsN0vV4+SmXwvCJ55Lga5PC2EUxYyaEmpNB1xVUntO89CyWbAg433mq2NZ1JBhh4f+gJWnpFRXxFfpGpR+y5nz9ompVZSXUz8rVKTKm1HUqgOqvUfmKGI0m/xfoVS6mnXXtfEBnFpEvMs7UQA4gBjbU3yTDqxrCaJ+JyEU2iph03InCN8kir38YUxYcwhGsNJSunUpQx/mYhGnh0VFdDTZWpWhN9TIdHdkyUy6+m0HeTCW0lr2w0CSaKzPVl4xXTUXzPZtlWrBLDReTc2w9qT/uBF2xTPPzVs6eADc+xNqTvxDYpjNWzT4AN0LE2kb8Q2KYzVs0+ADdKxdpG/ENimM1bNPgA3TsbaRvxDDpjN2zT4PM3VsfaBvhDDp9RmrZp8Am61kbQN8IYdPqM1bNPg4m6llE0S+CTqHLCGHTDtdrXp4JizrlSjCwtLZUpJqkrUVgHoIGqsTVKKMtS3Vqi2W+BOqMWGQz/AEnSdA0+ntQr4pzT9MXhFM/tmn/BJcVceFzLVzGcXETZLFmsSRAE2kwBEXg9pUq3/PMJJHYjM/tGS1cXCHV+xZT9X2JGflEPNONOpxIdQULT1hQoY1NX8CMZOLUlzRiNraG5lLh+zOtONknCVktrA6AoUoT8PpGZ0H6Ht0/qlNr700xgdEc/3G89I5gyLN50e4J0TT/cbz0hgyG86Pc4dFM93G89IYMhvOj3BOiue7neekMCQ3nR7gnRdO9z5/SGDIbzo9wToxne58/pDBkN50e4J0aTnc+f0hgSG86Pcj7auVMyrKnneTwpIBwqxH2jQZUiMqUoq9llG3Uqs9iN95cNFlqrcZeZWa8gUFsk1OFeL2fgCn69kXUJXq4876pRUZqa9eZdFGLzyyv30Yxybv8A80V4HP6GKqy+0lHmZddaaKVAHoND8otIm53UmqpEAXVo5QBF2r/ipH/M7+lMZK/+6n/JbD8ZElNrUG3C2nEsIUUIJwhSgDhTXoqaCNZUVXR9a0/MsPKtOXDK0vFLQAKMSaZ+ySdRyr0/mBRdIukh9uZclpJQQlk4HHaBSlLGsCuQA1fGsZqlVp3I9mx2CEoKdT19CnfxBtHa1+VvhivFn1NmRs+n3B5/2jta/Kjhhiz6jI2fT7nOftobWvyo4YYs+p3I2fT7nOfdobUvyo4YYs+oyNn0+5znzP7Uvyo4YYs+oyNn0+5znvPbUvwRwwxZ9RkbPp9xtPXim5lPJOvLcSoj2KDMjVqGccc5S4MnCzUaT2oq40TR1YK5ZlxbwKVvlJwHWlKa0r1E4j9I0UYOK4njfULRGrNKPJHtIWnOKtCYadlwmWQmrT3X1Z/irnl0Ui488fXj/wAJMf6ZiFT8GdjzMUslyjy/9RX6jEo8kHzNuuU7kI6cNIljkIAjbbydk1/yv4POKftGS08J05d7v7LKfJrsTCo1lZ5KMAfM940qlLXfU4jFyc6ZjAcgtJc5RIrTpBEYpfbM+noXVbOkn6XeLi+K00I2Ne+HBFuY7Hn7perx8nmdMiNkXvhwQzHYbperx8gHTCjZF74cEMx2G6Xq8fIB0vJ2Re9HBDMdhul6vHyAdLadlXvRwQzHYbperx8gHSunZV70cEMx2G6Xq8fIB0qJ2Ve9HDDMdhul6vHyAdJ6NlVvBwwx+w3S9fj5J2716mZyqUBSFpFS2qlSOkpI1iLIVFIx2mx1KHF8V1Dva9hk3u0BPiRCq/sZmjzMSsVVV16zXxNYsXAibfcjUmANNlNQgBneNgqYXTWmi0/FOcZ7XBypO7nz/onTd0h5KzAcbQsalpCvHWItpzU4qS9SMlc7hOKpUnozJiZwpV52bKnCPtTzBWjILS6ErHZUHMRXLYlzNlCVppfgn/RWzdGxdpG/EQ2KZpzVs0+ADdKxdpG/ENimM1bNPgA3UsbaRvxDDpjNWzT4AN1bH2gb4Qw6fUZq2afAButZG0DfCGHT6jNWzT4AN2LJ2gb4Qw6fUZq2afABuzZX9cb4Qw6fUZq2afABu3ZX9cb0Qw6fUZq2afBTrqrKZ+X5MkjlsIOqqTUH6ZxTT/NXHpWtX2eW10LhpVtHk5dLYOaqqP6U+JJ8saKnGSifNR5XmbXfb9oRaRNyuU1kIA0iWGQgA3k1EAQdhucmt2WV+E8oz2oOsfKMdn/xydJ/tfr4LZ/clIoGnO23ECXlUKKUupU69TLEAcKE/CoUT15dUWV5NcD0vpdGLbm/TkUux9HM5MsNvt8kEOjEjEvCaaq0pFapSavNtT6hSpycXfwHZ0Uz3cbz0juDIhvOj3BOiye7neekMGQ3nR7nDoune58/pDAkN50O4J0Yzvc+f0hgyG86HcE6NJzufP6QwJDedDuCdG853Pn9IYEhvOj3BOjmb7rz+kMCQ3nR7gnR5N915/SGBIbzodyyXUud9lWX5haStKTgA91GXtKJOs0/eLadLZ4swWu340diC4GeX9tn7TNGnupOQ7Bkn6VPzjtP7m5nny4cBxdWUqoRaRNzupK0SIAurQygA1CAK/b8or2XG8nGjiQevrSewxnr0nJKUfyXL/wnCV3B8ihaULHXaDDE3KpKlsJU2+yPaWASCKDpocXxCuyIbWNBSj/KPSsFaNGThPk+TM5kL4T0u2llqYWhDdQlFEmmeYzFYgpyXBHpzslCb2pLie/P+0NrX5UcMdxZ9SGRs+n3Oc/bQ2tflRwwxZ9TuRs+n3Oc+5/al+VHDDFn1GRs+n3Oc+Z/al+VHDDFn1GRs+n3B57z21L8EcMMWfUZGz6fc5z1ntpV4I4YYs+oyNn0+5abk30ddeSxMkK5T7tymE4hnQ0yNf2i2nVbdzMNtsMIQ26fpzRfVRoPHKFpGvQGWyy2QVKyXn4J/c+sUze09hfySXDiZTIslaqnMk1Ji5K4iahcyysxlAGyWLK4UiAJtIgDsAN5lqogCoT7S5d0vM9P3iOhQ/vGapSlGWJT5+q6lkZJrZkTNnWqh9NUKNR7yD7yfjFlKrGouBGUXE91KPXFpE8VKPXAHkpR64ApV4tIbEs4ppIW6tJovCQlII6Co9PwEVSrKPA30Pp1SrHafBEIdK6dlXvRwRDMdjRul6vHyAdKidlVvRwQzHYbperx8lQugwp20GMApRzlSBqSkZn5dEVU1fI32yShQd/S4ul876ol0lDKgpZqCoZ07E9Z+gjRKbb2YnzaXqzH3XFvuFS9Z1DXSJwgoq5HG7y13asYqIyiRw2S69kYQMoAvMs1QQA4gBQBwiAI+flAoGAKRa1mLbXyjRKVDpGUU1KCk9pcH1JxndwOSV8cJwzKKH+dP7p/t4RDFqQ/2L+Ud2U+RPS1qNO/duJJP4a0V4GLYVYS5Mg4tczs/i5J3k/f5NXJ/wCbCcP1pE3yOwu2lfyMOuXdgzU0pDyHEoaBLppgIV0JNdRNYyU4bTuZ9FbLVhU9qLV75F6d0dySRU8oAOkroPExdgwPL3lX7EFali2UwCStxRHQldR46oreGuC4/okvqFo7FQnb0IbStuRbCAvJagSokdSlnNQ7BQRKNNvnwXkzVrROo/ud5XkS63VYlEknp/YdkXxioq5Gdu8tNhWAVEZR04ardq7+EDKAL/ISgSBAEgBAHYAUAKABUmAGE7JBQgCn23dwKrlAFItGwHEVwEjs1jwiuVGEuaJKTRErnJxrJK1AdhUn8jFeXiuTa/k7tsav3jntXKK8y+KO4H/Jja7ERNTk057yz8aVPiY7l4evE5tsYGynFmqypR6zU+HVFqSXIi3eSUldtR6I6C2WNdPVUQBf7Eu6E0ygC4SUkEiAH6UwAUAKAFACgBQBwiAPB1gGAIubskK6IAg5y7ST0QBEPXSHVAHhzQHVAHuzdIdUAS8ndpI6IAnJSyQnogCUaYAgD3AgDsAKAFACgBQAoAUAKAOEQABaEAAZcQAP2YQAQlxABhoQAYTAHYAUAKAFACgD/9k="/>
          <p:cNvSpPr>
            <a:spLocks noChangeAspect="1" noChangeArrowheads="1"/>
          </p:cNvSpPr>
          <p:nvPr/>
        </p:nvSpPr>
        <p:spPr bwMode="auto">
          <a:xfrm>
            <a:off x="307975" y="-6238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responsiva</a:t>
            </a:r>
            <a:endParaRPr lang="pt-BR" dirty="0"/>
          </a:p>
        </p:txBody>
      </p:sp>
      <p:pic>
        <p:nvPicPr>
          <p:cNvPr id="1032" name="Picture 8" descr="http://www.sebulli.com/pics/ldr_g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90" y="2644324"/>
            <a:ext cx="928191" cy="9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264016"/>
            <a:ext cx="10972800" cy="1143000"/>
          </a:xfrm>
        </p:spPr>
        <p:txBody>
          <a:bodyPr/>
          <a:lstStyle/>
          <a:p>
            <a:r>
              <a:rPr lang="pt-BR" dirty="0" smtClean="0"/>
              <a:t>Codificação PHP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88135" y="734096"/>
            <a:ext cx="10972800" cy="58598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3600" dirty="0"/>
              <a:t>&lt;?</a:t>
            </a:r>
            <a:r>
              <a:rPr lang="pt-BR" sz="3600" dirty="0" err="1"/>
              <a:t>php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4800" dirty="0"/>
              <a:t>$valor=$_GET['valor'];      //</a:t>
            </a:r>
            <a:r>
              <a:rPr lang="pt-BR" sz="4800" dirty="0" err="1"/>
              <a:t>variavel</a:t>
            </a:r>
            <a:r>
              <a:rPr lang="pt-BR" sz="4800" dirty="0"/>
              <a:t> para receber o valor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>
                <a:solidFill>
                  <a:srgbClr val="92D050"/>
                </a:solidFill>
              </a:rPr>
              <a:t>//</a:t>
            </a:r>
            <a:r>
              <a:rPr lang="pt-BR" sz="4800" dirty="0" err="1">
                <a:solidFill>
                  <a:srgbClr val="92D050"/>
                </a:solidFill>
              </a:rPr>
              <a:t>echo</a:t>
            </a:r>
            <a:r>
              <a:rPr lang="pt-BR" sz="4800" dirty="0">
                <a:solidFill>
                  <a:srgbClr val="92D050"/>
                </a:solidFill>
              </a:rPr>
              <a:t> "O valor enviado ao </a:t>
            </a:r>
            <a:r>
              <a:rPr lang="pt-BR" sz="4800" dirty="0" err="1">
                <a:solidFill>
                  <a:srgbClr val="92D050"/>
                </a:solidFill>
              </a:rPr>
              <a:t>Arduino</a:t>
            </a:r>
            <a:r>
              <a:rPr lang="pt-BR" sz="4800" dirty="0">
                <a:solidFill>
                  <a:srgbClr val="92D050"/>
                </a:solidFill>
              </a:rPr>
              <a:t> foi ",$valor;  //</a:t>
            </a:r>
            <a:r>
              <a:rPr lang="pt-BR" sz="4800" dirty="0" err="1">
                <a:solidFill>
                  <a:srgbClr val="92D050"/>
                </a:solidFill>
              </a:rPr>
              <a:t>printa</a:t>
            </a:r>
            <a:r>
              <a:rPr lang="pt-BR" sz="4800" dirty="0">
                <a:solidFill>
                  <a:srgbClr val="92D050"/>
                </a:solidFill>
              </a:rPr>
              <a:t> na tela valor recebido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if</a:t>
            </a:r>
            <a:r>
              <a:rPr lang="pt-BR" sz="4800" dirty="0"/>
              <a:t>($valor==0){               //</a:t>
            </a:r>
            <a:r>
              <a:rPr lang="pt-BR" sz="4800" dirty="0" err="1"/>
              <a:t>condicao</a:t>
            </a:r>
            <a:r>
              <a:rPr lang="pt-BR" sz="4800" dirty="0"/>
              <a:t> 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/>
              <a:t>$</a:t>
            </a:r>
            <a:r>
              <a:rPr lang="pt-BR" sz="4800" dirty="0" err="1"/>
              <a:t>port</a:t>
            </a:r>
            <a:r>
              <a:rPr lang="pt-BR" sz="4800" dirty="0"/>
              <a:t> = </a:t>
            </a:r>
            <a:r>
              <a:rPr lang="pt-BR" sz="4800" dirty="0" err="1"/>
              <a:t>fopen</a:t>
            </a:r>
            <a:r>
              <a:rPr lang="pt-BR" sz="4800" dirty="0"/>
              <a:t>("COM5", "w");  </a:t>
            </a:r>
            <a:r>
              <a:rPr lang="pt-BR" sz="4800" dirty="0" smtClean="0"/>
              <a:t>         </a:t>
            </a:r>
            <a:r>
              <a:rPr lang="pt-BR" sz="4800" dirty="0" smtClean="0">
                <a:solidFill>
                  <a:srgbClr val="92D050"/>
                </a:solidFill>
              </a:rPr>
              <a:t>//</a:t>
            </a:r>
            <a:r>
              <a:rPr lang="pt-BR" sz="4800" dirty="0">
                <a:solidFill>
                  <a:srgbClr val="92D050"/>
                </a:solidFill>
              </a:rPr>
              <a:t>define a porta e o </a:t>
            </a:r>
            <a:r>
              <a:rPr lang="pt-BR" sz="4800" dirty="0" err="1">
                <a:solidFill>
                  <a:srgbClr val="92D050"/>
                </a:solidFill>
              </a:rPr>
              <a:t>metodo</a:t>
            </a:r>
            <a:r>
              <a:rPr lang="pt-BR" sz="4800" dirty="0">
                <a:solidFill>
                  <a:srgbClr val="92D050"/>
                </a:solidFill>
              </a:rPr>
              <a:t> a ser executado</a:t>
            </a:r>
          </a:p>
          <a:p>
            <a:pPr marL="0" indent="0">
              <a:buNone/>
            </a:pPr>
            <a:r>
              <a:rPr lang="pt-BR" sz="4800" dirty="0" err="1"/>
              <a:t>fwrite</a:t>
            </a:r>
            <a:r>
              <a:rPr lang="pt-BR" sz="4800" dirty="0"/>
              <a:t>($port,0);             </a:t>
            </a:r>
            <a:r>
              <a:rPr lang="pt-BR" sz="4800" dirty="0" smtClean="0"/>
              <a:t>                      </a:t>
            </a:r>
            <a:r>
              <a:rPr lang="pt-BR" sz="4800" dirty="0" smtClean="0">
                <a:solidFill>
                  <a:srgbClr val="92D050"/>
                </a:solidFill>
              </a:rPr>
              <a:t>//</a:t>
            </a:r>
            <a:r>
              <a:rPr lang="pt-BR" sz="4800" dirty="0">
                <a:solidFill>
                  <a:srgbClr val="92D050"/>
                </a:solidFill>
              </a:rPr>
              <a:t>escreve</a:t>
            </a:r>
          </a:p>
          <a:p>
            <a:pPr marL="0" indent="0">
              <a:buNone/>
            </a:pPr>
            <a:r>
              <a:rPr lang="pt-BR" sz="4800" dirty="0" err="1"/>
              <a:t>fclose</a:t>
            </a:r>
            <a:r>
              <a:rPr lang="pt-BR" sz="4800" dirty="0"/>
              <a:t>($</a:t>
            </a:r>
            <a:r>
              <a:rPr lang="pt-BR" sz="4800" dirty="0" err="1"/>
              <a:t>port</a:t>
            </a:r>
            <a:r>
              <a:rPr lang="pt-BR" sz="4800" dirty="0"/>
              <a:t>);               </a:t>
            </a:r>
            <a:r>
              <a:rPr lang="pt-BR" sz="4800" dirty="0" smtClean="0"/>
              <a:t>                       </a:t>
            </a:r>
            <a:r>
              <a:rPr lang="pt-BR" sz="4800" dirty="0" smtClean="0">
                <a:solidFill>
                  <a:srgbClr val="92D050"/>
                </a:solidFill>
              </a:rPr>
              <a:t>//</a:t>
            </a:r>
            <a:r>
              <a:rPr lang="pt-BR" sz="4800" dirty="0">
                <a:solidFill>
                  <a:srgbClr val="92D050"/>
                </a:solidFill>
              </a:rPr>
              <a:t>fecha a </a:t>
            </a:r>
            <a:r>
              <a:rPr lang="pt-BR" sz="4800" dirty="0" err="1">
                <a:solidFill>
                  <a:srgbClr val="92D050"/>
                </a:solidFill>
              </a:rPr>
              <a:t>comunicaçao</a:t>
            </a:r>
            <a:endParaRPr lang="pt-BR" sz="4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/>
              <a:t>}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if</a:t>
            </a:r>
            <a:r>
              <a:rPr lang="pt-BR" sz="4800" dirty="0"/>
              <a:t>($valor==1){</a:t>
            </a:r>
          </a:p>
          <a:p>
            <a:pPr marL="0" indent="0">
              <a:buNone/>
            </a:pPr>
            <a:r>
              <a:rPr lang="pt-BR" sz="4800" dirty="0"/>
              <a:t>$</a:t>
            </a:r>
            <a:r>
              <a:rPr lang="pt-BR" sz="4800" dirty="0" err="1"/>
              <a:t>port</a:t>
            </a:r>
            <a:r>
              <a:rPr lang="pt-BR" sz="4800" dirty="0"/>
              <a:t> = </a:t>
            </a:r>
            <a:r>
              <a:rPr lang="pt-BR" sz="4800" dirty="0" err="1"/>
              <a:t>fopen</a:t>
            </a:r>
            <a:r>
              <a:rPr lang="pt-BR" sz="4800" dirty="0"/>
              <a:t>("COM5", "w");</a:t>
            </a:r>
          </a:p>
          <a:p>
            <a:pPr marL="0" indent="0">
              <a:buNone/>
            </a:pPr>
            <a:r>
              <a:rPr lang="pt-BR" sz="4800" dirty="0" err="1"/>
              <a:t>fwrite</a:t>
            </a:r>
            <a:r>
              <a:rPr lang="pt-BR" sz="4800" dirty="0"/>
              <a:t>($port,1);</a:t>
            </a:r>
          </a:p>
          <a:p>
            <a:pPr marL="0" indent="0">
              <a:buNone/>
            </a:pPr>
            <a:r>
              <a:rPr lang="pt-BR" sz="4800" dirty="0" err="1"/>
              <a:t>fclose</a:t>
            </a:r>
            <a:r>
              <a:rPr lang="pt-BR" sz="4800" dirty="0"/>
              <a:t>($</a:t>
            </a:r>
            <a:r>
              <a:rPr lang="pt-BR" sz="4800" dirty="0" err="1"/>
              <a:t>port</a:t>
            </a:r>
            <a:r>
              <a:rPr lang="pt-BR" sz="4800" dirty="0"/>
              <a:t>);</a:t>
            </a:r>
          </a:p>
          <a:p>
            <a:pPr marL="0" indent="0">
              <a:buNone/>
            </a:pPr>
            <a:r>
              <a:rPr lang="pt-BR" sz="4800" dirty="0"/>
              <a:t>}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1128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13" y="2264899"/>
            <a:ext cx="2698594" cy="2011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41" y="5212398"/>
            <a:ext cx="109728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Prática 2 – Leitura de Dados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264016"/>
            <a:ext cx="10972800" cy="1143000"/>
          </a:xfrm>
        </p:spPr>
        <p:txBody>
          <a:bodyPr/>
          <a:lstStyle/>
          <a:p>
            <a:r>
              <a:rPr lang="pt-BR" dirty="0" smtClean="0"/>
              <a:t>Codificação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88135" y="734096"/>
            <a:ext cx="10972800" cy="58598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4800" dirty="0" err="1"/>
              <a:t>int</a:t>
            </a:r>
            <a:r>
              <a:rPr lang="pt-BR" sz="4800" dirty="0"/>
              <a:t> verde = 5;</a:t>
            </a:r>
          </a:p>
          <a:p>
            <a:pPr marL="0" indent="0">
              <a:buNone/>
            </a:pPr>
            <a:r>
              <a:rPr lang="pt-BR" sz="4800" dirty="0" err="1"/>
              <a:t>int</a:t>
            </a:r>
            <a:r>
              <a:rPr lang="pt-BR" sz="4800" dirty="0"/>
              <a:t> </a:t>
            </a:r>
            <a:r>
              <a:rPr lang="pt-BR" sz="4800" dirty="0" err="1"/>
              <a:t>vrecebido</a:t>
            </a:r>
            <a:r>
              <a:rPr lang="pt-BR" sz="4800" dirty="0"/>
              <a:t> = -2;</a:t>
            </a:r>
          </a:p>
          <a:p>
            <a:pPr marL="0" indent="0">
              <a:buNone/>
            </a:pPr>
            <a:r>
              <a:rPr lang="pt-BR" sz="4800" dirty="0" err="1">
                <a:solidFill>
                  <a:srgbClr val="FFFF00"/>
                </a:solidFill>
              </a:rPr>
              <a:t>int</a:t>
            </a:r>
            <a:r>
              <a:rPr lang="pt-BR" sz="4800" dirty="0">
                <a:solidFill>
                  <a:srgbClr val="FFFF00"/>
                </a:solidFill>
              </a:rPr>
              <a:t> </a:t>
            </a:r>
            <a:r>
              <a:rPr lang="pt-BR" sz="4800" dirty="0" err="1">
                <a:solidFill>
                  <a:srgbClr val="FFFF00"/>
                </a:solidFill>
              </a:rPr>
              <a:t>ldr</a:t>
            </a:r>
            <a:r>
              <a:rPr lang="pt-BR" sz="4800" dirty="0">
                <a:solidFill>
                  <a:srgbClr val="FFFF00"/>
                </a:solidFill>
              </a:rPr>
              <a:t> = 0;</a:t>
            </a:r>
          </a:p>
          <a:p>
            <a:pPr marL="0" indent="0">
              <a:buNone/>
            </a:pPr>
            <a:r>
              <a:rPr lang="pt-BR" sz="4800" dirty="0" err="1">
                <a:solidFill>
                  <a:srgbClr val="FFFF00"/>
                </a:solidFill>
              </a:rPr>
              <a:t>int</a:t>
            </a:r>
            <a:r>
              <a:rPr lang="pt-BR" sz="4800" dirty="0">
                <a:solidFill>
                  <a:srgbClr val="FFFF00"/>
                </a:solidFill>
              </a:rPr>
              <a:t> leitura; 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void</a:t>
            </a:r>
            <a:r>
              <a:rPr lang="pt-BR" sz="4800" dirty="0"/>
              <a:t> setup()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pinMode</a:t>
            </a:r>
            <a:r>
              <a:rPr lang="pt-BR" sz="4800" dirty="0"/>
              <a:t>(verde, OUTPUT);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Serial.begin</a:t>
            </a:r>
            <a:r>
              <a:rPr lang="pt-BR" sz="4800" dirty="0"/>
              <a:t>(9600);</a:t>
            </a:r>
          </a:p>
          <a:p>
            <a:pPr marL="0" indent="0">
              <a:buNone/>
            </a:pPr>
            <a:r>
              <a:rPr lang="pt-BR" sz="4800" dirty="0"/>
              <a:t>}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err="1"/>
              <a:t>void</a:t>
            </a:r>
            <a:r>
              <a:rPr lang="pt-BR" sz="4800" dirty="0"/>
              <a:t> loop() {</a:t>
            </a:r>
          </a:p>
          <a:p>
            <a:pPr marL="0" indent="0">
              <a:buNone/>
            </a:pPr>
            <a:r>
              <a:rPr lang="pt-BR" sz="4800" dirty="0"/>
              <a:t>  </a:t>
            </a:r>
          </a:p>
          <a:p>
            <a:pPr marL="0" indent="0">
              <a:buNone/>
            </a:pPr>
            <a:r>
              <a:rPr lang="pt-BR" sz="4800" dirty="0"/>
              <a:t>   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Serial.available</a:t>
            </a:r>
            <a:r>
              <a:rPr lang="pt-BR" sz="4800" dirty="0"/>
              <a:t>() &gt; 0) {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vrecebido</a:t>
            </a:r>
            <a:r>
              <a:rPr lang="pt-BR" sz="4800" dirty="0"/>
              <a:t> = </a:t>
            </a:r>
            <a:r>
              <a:rPr lang="pt-BR" sz="4800" dirty="0" err="1"/>
              <a:t>Serial.read</a:t>
            </a:r>
            <a:r>
              <a:rPr lang="pt-BR" sz="4800" dirty="0"/>
              <a:t>();</a:t>
            </a:r>
          </a:p>
          <a:p>
            <a:pPr marL="0" indent="0">
              <a:buNone/>
            </a:pPr>
            <a:r>
              <a:rPr lang="pt-BR" sz="4800" dirty="0"/>
              <a:t>    }</a:t>
            </a:r>
          </a:p>
          <a:p>
            <a:pPr marL="0" indent="0">
              <a:buNone/>
            </a:pPr>
            <a:r>
              <a:rPr lang="pt-BR" sz="4800" dirty="0"/>
              <a:t>   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&gt; 0) {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== '1'){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digitalWrite</a:t>
            </a:r>
            <a:r>
              <a:rPr lang="pt-BR" sz="4800" dirty="0"/>
              <a:t>(verde, HIGH);</a:t>
            </a:r>
          </a:p>
          <a:p>
            <a:pPr marL="0" indent="0">
              <a:buNone/>
            </a:pPr>
            <a:r>
              <a:rPr lang="pt-BR" sz="4800" dirty="0"/>
              <a:t>            //</a:t>
            </a:r>
            <a:r>
              <a:rPr lang="pt-BR" sz="4800" dirty="0" err="1"/>
              <a:t>Serial.print</a:t>
            </a:r>
            <a:r>
              <a:rPr lang="pt-BR" sz="4800" dirty="0"/>
              <a:t>(HIGH);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delay</a:t>
            </a:r>
            <a:r>
              <a:rPr lang="pt-BR" sz="4800" dirty="0"/>
              <a:t>(300);</a:t>
            </a:r>
          </a:p>
          <a:p>
            <a:pPr marL="0" indent="0">
              <a:buNone/>
            </a:pPr>
            <a:r>
              <a:rPr lang="pt-BR" sz="4800" dirty="0"/>
              <a:t>        } </a:t>
            </a:r>
            <a:r>
              <a:rPr lang="pt-BR" sz="4800" dirty="0" err="1"/>
              <a:t>else</a:t>
            </a:r>
            <a:r>
              <a:rPr lang="pt-BR" sz="4800" dirty="0"/>
              <a:t> </a:t>
            </a:r>
            <a:r>
              <a:rPr lang="pt-BR" sz="4800" dirty="0" err="1"/>
              <a:t>if</a:t>
            </a:r>
            <a:r>
              <a:rPr lang="pt-BR" sz="4800" dirty="0"/>
              <a:t> (</a:t>
            </a:r>
            <a:r>
              <a:rPr lang="pt-BR" sz="4800" dirty="0" err="1"/>
              <a:t>vrecebido</a:t>
            </a:r>
            <a:r>
              <a:rPr lang="pt-BR" sz="4800" dirty="0"/>
              <a:t> == '0'){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digitalWrite</a:t>
            </a:r>
            <a:r>
              <a:rPr lang="pt-BR" sz="4800" dirty="0"/>
              <a:t>(verde, LOW);</a:t>
            </a:r>
          </a:p>
          <a:p>
            <a:pPr marL="0" indent="0">
              <a:buNone/>
            </a:pPr>
            <a:r>
              <a:rPr lang="pt-BR" sz="4800" dirty="0"/>
              <a:t>            //</a:t>
            </a:r>
            <a:r>
              <a:rPr lang="pt-BR" sz="4800" dirty="0" err="1"/>
              <a:t>Serial.print</a:t>
            </a:r>
            <a:r>
              <a:rPr lang="pt-BR" sz="4800" dirty="0"/>
              <a:t>(LOW);            </a:t>
            </a:r>
          </a:p>
          <a:p>
            <a:pPr marL="0" indent="0">
              <a:buNone/>
            </a:pPr>
            <a:r>
              <a:rPr lang="pt-BR" sz="4800" dirty="0"/>
              <a:t>            </a:t>
            </a:r>
            <a:r>
              <a:rPr lang="pt-BR" sz="4800" dirty="0" err="1"/>
              <a:t>delay</a:t>
            </a:r>
            <a:r>
              <a:rPr lang="pt-BR" sz="4800" dirty="0"/>
              <a:t>(300);</a:t>
            </a:r>
          </a:p>
          <a:p>
            <a:pPr marL="0" indent="0">
              <a:buNone/>
            </a:pPr>
            <a:r>
              <a:rPr lang="pt-BR" sz="4800" dirty="0"/>
              <a:t>        }</a:t>
            </a:r>
          </a:p>
          <a:p>
            <a:pPr marL="0" indent="0">
              <a:buNone/>
            </a:pPr>
            <a:r>
              <a:rPr lang="pt-BR" sz="4800" dirty="0"/>
              <a:t>        </a:t>
            </a:r>
            <a:r>
              <a:rPr lang="pt-BR" sz="4800" dirty="0" err="1"/>
              <a:t>vrecebido</a:t>
            </a:r>
            <a:r>
              <a:rPr lang="pt-BR" sz="4800" dirty="0"/>
              <a:t> = -2;</a:t>
            </a:r>
          </a:p>
          <a:p>
            <a:pPr marL="0" indent="0">
              <a:buNone/>
            </a:pPr>
            <a:r>
              <a:rPr lang="pt-BR" sz="4800" dirty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6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264016"/>
            <a:ext cx="10972800" cy="1143000"/>
          </a:xfrm>
        </p:spPr>
        <p:txBody>
          <a:bodyPr/>
          <a:lstStyle/>
          <a:p>
            <a:r>
              <a:rPr lang="pt-BR" dirty="0" smtClean="0"/>
              <a:t>Codificação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88135" y="734096"/>
            <a:ext cx="10972800" cy="58598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4800" dirty="0"/>
              <a:t> </a:t>
            </a:r>
            <a:endParaRPr lang="pt-BR" sz="4800" dirty="0" smtClean="0"/>
          </a:p>
          <a:p>
            <a:pPr marL="0" indent="0">
              <a:buNone/>
            </a:pPr>
            <a:r>
              <a:rPr lang="pt-BR" sz="4800" dirty="0" smtClean="0"/>
              <a:t>leitura </a:t>
            </a:r>
            <a:r>
              <a:rPr lang="pt-BR" sz="4800" dirty="0"/>
              <a:t>= </a:t>
            </a:r>
            <a:r>
              <a:rPr lang="pt-BR" sz="4800" dirty="0" err="1"/>
              <a:t>analogRead</a:t>
            </a:r>
            <a:r>
              <a:rPr lang="pt-BR" sz="4800" dirty="0"/>
              <a:t>(</a:t>
            </a:r>
            <a:r>
              <a:rPr lang="pt-BR" sz="4800" dirty="0" err="1"/>
              <a:t>ldr</a:t>
            </a:r>
            <a:r>
              <a:rPr lang="pt-BR" sz="4800" dirty="0"/>
              <a:t>);</a:t>
            </a:r>
          </a:p>
          <a:p>
            <a:pPr marL="0" indent="0">
              <a:buNone/>
            </a:pPr>
            <a:r>
              <a:rPr lang="pt-BR" sz="4800" dirty="0"/>
              <a:t>   </a:t>
            </a:r>
            <a:r>
              <a:rPr lang="pt-BR" sz="4800" dirty="0" smtClean="0">
                <a:solidFill>
                  <a:srgbClr val="92D050"/>
                </a:solidFill>
              </a:rPr>
              <a:t>//</a:t>
            </a:r>
            <a:r>
              <a:rPr lang="pt-BR" sz="4800" dirty="0" err="1" smtClean="0">
                <a:solidFill>
                  <a:srgbClr val="92D050"/>
                </a:solidFill>
              </a:rPr>
              <a:t>Serial.print</a:t>
            </a:r>
            <a:r>
              <a:rPr lang="pt-BR" sz="4800" dirty="0" smtClean="0">
                <a:solidFill>
                  <a:srgbClr val="92D050"/>
                </a:solidFill>
              </a:rPr>
              <a:t>(leitura);     // o valor lido</a:t>
            </a:r>
          </a:p>
          <a:p>
            <a:pPr marL="0" indent="0">
              <a:buNone/>
            </a:pPr>
            <a:endParaRPr lang="pt-BR" sz="4800" dirty="0" smtClean="0"/>
          </a:p>
          <a:p>
            <a:pPr marL="0" indent="0">
              <a:buNone/>
            </a:pPr>
            <a:r>
              <a:rPr lang="pt-BR" sz="4800" dirty="0" smtClean="0"/>
              <a:t>  </a:t>
            </a:r>
            <a:r>
              <a:rPr lang="pt-BR" sz="4800" dirty="0">
                <a:solidFill>
                  <a:srgbClr val="92D050"/>
                </a:solidFill>
              </a:rPr>
              <a:t>// alguns limiares para quantizar valores determinados</a:t>
            </a:r>
          </a:p>
          <a:p>
            <a:pPr marL="0" indent="0">
              <a:buNone/>
            </a:pPr>
            <a:r>
              <a:rPr lang="pt-BR" sz="4800" dirty="0"/>
              <a:t>  </a:t>
            </a:r>
            <a:r>
              <a:rPr lang="pt-BR" sz="4800" dirty="0" err="1"/>
              <a:t>if</a:t>
            </a:r>
            <a:r>
              <a:rPr lang="pt-BR" sz="4800" dirty="0"/>
              <a:t> (leitura &lt; 10)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Serial.println</a:t>
            </a:r>
            <a:r>
              <a:rPr lang="pt-BR" sz="4800" dirty="0"/>
              <a:t>("  Brilhante"); // escuridão</a:t>
            </a:r>
          </a:p>
          <a:p>
            <a:pPr marL="0" indent="0">
              <a:buNone/>
            </a:pPr>
            <a:r>
              <a:rPr lang="pt-BR" sz="4800" dirty="0"/>
              <a:t>  } </a:t>
            </a:r>
            <a:r>
              <a:rPr lang="pt-BR" sz="4800" dirty="0" err="1"/>
              <a:t>else</a:t>
            </a:r>
            <a:r>
              <a:rPr lang="pt-BR" sz="4800" dirty="0"/>
              <a:t> </a:t>
            </a:r>
            <a:r>
              <a:rPr lang="pt-BR" sz="4800" dirty="0" err="1"/>
              <a:t>if</a:t>
            </a:r>
            <a:r>
              <a:rPr lang="pt-BR" sz="4800" dirty="0"/>
              <a:t> (leitura &lt; 700)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Serial.println</a:t>
            </a:r>
            <a:r>
              <a:rPr lang="pt-BR" sz="4800" dirty="0"/>
              <a:t>("  Muito Claro"); // penumbra, entardecer</a:t>
            </a:r>
          </a:p>
          <a:p>
            <a:pPr marL="0" indent="0">
              <a:buNone/>
            </a:pPr>
            <a:r>
              <a:rPr lang="pt-BR" sz="4800" dirty="0"/>
              <a:t>  } </a:t>
            </a:r>
            <a:r>
              <a:rPr lang="pt-BR" sz="4800" dirty="0" err="1"/>
              <a:t>else</a:t>
            </a:r>
            <a:r>
              <a:rPr lang="pt-BR" sz="4800" dirty="0"/>
              <a:t> </a:t>
            </a:r>
            <a:r>
              <a:rPr lang="pt-BR" sz="4800" dirty="0" err="1"/>
              <a:t>if</a:t>
            </a:r>
            <a:r>
              <a:rPr lang="pt-BR" sz="4800" dirty="0"/>
              <a:t> (leitura &gt; 700 &amp;&amp; leitura &lt;950)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Serial.println</a:t>
            </a:r>
            <a:r>
              <a:rPr lang="pt-BR" sz="4800" dirty="0"/>
              <a:t>("  Iluminado"); // </a:t>
            </a:r>
          </a:p>
          <a:p>
            <a:pPr marL="0" indent="0">
              <a:buNone/>
            </a:pPr>
            <a:r>
              <a:rPr lang="pt-BR" sz="4800" dirty="0"/>
              <a:t>  } </a:t>
            </a:r>
            <a:r>
              <a:rPr lang="pt-BR" sz="4800" dirty="0" err="1"/>
              <a:t>else</a:t>
            </a:r>
            <a:r>
              <a:rPr lang="pt-BR" sz="4800" dirty="0"/>
              <a:t> </a:t>
            </a:r>
            <a:r>
              <a:rPr lang="pt-BR" sz="4800" dirty="0" err="1"/>
              <a:t>if</a:t>
            </a:r>
            <a:r>
              <a:rPr lang="pt-BR" sz="4800" dirty="0"/>
              <a:t> (leitura &gt; 950) {</a:t>
            </a:r>
          </a:p>
          <a:p>
            <a:pPr marL="0" indent="0">
              <a:buNone/>
            </a:pPr>
            <a:r>
              <a:rPr lang="pt-BR" sz="4800" dirty="0"/>
              <a:t>    </a:t>
            </a:r>
            <a:r>
              <a:rPr lang="pt-BR" sz="4800" dirty="0" err="1"/>
              <a:t>Serial.println</a:t>
            </a:r>
            <a:r>
              <a:rPr lang="pt-BR" sz="4800" dirty="0"/>
              <a:t>("  Muito Escuro"); // brilhante</a:t>
            </a:r>
          </a:p>
          <a:p>
            <a:pPr marL="0" indent="0">
              <a:buNone/>
            </a:pPr>
            <a:r>
              <a:rPr lang="pt-BR" sz="4800" dirty="0"/>
              <a:t>  }</a:t>
            </a:r>
          </a:p>
          <a:p>
            <a:pPr marL="0" indent="0">
              <a:buNone/>
            </a:pPr>
            <a:r>
              <a:rPr lang="pt-BR" sz="4800" dirty="0"/>
              <a:t>  </a:t>
            </a:r>
          </a:p>
          <a:p>
            <a:pPr marL="0" indent="0">
              <a:buNone/>
            </a:pPr>
            <a:r>
              <a:rPr lang="pt-BR" sz="4800" dirty="0"/>
              <a:t>  </a:t>
            </a:r>
            <a:r>
              <a:rPr lang="pt-BR" sz="4800" dirty="0" err="1"/>
              <a:t>delay</a:t>
            </a:r>
            <a:r>
              <a:rPr lang="pt-BR" sz="4800" dirty="0"/>
              <a:t>(1000);</a:t>
            </a:r>
          </a:p>
          <a:p>
            <a:pPr marL="0" indent="0">
              <a:buNone/>
            </a:pPr>
            <a:r>
              <a:rPr lang="pt-BR" sz="4800" dirty="0"/>
              <a:t>    </a:t>
            </a:r>
          </a:p>
          <a:p>
            <a:pPr marL="0" indent="0">
              <a:buNone/>
            </a:pPr>
            <a:r>
              <a:rPr lang="pt-BR" sz="48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7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>
          <a:xfrm>
            <a:off x="4264642" y="3155347"/>
            <a:ext cx="3000777" cy="11333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utoShape 4" descr="data:image/jpeg;base64,/9j/4AAQSkZJRgABAQAAAQABAAD/2wCEAAkGBxQSEA8TEBITFhUQEBUQDxAUFhcPFBgXFBcYFhUWFxgaHTQnGhslHBQVITEtJykrMC4uFyAzODMsNygtMCsBCgoKDg0OGxAQGy4mICUsLCwsLyw3LSwsLzAsLC0sLCwvNCwtLCwsLC0sLCwsLCwsLCwsLCwsLCwsLCwsLCwsLP/AABEIAIgAiAMBEQACEQEDEQH/xAAcAAABBQEBAQAAAAAAAAAAAAACAAQFBgcBAwj/xABDEAABAgMEBQkFBgQGAwAAAAABAgMABBEFBhIhBzFUk9ITFkFRYWORkuEiMnGBoRQzQrGywRdSU9E0cnOUwvAjQ2L/xAAaAQEAAwEBAQAAAAAAAAAAAAAAAgMEAQUG/8QAMREAAgEBBQcDBAICAwAAAAAAAAECAwQRExRSEhUhMVFhoUGx4QUiMnGBkSMzYsHR/9oADAMBAAIRAxEAPwDcYAUAKAFACgAVrAFSaAaychDkBg/bkuj3nm/MD+UVOtTXOSJbEug35zS39dHiY5mKWpDYl0HLFrNL9xxCuwKBPhFkZxlyZxpociYESOBh0QAYMAdgBQAoAUAKAFACgBQA2np5tlOJxQA6Os/AdMV1KsKavkzsYuXIrc/eUlWEusyo63lpLpHXgrl84zYtWp+P2rvz/ovjRfom/wBDL7RZ6jV+dQ8rrW6KfJIOUdVnpvjN7X7JbFb0jceNr3hs6Xl3XG1Sy1JSeTbThWVK/CPGLdmlFcEjtOz1pzUWmVLRreJ+cm3W5hLbjfJlz7tACCCKAUGo1pnEKX3PikbbfZqdKmnHg/cv81YUuv3mUfEDCfpFkrPTlzR5KnJeoxXZDrWctMLHdu/+RHyOsRHBlH8Jfw+J3aT5oBu8y2lBE22WyckuA4m1fA9EdVa53VFd7DZ6Fjk7XSqlDri8gSjT4MAe4MAdgBQAoAUAKAI61LS5MpQ2nG6v3ED9SuoRnrV9j7Yq+T5InGF/F8irX2dVJSL80pWOZIS22s6mys0qgdlSYrVHYWJN3y9v0arNFVaqh6GL3ZurM2kp8sFJLZSp1bi6Elwqpn0k4VRGMHPke5XtNOzpbXryu7E6dEs/3G89IngyM+86PcSNE87UBSmAOk4yfoBDAkcf1Sj6Xml3Ouq3Z7JSk43HKF52lK0rQAdCRUxohBRR5FqtMq8r3y9ETijEzMeKjADaZaStJStIUk60nMRxpNXMFTtCQck6uMEqa1rb1lHaOsRRc6XFcV7E71L9kxYd5AsDOL001eiBcJKdChHQP0qgAoAUAKAGVqz4ZbxUqonC2jpUo6hFNeqqcb/X0/ZKEdpnnZFnlsKW4cTrmbiv+I7BEaFHY+6XGT5nZyv4LkR1+bDM7IvsJIClAKbJyGJBxJB7DSnzi6cdqNxZZq2FVU2fPktPz1mOOIQp2XWugcSUgYsFae8KGlTmOuMacoH0UoUbQk3c0Ov4hWjta/K3wx3Fn1K8jZ9PuD/EC0drX5UcMMWfUZGz6fc5z9tDa1+VHDDFn1O5Gz6fc5z7tDal+VHDDFn1GRs+n3Oc+Z/al+VHDDFn1GRs+n3Oc95/al+COGGLPqMjZ9PuOrN0gTbawXF8qn8SFAJqOmhAyPjHVWkuZCp9OoyV0VcWa2ZYM8nNS33LwCikfhKsx8j+cWf63evxfg8GUXe4vmiw3avBiAzjQVF/kJsKAgCQBgDsAKAIKWWHn3H1kBqWqhonJNRm4uvZT/tIxU/8tVzfKPBf9sta2YqK5sptraZ5ZtwpYYceSk05TEGkntTkSR8aRc66XI30/pc5K+TuGB02I2Je+HBHMfsT3S9Xj5BOmtGxr3w4IZjsN0vV4+QTpoRsa98OCGY7DdL1ePkA6ZUbIvfDghmOw3S9Xj5AOmFGyL3w4IZjsN0vV4+QDpeTsi98OCGY7DdL1ePkA6W07KvejghmOw3S9Xj5AOlhOyr3o4IZjsN0vV4+SmXwvCJ55Lga5PC2EUxYyaEmpNB1xVUntO89CyWbAg433mq2NZ1JBhh4f+gJWnpFRXxFfpGpR+y5nz9ompVZSXUz8rVKTKm1HUqgOqvUfmKGI0m/xfoVS6mnXXtfEBnFpEvMs7UQA4gBjbU3yTDqxrCaJ+JyEU2iph03InCN8kir38YUxYcwhGsNJSunUpQx/mYhGnh0VFdDTZWpWhN9TIdHdkyUy6+m0HeTCW0lr2w0CSaKzPVl4xXTUXzPZtlWrBLDReTc2w9qT/uBF2xTPPzVs6eADc+xNqTvxDYpjNWzT4AN0LE2kb8Q2KYzVs0+ADdKxdpG/ENimM1bNPgA3TsbaRvxDDpjN2zT4PM3VsfaBvhDDp9RmrZp8Am61kbQN8IYdPqM1bNPg4m6llE0S+CTqHLCGHTDtdrXp4JizrlSjCwtLZUpJqkrUVgHoIGqsTVKKMtS3Vqi2W+BOqMWGQz/AEnSdA0+ntQr4pzT9MXhFM/tmn/BJcVceFzLVzGcXETZLFmsSRAE2kwBEXg9pUq3/PMJJHYjM/tGS1cXCHV+xZT9X2JGflEPNONOpxIdQULT1hQoY1NX8CMZOLUlzRiNraG5lLh+zOtONknCVktrA6AoUoT8PpGZ0H6Ht0/qlNr700xgdEc/3G89I5gyLN50e4J0TT/cbz0hgyG86Pc4dFM93G89IYMhvOj3BOiue7neekMCQ3nR7gnRdO9z5/SGDIbzo9wToxne58/pDBkN50e4J0aTnc+f0hgSG86Pcj7auVMyrKnneTwpIBwqxH2jQZUiMqUoq9llG3Uqs9iN95cNFlqrcZeZWa8gUFsk1OFeL2fgCn69kXUJXq4876pRUZqa9eZdFGLzyyv30Yxybv8A80V4HP6GKqy+0lHmZddaaKVAHoND8otIm53UmqpEAXVo5QBF2r/ipH/M7+lMZK/+6n/JbD8ZElNrUG3C2nEsIUUIJwhSgDhTXoqaCNZUVXR9a0/MsPKtOXDK0vFLQAKMSaZ+ySdRyr0/mBRdIukh9uZclpJQQlk4HHaBSlLGsCuQA1fGsZqlVp3I9mx2CEoKdT19CnfxBtHa1+VvhivFn1NmRs+n3B5/2jta/Kjhhiz6jI2fT7nOftobWvyo4YYs+p3I2fT7nOfdobUvyo4YYs+oyNn0+5znzP7Uvyo4YYs+oyNn0+5znvPbUvwRwwxZ9RkbPp9xtPXim5lPJOvLcSoj2KDMjVqGccc5S4MnCzUaT2oq40TR1YK5ZlxbwKVvlJwHWlKa0r1E4j9I0UYOK4njfULRGrNKPJHtIWnOKtCYadlwmWQmrT3X1Z/irnl0Ui488fXj/wAJMf6ZiFT8GdjzMUslyjy/9RX6jEo8kHzNuuU7kI6cNIljkIAjbbydk1/yv4POKftGS08J05d7v7LKfJrsTCo1lZ5KMAfM940qlLXfU4jFyc6ZjAcgtJc5RIrTpBEYpfbM+noXVbOkn6XeLi+K00I2Ne+HBFuY7Hn7perx8nmdMiNkXvhwQzHYbperx8gHTCjZF74cEMx2G6Xq8fIB0vJ2Re9HBDMdhul6vHyAdLadlXvRwQzHYbperx8gHSunZV70cEMx2G6Xq8fIB0qJ2Ve9HDDMdhul6vHyAdJ6NlVvBwwx+w3S9fj5J2716mZyqUBSFpFS2qlSOkpI1iLIVFIx2mx1KHF8V1Dva9hk3u0BPiRCq/sZmjzMSsVVV16zXxNYsXAibfcjUmANNlNQgBneNgqYXTWmi0/FOcZ7XBypO7nz/onTd0h5KzAcbQsalpCvHWItpzU4qS9SMlc7hOKpUnozJiZwpV52bKnCPtTzBWjILS6ErHZUHMRXLYlzNlCVppfgn/RWzdGxdpG/EQ2KZpzVs0+ADdKxdpG/ENimM1bNPgA3UsbaRvxDDpjNWzT4AN1bH2gb4Qw6fUZq2afAButZG0DfCGHT6jNWzT4AN2LJ2gb4Qw6fUZq2afABuzZX9cb4Qw6fUZq2afABu3ZX9cb0Qw6fUZq2afBTrqrKZ+X5MkjlsIOqqTUH6ZxTT/NXHpWtX2eW10LhpVtHk5dLYOaqqP6U+JJ8saKnGSifNR5XmbXfb9oRaRNyuU1kIA0iWGQgA3k1EAQdhucmt2WV+E8oz2oOsfKMdn/xydJ/tfr4LZ/clIoGnO23ECXlUKKUupU69TLEAcKE/CoUT15dUWV5NcD0vpdGLbm/TkUux9HM5MsNvt8kEOjEjEvCaaq0pFapSavNtT6hSpycXfwHZ0Uz3cbz0juDIhvOj3BOiye7neekMGQ3nR7nDoune58/pDAkN50O4J0Yzvc+f0hgyG86HcE6NJzufP6QwJDedDuCdG853Pn9IYEhvOj3BOjmb7rz+kMCQ3nR7gnR5N915/SGBIbzodyyXUud9lWX5haStKTgA91GXtKJOs0/eLadLZ4swWu340diC4GeX9tn7TNGnupOQ7Bkn6VPzjtP7m5nny4cBxdWUqoRaRNzupK0SIAurQygA1CAK/b8or2XG8nGjiQevrSewxnr0nJKUfyXL/wnCV3B8ihaULHXaDDE3KpKlsJU2+yPaWASCKDpocXxCuyIbWNBSj/KPSsFaNGThPk+TM5kL4T0u2llqYWhDdQlFEmmeYzFYgpyXBHpzslCb2pLie/P+0NrX5UcMdxZ9SGRs+n3Oc/bQ2tflRwwxZ9TuRs+n3Oc+5/al+VHDDFn1GRs+n3Oc+Z/al+VHDDFn1GRs+n3B57z21L8EcMMWfUZGz6fc5z1ntpV4I4YYs+oyNn0+5abk30ddeSxMkK5T7tymE4hnQ0yNf2i2nVbdzMNtsMIQ26fpzRfVRoPHKFpGvQGWyy2QVKyXn4J/c+sUze09hfySXDiZTIslaqnMk1Ji5K4iahcyysxlAGyWLK4UiAJtIgDsAN5lqogCoT7S5d0vM9P3iOhQ/vGapSlGWJT5+q6lkZJrZkTNnWqh9NUKNR7yD7yfjFlKrGouBGUXE91KPXFpE8VKPXAHkpR64ApV4tIbEs4ppIW6tJovCQlII6Co9PwEVSrKPA30Pp1SrHafBEIdK6dlXvRwRDMdjRul6vHyAdKidlVvRwQzHYbperx8lQugwp20GMApRzlSBqSkZn5dEVU1fI32yShQd/S4ul876ol0lDKgpZqCoZ07E9Z+gjRKbb2YnzaXqzH3XFvuFS9Z1DXSJwgoq5HG7y13asYqIyiRw2S69kYQMoAvMs1QQA4gBQBwiAI+flAoGAKRa1mLbXyjRKVDpGUU1KCk9pcH1JxndwOSV8cJwzKKH+dP7p/t4RDFqQ/2L+Ud2U+RPS1qNO/duJJP4a0V4GLYVYS5Mg4tczs/i5J3k/f5NXJ/wCbCcP1pE3yOwu2lfyMOuXdgzU0pDyHEoaBLppgIV0JNdRNYyU4bTuZ9FbLVhU9qLV75F6d0dySRU8oAOkroPExdgwPL3lX7EFali2UwCStxRHQldR46oreGuC4/okvqFo7FQnb0IbStuRbCAvJagSokdSlnNQ7BQRKNNvnwXkzVrROo/ud5XkS63VYlEknp/YdkXxioq5Gdu8tNhWAVEZR04ardq7+EDKAL/ISgSBAEgBAHYAUAKABUmAGE7JBQgCn23dwKrlAFItGwHEVwEjs1jwiuVGEuaJKTRErnJxrJK1AdhUn8jFeXiuTa/k7tsav3jntXKK8y+KO4H/Jja7ERNTk057yz8aVPiY7l4evE5tsYGynFmqypR6zU+HVFqSXIi3eSUldtR6I6C2WNdPVUQBf7Eu6E0ygC4SUkEiAH6UwAUAKAFACgBQBwiAPB1gGAIubskK6IAg5y7ST0QBEPXSHVAHhzQHVAHuzdIdUAS8ndpI6IAnJSyQnogCUaYAgD3AgDsAKAFACgBQAoAUAKAOEQABaEAAZcQAP2YQAQlxABhoQAYTAHYAUAKAFACgD/9k="/>
          <p:cNvSpPr>
            <a:spLocks noChangeAspect="1" noChangeArrowheads="1"/>
          </p:cNvSpPr>
          <p:nvPr/>
        </p:nvSpPr>
        <p:spPr bwMode="auto">
          <a:xfrm>
            <a:off x="155575" y="-7762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6" descr="data:image/jpeg;base64,/9j/4AAQSkZJRgABAQAAAQABAAD/2wCEAAkGBxQSEA8TEBITFhUQEBUQDxAUFhcPFBgXFBcYFhUWFxgaHTQnGhslHBQVITEtJykrMC4uFyAzODMsNygtMCsBCgoKDg0OGxAQGy4mICUsLCwsLyw3LSwsLzAsLC0sLCwvNCwtLCwsLC0sLCwsLCwsLCwsLCwsLCwsLCwsLCwsLP/AABEIAIgAiAMBEQACEQEDEQH/xAAcAAABBQEBAQAAAAAAAAAAAAACAAQFBgcBAwj/xABDEAABAgMEBQkFBgQGAwAAAAABAgMABBEFBhIhBzFUk9ITFkFRYWORkuEiMnGBoRQzQrGywRdSU9E0cnOUwvAjQ2L/xAAaAQEAAwEBAQAAAAAAAAAAAAAAAgMEAQUG/8QAMREAAgEBBQcDBAICAwAAAAAAAAECAwQRExRSEhUhMVFhoUGx4QUiMnGBkSMzYsHR/9oADAMBAAIRAxEAPwDcYAUAKAFACgAVrAFSaAaychDkBg/bkuj3nm/MD+UVOtTXOSJbEug35zS39dHiY5mKWpDYl0HLFrNL9xxCuwKBPhFkZxlyZxpociYESOBh0QAYMAdgBQAoAUAKAFACgBQA2np5tlOJxQA6Os/AdMV1KsKavkzsYuXIrc/eUlWEusyo63lpLpHXgrl84zYtWp+P2rvz/ovjRfom/wBDL7RZ6jV+dQ8rrW6KfJIOUdVnpvjN7X7JbFb0jceNr3hs6Xl3XG1Sy1JSeTbThWVK/CPGLdmlFcEjtOz1pzUWmVLRreJ+cm3W5hLbjfJlz7tACCCKAUGo1pnEKX3PikbbfZqdKmnHg/cv81YUuv3mUfEDCfpFkrPTlzR5KnJeoxXZDrWctMLHdu/+RHyOsRHBlH8Jfw+J3aT5oBu8y2lBE22WyckuA4m1fA9EdVa53VFd7DZ6Fjk7XSqlDri8gSjT4MAe4MAdgBQAoAUAKAI61LS5MpQ2nG6v3ED9SuoRnrV9j7Yq+T5InGF/F8irX2dVJSL80pWOZIS22s6mys0qgdlSYrVHYWJN3y9v0arNFVaqh6GL3ZurM2kp8sFJLZSp1bi6Elwqpn0k4VRGMHPke5XtNOzpbXryu7E6dEs/3G89IngyM+86PcSNE87UBSmAOk4yfoBDAkcf1Sj6Xml3Ouq3Z7JSk43HKF52lK0rQAdCRUxohBRR5FqtMq8r3y9ETijEzMeKjADaZaStJStIUk60nMRxpNXMFTtCQck6uMEqa1rb1lHaOsRRc6XFcV7E71L9kxYd5AsDOL001eiBcJKdChHQP0qgAoAUAKAGVqz4ZbxUqonC2jpUo6hFNeqqcb/X0/ZKEdpnnZFnlsKW4cTrmbiv+I7BEaFHY+6XGT5nZyv4LkR1+bDM7IvsJIClAKbJyGJBxJB7DSnzi6cdqNxZZq2FVU2fPktPz1mOOIQp2XWugcSUgYsFae8KGlTmOuMacoH0UoUbQk3c0Ov4hWjta/K3wx3Fn1K8jZ9PuD/EC0drX5UcMMWfUZGz6fc5z9tDa1+VHDDFn1O5Gz6fc5z7tDal+VHDDFn1GRs+n3Oc+Z/al+VHDDFn1GRs+n3Oc95/al+COGGLPqMjZ9PuOrN0gTbawXF8qn8SFAJqOmhAyPjHVWkuZCp9OoyV0VcWa2ZYM8nNS33LwCikfhKsx8j+cWf63evxfg8GUXe4vmiw3avBiAzjQVF/kJsKAgCQBgDsAKAIKWWHn3H1kBqWqhonJNRm4uvZT/tIxU/8tVzfKPBf9sta2YqK5sptraZ5ZtwpYYceSk05TEGkntTkSR8aRc66XI30/pc5K+TuGB02I2Je+HBHMfsT3S9Xj5BOmtGxr3w4IZjsN0vV4+QTpoRsa98OCGY7DdL1ePkA6ZUbIvfDghmOw3S9Xj5AOmFGyL3w4IZjsN0vV4+QDpeTsi98OCGY7DdL1ePkA6W07KvejghmOw3S9Xj5AOlhOyr3o4IZjsN0vV4+SmXwvCJ55Lga5PC2EUxYyaEmpNB1xVUntO89CyWbAg433mq2NZ1JBhh4f+gJWnpFRXxFfpGpR+y5nz9ompVZSXUz8rVKTKm1HUqgOqvUfmKGI0m/xfoVS6mnXXtfEBnFpEvMs7UQA4gBjbU3yTDqxrCaJ+JyEU2iph03InCN8kir38YUxYcwhGsNJSunUpQx/mYhGnh0VFdDTZWpWhN9TIdHdkyUy6+m0HeTCW0lr2w0CSaKzPVl4xXTUXzPZtlWrBLDReTc2w9qT/uBF2xTPPzVs6eADc+xNqTvxDYpjNWzT4AN0LE2kb8Q2KYzVs0+ADdKxdpG/ENimM1bNPgA3TsbaRvxDDpjN2zT4PM3VsfaBvhDDp9RmrZp8Am61kbQN8IYdPqM1bNPg4m6llE0S+CTqHLCGHTDtdrXp4JizrlSjCwtLZUpJqkrUVgHoIGqsTVKKMtS3Vqi2W+BOqMWGQz/AEnSdA0+ntQr4pzT9MXhFM/tmn/BJcVceFzLVzGcXETZLFmsSRAE2kwBEXg9pUq3/PMJJHYjM/tGS1cXCHV+xZT9X2JGflEPNONOpxIdQULT1hQoY1NX8CMZOLUlzRiNraG5lLh+zOtONknCVktrA6AoUoT8PpGZ0H6Ht0/qlNr700xgdEc/3G89I5gyLN50e4J0TT/cbz0hgyG86Pc4dFM93G89IYMhvOj3BOiue7neekMCQ3nR7gnRdO9z5/SGDIbzo9wToxne58/pDBkN50e4J0aTnc+f0hgSG86Pcj7auVMyrKnneTwpIBwqxH2jQZUiMqUoq9llG3Uqs9iN95cNFlqrcZeZWa8gUFsk1OFeL2fgCn69kXUJXq4876pRUZqa9eZdFGLzyyv30Yxybv8A80V4HP6GKqy+0lHmZddaaKVAHoND8otIm53UmqpEAXVo5QBF2r/ipH/M7+lMZK/+6n/JbD8ZElNrUG3C2nEsIUUIJwhSgDhTXoqaCNZUVXR9a0/MsPKtOXDK0vFLQAKMSaZ+ySdRyr0/mBRdIukh9uZclpJQQlk4HHaBSlLGsCuQA1fGsZqlVp3I9mx2CEoKdT19CnfxBtHa1+VvhivFn1NmRs+n3B5/2jta/Kjhhiz6jI2fT7nOftobWvyo4YYs+p3I2fT7nOfdobUvyo4YYs+oyNn0+5znzP7Uvyo4YYs+oyNn0+5znvPbUvwRwwxZ9RkbPp9xtPXim5lPJOvLcSoj2KDMjVqGccc5S4MnCzUaT2oq40TR1YK5ZlxbwKVvlJwHWlKa0r1E4j9I0UYOK4njfULRGrNKPJHtIWnOKtCYadlwmWQmrT3X1Z/irnl0Ui488fXj/wAJMf6ZiFT8GdjzMUslyjy/9RX6jEo8kHzNuuU7kI6cNIljkIAjbbydk1/yv4POKftGS08J05d7v7LKfJrsTCo1lZ5KMAfM940qlLXfU4jFyc6ZjAcgtJc5RIrTpBEYpfbM+noXVbOkn6XeLi+K00I2Ne+HBFuY7Hn7perx8nmdMiNkXvhwQzHYbperx8gHTCjZF74cEMx2G6Xq8fIB0vJ2Re9HBDMdhul6vHyAdLadlXvRwQzHYbperx8gHSunZV70cEMx2G6Xq8fIB0qJ2Ve9HDDMdhul6vHyAdJ6NlVvBwwx+w3S9fj5J2716mZyqUBSFpFS2qlSOkpI1iLIVFIx2mx1KHF8V1Dva9hk3u0BPiRCq/sZmjzMSsVVV16zXxNYsXAibfcjUmANNlNQgBneNgqYXTWmi0/FOcZ7XBypO7nz/onTd0h5KzAcbQsalpCvHWItpzU4qS9SMlc7hOKpUnozJiZwpV52bKnCPtTzBWjILS6ErHZUHMRXLYlzNlCVppfgn/RWzdGxdpG/EQ2KZpzVs0+ADdKxdpG/ENimM1bNPgA3UsbaRvxDDpjNWzT4AN1bH2gb4Qw6fUZq2afAButZG0DfCGHT6jNWzT4AN2LJ2gb4Qw6fUZq2afABuzZX9cb4Qw6fUZq2afABu3ZX9cb0Qw6fUZq2afBTrqrKZ+X5MkjlsIOqqTUH6ZxTT/NXHpWtX2eW10LhpVtHk5dLYOaqqP6U+JJ8saKnGSifNR5XmbXfb9oRaRNyuU1kIA0iWGQgA3k1EAQdhucmt2WV+E8oz2oOsfKMdn/xydJ/tfr4LZ/clIoGnO23ECXlUKKUupU69TLEAcKE/CoUT15dUWV5NcD0vpdGLbm/TkUux9HM5MsNvt8kEOjEjEvCaaq0pFapSavNtT6hSpycXfwHZ0Uz3cbz0juDIhvOj3BOiye7neekMGQ3nR7nDoune58/pDAkN50O4J0Yzvc+f0hgyG86HcE6NJzufP6QwJDedDuCdG853Pn9IYEhvOj3BOjmb7rz+kMCQ3nR7gnR5N915/SGBIbzodyyXUud9lWX5haStKTgA91GXtKJOs0/eLadLZ4swWu340diC4GeX9tn7TNGnupOQ7Bkn6VPzjtP7m5nny4cBxdWUqoRaRNzupK0SIAurQygA1CAK/b8or2XG8nGjiQevrSewxnr0nJKUfyXL/wnCV3B8ihaULHXaDDE3KpKlsJU2+yPaWASCKDpocXxCuyIbWNBSj/KPSsFaNGThPk+TM5kL4T0u2llqYWhDdQlFEmmeYzFYgpyXBHpzslCb2pLie/P+0NrX5UcMdxZ9SGRs+n3Oc/bQ2tflRwwxZ9TuRs+n3Oc+5/al+VHDDFn1GRs+n3Oc+Z/al+VHDDFn1GRs+n3B57z21L8EcMMWfUZGz6fc5z1ntpV4I4YYs+oyNn0+5abk30ddeSxMkK5T7tymE4hnQ0yNf2i2nVbdzMNtsMIQ26fpzRfVRoPHKFpGvQGWyy2QVKyXn4J/c+sUze09hfySXDiZTIslaqnMk1Ji5K4iahcyysxlAGyWLK4UiAJtIgDsAN5lqogCoT7S5d0vM9P3iOhQ/vGapSlGWJT5+q6lkZJrZkTNnWqh9NUKNR7yD7yfjFlKrGouBGUXE91KPXFpE8VKPXAHkpR64ApV4tIbEs4ppIW6tJovCQlII6Co9PwEVSrKPA30Pp1SrHafBEIdK6dlXvRwRDMdjRul6vHyAdKidlVvRwQzHYbperx8lQugwp20GMApRzlSBqSkZn5dEVU1fI32yShQd/S4ul876ol0lDKgpZqCoZ07E9Z+gjRKbb2YnzaXqzH3XFvuFS9Z1DXSJwgoq5HG7y13asYqIyiRw2S69kYQMoAvMs1QQA4gBQBwiAI+flAoGAKRa1mLbXyjRKVDpGUU1KCk9pcH1JxndwOSV8cJwzKKH+dP7p/t4RDFqQ/2L+Ud2U+RPS1qNO/duJJP4a0V4GLYVYS5Mg4tczs/i5J3k/f5NXJ/wCbCcP1pE3yOwu2lfyMOuXdgzU0pDyHEoaBLppgIV0JNdRNYyU4bTuZ9FbLVhU9qLV75F6d0dySRU8oAOkroPExdgwPL3lX7EFali2UwCStxRHQldR46oreGuC4/okvqFo7FQnb0IbStuRbCAvJagSokdSlnNQ7BQRKNNvnwXkzVrROo/ud5XkS63VYlEknp/YdkXxioq5Gdu8tNhWAVEZR04ardq7+EDKAL/ISgSBAEgBAHYAUAKABUmAGE7JBQgCn23dwKrlAFItGwHEVwEjs1jwiuVGEuaJKTRErnJxrJK1AdhUn8jFeXiuTa/k7tsav3jntXKK8y+KO4H/Jja7ERNTk057yz8aVPiY7l4evE5tsYGynFmqypR6zU+HVFqSXIi3eSUldtR6I6C2WNdPVUQBf7Eu6E0ygC4SUkEiAH6UwAUAKAFACgBQBwiAPB1gGAIubskK6IAg5y7ST0QBEPXSHVAHhzQHVAHuzdIdUAS8ndpI6IAnJSyQnogCUaYAgD3AgDsAKAFACgBQAoAUAKAOEQABaEAAZcQAP2YQAQlxABhoQAYTAHYAUAKAFACgD/9k="/>
          <p:cNvSpPr>
            <a:spLocks noChangeAspect="1" noChangeArrowheads="1"/>
          </p:cNvSpPr>
          <p:nvPr/>
        </p:nvSpPr>
        <p:spPr bwMode="auto">
          <a:xfrm>
            <a:off x="307975" y="-6238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responsiva</a:t>
            </a:r>
            <a:endParaRPr lang="pt-BR" dirty="0"/>
          </a:p>
        </p:txBody>
      </p:sp>
      <p:pic>
        <p:nvPicPr>
          <p:cNvPr id="1032" name="Picture 8" descr="http://www.sebulli.com/pics/ldr_g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31" y="2665974"/>
            <a:ext cx="2112085" cy="21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0" y="1085516"/>
            <a:ext cx="5385339" cy="56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264016"/>
            <a:ext cx="10972800" cy="1143000"/>
          </a:xfrm>
        </p:spPr>
        <p:txBody>
          <a:bodyPr/>
          <a:lstStyle/>
          <a:p>
            <a:r>
              <a:rPr lang="pt-BR" dirty="0" smtClean="0"/>
              <a:t>Codificação PHP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88135" y="734096"/>
            <a:ext cx="10972800" cy="585988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4800" dirty="0"/>
              <a:t>&lt;?</a:t>
            </a:r>
            <a:r>
              <a:rPr lang="pt-BR" sz="4800" dirty="0" err="1"/>
              <a:t>php</a:t>
            </a:r>
            <a:endParaRPr lang="pt-BR" sz="4800" dirty="0"/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>
                <a:solidFill>
                  <a:srgbClr val="92D050"/>
                </a:solidFill>
              </a:rPr>
              <a:t>// Conecta na porta</a:t>
            </a:r>
          </a:p>
          <a:p>
            <a:pPr marL="0" indent="0">
              <a:buNone/>
            </a:pPr>
            <a:r>
              <a:rPr lang="pt-BR" sz="4800" dirty="0"/>
              <a:t>$</a:t>
            </a:r>
            <a:r>
              <a:rPr lang="pt-BR" sz="4800" dirty="0" err="1"/>
              <a:t>port</a:t>
            </a:r>
            <a:r>
              <a:rPr lang="pt-BR" sz="4800" dirty="0"/>
              <a:t> = </a:t>
            </a:r>
            <a:r>
              <a:rPr lang="pt-BR" sz="4800" dirty="0" err="1"/>
              <a:t>fopen</a:t>
            </a:r>
            <a:r>
              <a:rPr lang="pt-BR" sz="4800" dirty="0"/>
              <a:t>('COM3', 'w+');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>
                <a:solidFill>
                  <a:srgbClr val="92D050"/>
                </a:solidFill>
              </a:rPr>
              <a:t>// Em alguns casos a </a:t>
            </a:r>
            <a:r>
              <a:rPr lang="pt-BR" sz="4800" dirty="0" err="1">
                <a:solidFill>
                  <a:srgbClr val="92D050"/>
                </a:solidFill>
              </a:rPr>
              <a:t>Arduino</a:t>
            </a:r>
            <a:r>
              <a:rPr lang="pt-BR" sz="4800" dirty="0">
                <a:solidFill>
                  <a:srgbClr val="92D050"/>
                </a:solidFill>
              </a:rPr>
              <a:t> pode reiniciar, por isso é bom esperar para enviar informação depois de conectar</a:t>
            </a:r>
          </a:p>
          <a:p>
            <a:pPr marL="0" indent="0">
              <a:buNone/>
            </a:pPr>
            <a:r>
              <a:rPr lang="pt-BR" sz="4800" dirty="0" err="1"/>
              <a:t>sleep</a:t>
            </a:r>
            <a:r>
              <a:rPr lang="pt-BR" sz="4800" dirty="0"/>
              <a:t>(2);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 smtClean="0">
                <a:solidFill>
                  <a:srgbClr val="92D050"/>
                </a:solidFill>
              </a:rPr>
              <a:t>// Agora que a </a:t>
            </a:r>
            <a:r>
              <a:rPr lang="pt-BR" sz="4800" dirty="0" err="1" smtClean="0">
                <a:solidFill>
                  <a:srgbClr val="92D050"/>
                </a:solidFill>
              </a:rPr>
              <a:t>Arduino</a:t>
            </a:r>
            <a:r>
              <a:rPr lang="pt-BR" sz="4800" dirty="0" smtClean="0">
                <a:solidFill>
                  <a:srgbClr val="92D050"/>
                </a:solidFill>
              </a:rPr>
              <a:t> "Provavelmente já respondeu", pega o valor da resposta</a:t>
            </a:r>
            <a:endParaRPr lang="pt-BR" sz="4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pt-BR" sz="4800" dirty="0" err="1"/>
              <a:t>echo</a:t>
            </a:r>
            <a:r>
              <a:rPr lang="pt-BR" sz="4800" dirty="0"/>
              <a:t> "&lt;</a:t>
            </a:r>
            <a:r>
              <a:rPr lang="pt-BR" sz="4800" dirty="0" smtClean="0"/>
              <a:t>center&gt;Luminosidade </a:t>
            </a:r>
            <a:r>
              <a:rPr lang="pt-BR" sz="4800" dirty="0"/>
              <a:t>do Ambiente: ".</a:t>
            </a:r>
            <a:r>
              <a:rPr lang="pt-BR" sz="4800" dirty="0" err="1"/>
              <a:t>fgets</a:t>
            </a:r>
            <a:r>
              <a:rPr lang="pt-BR" sz="4800" dirty="0"/>
              <a:t>($</a:t>
            </a:r>
            <a:r>
              <a:rPr lang="pt-BR" sz="4800" dirty="0" err="1"/>
              <a:t>port</a:t>
            </a:r>
            <a:r>
              <a:rPr lang="pt-BR" sz="4800" dirty="0"/>
              <a:t>)."&lt;/center&gt;";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>
                <a:solidFill>
                  <a:srgbClr val="92D050"/>
                </a:solidFill>
              </a:rPr>
              <a:t>// Fecha a conexão com a porta</a:t>
            </a:r>
          </a:p>
          <a:p>
            <a:pPr marL="0" indent="0">
              <a:buNone/>
            </a:pPr>
            <a:r>
              <a:rPr lang="pt-BR" sz="4800" dirty="0" err="1"/>
              <a:t>fclose</a:t>
            </a:r>
            <a:r>
              <a:rPr lang="pt-BR" sz="4800" dirty="0"/>
              <a:t>($</a:t>
            </a:r>
            <a:r>
              <a:rPr lang="pt-BR" sz="4800" dirty="0" err="1"/>
              <a:t>port</a:t>
            </a:r>
            <a:r>
              <a:rPr lang="pt-BR" sz="4800" dirty="0"/>
              <a:t>);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r>
              <a:rPr lang="pt-BR" sz="4800" dirty="0"/>
              <a:t>?&gt;</a:t>
            </a:r>
          </a:p>
          <a:p>
            <a:pPr marL="0" indent="0">
              <a:buNone/>
            </a:pPr>
            <a:endParaRPr lang="pt-BR" sz="4800" dirty="0"/>
          </a:p>
          <a:p>
            <a:pPr marL="0" indent="0">
              <a:buNone/>
            </a:pP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3653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13" y="2264899"/>
            <a:ext cx="2698594" cy="2011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41" y="5212398"/>
            <a:ext cx="109728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Prática 3 – Expandindo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Aciona 3 </a:t>
            </a:r>
            <a:r>
              <a:rPr lang="pt-BR" dirty="0" err="1" smtClean="0"/>
              <a:t>Led’s</a:t>
            </a:r>
            <a:r>
              <a:rPr lang="pt-BR" dirty="0" smtClean="0"/>
              <a:t> simultâneos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ledPin</a:t>
            </a:r>
            <a:r>
              <a:rPr lang="pt-BR" sz="3600" dirty="0"/>
              <a:t> = 3;</a:t>
            </a:r>
          </a:p>
          <a:p>
            <a:r>
              <a:rPr lang="pt-BR" sz="3600" dirty="0" err="1"/>
              <a:t>int</a:t>
            </a:r>
            <a:r>
              <a:rPr lang="pt-BR" sz="3600" dirty="0"/>
              <a:t> ledPin1 = 2;</a:t>
            </a:r>
          </a:p>
          <a:p>
            <a:r>
              <a:rPr lang="pt-BR" sz="3600" dirty="0" err="1"/>
              <a:t>int</a:t>
            </a:r>
            <a:r>
              <a:rPr lang="pt-BR" sz="3600" dirty="0"/>
              <a:t> ledPin2 = 4;</a:t>
            </a:r>
          </a:p>
          <a:p>
            <a:r>
              <a:rPr lang="pt-BR" sz="3600" dirty="0" err="1"/>
              <a:t>int</a:t>
            </a:r>
            <a:r>
              <a:rPr lang="pt-BR" sz="3600" dirty="0"/>
              <a:t> </a:t>
            </a:r>
            <a:r>
              <a:rPr lang="pt-BR" sz="3600" dirty="0" err="1"/>
              <a:t>vrecebido</a:t>
            </a:r>
            <a:r>
              <a:rPr lang="pt-BR" sz="3600" dirty="0"/>
              <a:t> = -2;</a:t>
            </a:r>
          </a:p>
          <a:p>
            <a:endParaRPr lang="pt-BR" sz="3600" dirty="0"/>
          </a:p>
          <a:p>
            <a:r>
              <a:rPr lang="pt-BR" sz="3600" dirty="0" err="1"/>
              <a:t>void</a:t>
            </a:r>
            <a:r>
              <a:rPr lang="pt-BR" sz="3600" dirty="0"/>
              <a:t> setup() {</a:t>
            </a:r>
          </a:p>
          <a:p>
            <a:r>
              <a:rPr lang="pt-BR" sz="3600" dirty="0"/>
              <a:t>    </a:t>
            </a:r>
            <a:r>
              <a:rPr lang="pt-BR" sz="3600" dirty="0" err="1"/>
              <a:t>pinMode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OUTPUT);</a:t>
            </a:r>
          </a:p>
          <a:p>
            <a:r>
              <a:rPr lang="pt-BR" sz="3600" dirty="0"/>
              <a:t>    </a:t>
            </a:r>
            <a:r>
              <a:rPr lang="pt-BR" sz="3600" dirty="0" err="1"/>
              <a:t>pinMode</a:t>
            </a:r>
            <a:r>
              <a:rPr lang="pt-BR" sz="3600" dirty="0"/>
              <a:t>(ledPin1, OUTPUT);</a:t>
            </a:r>
          </a:p>
          <a:p>
            <a:r>
              <a:rPr lang="pt-BR" sz="3600" dirty="0"/>
              <a:t>    </a:t>
            </a:r>
            <a:r>
              <a:rPr lang="pt-BR" sz="3600" dirty="0" err="1"/>
              <a:t>pinMode</a:t>
            </a:r>
            <a:r>
              <a:rPr lang="pt-BR" sz="3600" dirty="0"/>
              <a:t>(ledPin2, OUTPUT);</a:t>
            </a:r>
          </a:p>
          <a:p>
            <a:r>
              <a:rPr lang="pt-BR" sz="3600" dirty="0"/>
              <a:t>    </a:t>
            </a:r>
            <a:r>
              <a:rPr lang="pt-BR" sz="3600" dirty="0" err="1"/>
              <a:t>Serial.begin</a:t>
            </a:r>
            <a:r>
              <a:rPr lang="pt-BR" sz="3600" dirty="0"/>
              <a:t>(9600);</a:t>
            </a:r>
          </a:p>
          <a:p>
            <a:r>
              <a:rPr lang="pt-BR" sz="3600" dirty="0"/>
              <a:t>}</a:t>
            </a:r>
          </a:p>
          <a:p>
            <a:endParaRPr lang="pt-BR" sz="3600" dirty="0"/>
          </a:p>
          <a:p>
            <a:r>
              <a:rPr lang="pt-BR" sz="3600" dirty="0" err="1"/>
              <a:t>void</a:t>
            </a:r>
            <a:r>
              <a:rPr lang="pt-BR" sz="3600" dirty="0"/>
              <a:t> loop() {</a:t>
            </a:r>
          </a:p>
          <a:p>
            <a:r>
              <a:rPr lang="pt-BR" sz="3600" dirty="0"/>
              <a:t>    </a:t>
            </a:r>
            <a:r>
              <a:rPr lang="pt-BR" sz="3600" dirty="0" err="1"/>
              <a:t>if</a:t>
            </a:r>
            <a:r>
              <a:rPr lang="pt-BR" sz="3600" dirty="0"/>
              <a:t> (</a:t>
            </a:r>
            <a:r>
              <a:rPr lang="pt-BR" sz="3600" dirty="0" err="1"/>
              <a:t>Serial.available</a:t>
            </a:r>
            <a:r>
              <a:rPr lang="pt-BR" sz="3600" dirty="0"/>
              <a:t>() &gt; 0) {</a:t>
            </a:r>
          </a:p>
          <a:p>
            <a:r>
              <a:rPr lang="pt-BR" sz="3600" dirty="0"/>
              <a:t>        </a:t>
            </a:r>
            <a:r>
              <a:rPr lang="pt-BR" sz="3600" dirty="0" err="1"/>
              <a:t>vrecebido</a:t>
            </a:r>
            <a:r>
              <a:rPr lang="pt-BR" sz="3600" dirty="0"/>
              <a:t> = </a:t>
            </a:r>
            <a:r>
              <a:rPr lang="pt-BR" sz="3600" dirty="0" err="1"/>
              <a:t>Serial.read</a:t>
            </a:r>
            <a:r>
              <a:rPr lang="pt-BR" sz="3600" dirty="0"/>
              <a:t>();</a:t>
            </a:r>
          </a:p>
          <a:p>
            <a:r>
              <a:rPr lang="pt-BR" sz="3600" dirty="0"/>
              <a:t>    }</a:t>
            </a:r>
          </a:p>
          <a:p>
            <a:endParaRPr lang="pt-BR" sz="3600" dirty="0"/>
          </a:p>
          <a:p>
            <a:r>
              <a:rPr lang="pt-BR" sz="3600" dirty="0"/>
              <a:t>    </a:t>
            </a:r>
            <a:r>
              <a:rPr lang="pt-BR" sz="3600" dirty="0" err="1"/>
              <a:t>if</a:t>
            </a:r>
            <a:r>
              <a:rPr lang="pt-BR" sz="3600" dirty="0"/>
              <a:t> (</a:t>
            </a:r>
            <a:r>
              <a:rPr lang="pt-BR" sz="3600" dirty="0" err="1"/>
              <a:t>vrecebido</a:t>
            </a:r>
            <a:r>
              <a:rPr lang="pt-BR" sz="3600" dirty="0"/>
              <a:t> &gt; 0) {</a:t>
            </a:r>
          </a:p>
          <a:p>
            <a:r>
              <a:rPr lang="pt-BR" sz="3600" dirty="0"/>
              <a:t>        </a:t>
            </a:r>
            <a:r>
              <a:rPr lang="pt-BR" sz="3600" dirty="0" err="1"/>
              <a:t>if</a:t>
            </a:r>
            <a:r>
              <a:rPr lang="pt-BR" sz="3600" dirty="0"/>
              <a:t> (</a:t>
            </a:r>
            <a:r>
              <a:rPr lang="pt-BR" sz="3600" dirty="0" err="1"/>
              <a:t>vrecebido</a:t>
            </a:r>
            <a:r>
              <a:rPr lang="pt-BR" sz="3600" dirty="0"/>
              <a:t> == '1'){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HIGH);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(ledPin1, HIGH);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(ledPin2, HIGH);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Serial.print</a:t>
            </a:r>
            <a:r>
              <a:rPr lang="pt-BR" sz="3600" dirty="0"/>
              <a:t>(HIGH);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delay</a:t>
            </a:r>
            <a:r>
              <a:rPr lang="pt-BR" sz="3600" dirty="0"/>
              <a:t>(300);</a:t>
            </a:r>
          </a:p>
          <a:p>
            <a:r>
              <a:rPr lang="pt-BR" sz="3600" dirty="0"/>
              <a:t>        } </a:t>
            </a:r>
            <a:r>
              <a:rPr lang="pt-BR" sz="3600" dirty="0" err="1"/>
              <a:t>else</a:t>
            </a:r>
            <a:r>
              <a:rPr lang="pt-BR" sz="3600" dirty="0"/>
              <a:t> </a:t>
            </a:r>
            <a:r>
              <a:rPr lang="pt-BR" sz="3600" dirty="0" err="1"/>
              <a:t>if</a:t>
            </a:r>
            <a:r>
              <a:rPr lang="pt-BR" sz="3600" dirty="0"/>
              <a:t> (</a:t>
            </a:r>
            <a:r>
              <a:rPr lang="pt-BR" sz="3600" dirty="0" err="1"/>
              <a:t>vrecebido</a:t>
            </a:r>
            <a:r>
              <a:rPr lang="pt-BR" sz="3600" dirty="0"/>
              <a:t> == '0'){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</a:t>
            </a:r>
            <a:r>
              <a:rPr lang="pt-BR" sz="3600" dirty="0" err="1"/>
              <a:t>ledPin</a:t>
            </a:r>
            <a:r>
              <a:rPr lang="pt-BR" sz="3600" dirty="0"/>
              <a:t>, LOW);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(ledPin1, LOW);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digitalWrite</a:t>
            </a:r>
            <a:r>
              <a:rPr lang="pt-BR" sz="3600" dirty="0"/>
              <a:t>(ledPin2, LOW);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Serial.print</a:t>
            </a:r>
            <a:r>
              <a:rPr lang="pt-BR" sz="3600" dirty="0"/>
              <a:t>(LOW);            </a:t>
            </a:r>
          </a:p>
          <a:p>
            <a:r>
              <a:rPr lang="pt-BR" sz="3600" dirty="0"/>
              <a:t>            </a:t>
            </a:r>
            <a:r>
              <a:rPr lang="pt-BR" sz="3600" dirty="0" err="1"/>
              <a:t>delay</a:t>
            </a:r>
            <a:r>
              <a:rPr lang="pt-BR" sz="3600" dirty="0"/>
              <a:t>(300);</a:t>
            </a:r>
          </a:p>
          <a:p>
            <a:r>
              <a:rPr lang="pt-BR" sz="3600" dirty="0"/>
              <a:t>        }</a:t>
            </a:r>
          </a:p>
          <a:p>
            <a:r>
              <a:rPr lang="pt-BR" sz="3600" dirty="0"/>
              <a:t>        </a:t>
            </a:r>
            <a:r>
              <a:rPr lang="pt-BR" sz="3600" dirty="0" err="1"/>
              <a:t>vrecebido</a:t>
            </a:r>
            <a:r>
              <a:rPr lang="pt-BR" sz="3600" dirty="0"/>
              <a:t> = -2;</a:t>
            </a:r>
          </a:p>
          <a:p>
            <a:r>
              <a:rPr lang="pt-BR" sz="3600" dirty="0"/>
              <a:t>    }</a:t>
            </a:r>
          </a:p>
          <a:p>
            <a:r>
              <a:rPr lang="pt-BR" sz="3600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 Pra que serve 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400" dirty="0" smtClean="0"/>
              <a:t>A possibilidade de controlar mecanismos via internet independente da linguagem web utilizada.</a:t>
            </a:r>
          </a:p>
          <a:p>
            <a:endParaRPr lang="pt-BR" sz="3400" dirty="0"/>
          </a:p>
          <a:p>
            <a:r>
              <a:rPr lang="pt-BR" sz="3400" dirty="0" smtClean="0"/>
              <a:t>Permite acesso remoto de acesso e manipulação de dados.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830" y="5865277"/>
            <a:ext cx="1190113" cy="8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sz="4300" dirty="0"/>
          </a:p>
          <a:p>
            <a:pPr marL="0" indent="0">
              <a:buNone/>
            </a:pPr>
            <a:r>
              <a:rPr lang="pt-BR" sz="4300" dirty="0"/>
              <a:t>&lt;?</a:t>
            </a:r>
            <a:r>
              <a:rPr lang="pt-BR" sz="4300" dirty="0" err="1"/>
              <a:t>php</a:t>
            </a:r>
            <a:endParaRPr lang="pt-BR" sz="4300" dirty="0"/>
          </a:p>
          <a:p>
            <a:pPr marL="0" indent="0">
              <a:buNone/>
            </a:pPr>
            <a:endParaRPr lang="pt-BR" sz="4300" dirty="0"/>
          </a:p>
          <a:p>
            <a:pPr marL="0" indent="0">
              <a:buNone/>
            </a:pPr>
            <a:endParaRPr lang="pt-BR" sz="4300" dirty="0"/>
          </a:p>
          <a:p>
            <a:pPr marL="0" indent="0">
              <a:buNone/>
            </a:pPr>
            <a:r>
              <a:rPr lang="pt-BR" sz="5600" dirty="0"/>
              <a:t>$valor=$_GET['valor'];      //</a:t>
            </a:r>
            <a:r>
              <a:rPr lang="pt-BR" sz="5600" dirty="0" err="1"/>
              <a:t>variavel</a:t>
            </a:r>
            <a:r>
              <a:rPr lang="pt-BR" sz="5600" dirty="0"/>
              <a:t> para receber o valor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//</a:t>
            </a:r>
            <a:r>
              <a:rPr lang="pt-BR" sz="5600" dirty="0" err="1"/>
              <a:t>echo</a:t>
            </a:r>
            <a:r>
              <a:rPr lang="pt-BR" sz="5600" dirty="0"/>
              <a:t> "O valor enviado ao </a:t>
            </a:r>
            <a:r>
              <a:rPr lang="pt-BR" sz="5600" dirty="0" err="1"/>
              <a:t>Arduino</a:t>
            </a:r>
            <a:r>
              <a:rPr lang="pt-BR" sz="5600" dirty="0"/>
              <a:t> foi ",$valor;  //</a:t>
            </a:r>
            <a:r>
              <a:rPr lang="pt-BR" sz="5600" dirty="0" err="1"/>
              <a:t>printa</a:t>
            </a:r>
            <a:r>
              <a:rPr lang="pt-BR" sz="5600" dirty="0"/>
              <a:t> na tela valor recebido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 err="1"/>
              <a:t>if</a:t>
            </a:r>
            <a:r>
              <a:rPr lang="pt-BR" sz="5600" dirty="0"/>
              <a:t>($valor==0){               //</a:t>
            </a:r>
            <a:r>
              <a:rPr lang="pt-BR" sz="5600" dirty="0" err="1"/>
              <a:t>condicao</a:t>
            </a:r>
            <a:r>
              <a:rPr lang="pt-BR" sz="5600" dirty="0"/>
              <a:t> 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$</a:t>
            </a:r>
            <a:r>
              <a:rPr lang="pt-BR" sz="5600" dirty="0" err="1"/>
              <a:t>port</a:t>
            </a:r>
            <a:r>
              <a:rPr lang="pt-BR" sz="5600" dirty="0"/>
              <a:t> = </a:t>
            </a:r>
            <a:r>
              <a:rPr lang="pt-BR" sz="5600" dirty="0" err="1"/>
              <a:t>fopen</a:t>
            </a:r>
            <a:r>
              <a:rPr lang="pt-BR" sz="5600" dirty="0"/>
              <a:t>("COM5", "w");  //define a porta e o </a:t>
            </a:r>
            <a:r>
              <a:rPr lang="pt-BR" sz="5600" dirty="0" err="1"/>
              <a:t>metodo</a:t>
            </a:r>
            <a:r>
              <a:rPr lang="pt-BR" sz="5600" dirty="0"/>
              <a:t> a ser executado</a:t>
            </a:r>
          </a:p>
          <a:p>
            <a:pPr marL="0" indent="0">
              <a:buNone/>
            </a:pPr>
            <a:r>
              <a:rPr lang="pt-BR" sz="5600" dirty="0" err="1"/>
              <a:t>fwrite</a:t>
            </a:r>
            <a:r>
              <a:rPr lang="pt-BR" sz="5600" dirty="0"/>
              <a:t>($port,0);             //escreve</a:t>
            </a:r>
          </a:p>
          <a:p>
            <a:pPr marL="0" indent="0">
              <a:buNone/>
            </a:pPr>
            <a:r>
              <a:rPr lang="pt-BR" sz="5600" dirty="0" err="1"/>
              <a:t>fclose</a:t>
            </a:r>
            <a:r>
              <a:rPr lang="pt-BR" sz="5600" dirty="0"/>
              <a:t>($</a:t>
            </a:r>
            <a:r>
              <a:rPr lang="pt-BR" sz="5600" dirty="0" err="1"/>
              <a:t>port</a:t>
            </a:r>
            <a:r>
              <a:rPr lang="pt-BR" sz="5600" dirty="0"/>
              <a:t>);               //fecha a </a:t>
            </a:r>
            <a:r>
              <a:rPr lang="pt-BR" sz="5600" dirty="0" err="1"/>
              <a:t>comunicaçao</a:t>
            </a:r>
            <a:endParaRPr lang="pt-BR" sz="5600" dirty="0"/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}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 err="1"/>
              <a:t>if</a:t>
            </a:r>
            <a:r>
              <a:rPr lang="pt-BR" sz="5600" dirty="0"/>
              <a:t>($valor==1){</a:t>
            </a:r>
          </a:p>
          <a:p>
            <a:pPr marL="0" indent="0">
              <a:buNone/>
            </a:pPr>
            <a:r>
              <a:rPr lang="pt-BR" sz="5600" dirty="0"/>
              <a:t>$</a:t>
            </a:r>
            <a:r>
              <a:rPr lang="pt-BR" sz="5600" dirty="0" err="1"/>
              <a:t>port</a:t>
            </a:r>
            <a:r>
              <a:rPr lang="pt-BR" sz="5600" dirty="0"/>
              <a:t> = </a:t>
            </a:r>
            <a:r>
              <a:rPr lang="pt-BR" sz="5600" dirty="0" err="1"/>
              <a:t>fopen</a:t>
            </a:r>
            <a:r>
              <a:rPr lang="pt-BR" sz="5600" dirty="0"/>
              <a:t>("COM5", "w");</a:t>
            </a:r>
          </a:p>
          <a:p>
            <a:pPr marL="0" indent="0">
              <a:buNone/>
            </a:pPr>
            <a:r>
              <a:rPr lang="pt-BR" sz="5600" dirty="0" err="1"/>
              <a:t>fwrite</a:t>
            </a:r>
            <a:r>
              <a:rPr lang="pt-BR" sz="5600" dirty="0"/>
              <a:t>($port,1);</a:t>
            </a:r>
          </a:p>
          <a:p>
            <a:pPr marL="0" indent="0">
              <a:buNone/>
            </a:pPr>
            <a:r>
              <a:rPr lang="pt-BR" sz="5600" dirty="0" err="1"/>
              <a:t>fclose</a:t>
            </a:r>
            <a:r>
              <a:rPr lang="pt-BR" sz="5600" dirty="0"/>
              <a:t>($</a:t>
            </a:r>
            <a:r>
              <a:rPr lang="pt-BR" sz="5600" dirty="0" err="1"/>
              <a:t>port</a:t>
            </a:r>
            <a:r>
              <a:rPr lang="pt-BR" sz="5600" dirty="0"/>
              <a:t>);</a:t>
            </a:r>
          </a:p>
          <a:p>
            <a:pPr marL="0" indent="0">
              <a:buNone/>
            </a:pPr>
            <a:r>
              <a:rPr lang="pt-BR" sz="5600" dirty="0"/>
              <a:t>}</a:t>
            </a:r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endParaRPr lang="pt-BR" sz="5600" dirty="0"/>
          </a:p>
          <a:p>
            <a:pPr marL="0" indent="0">
              <a:buNone/>
            </a:pPr>
            <a:r>
              <a:rPr lang="pt-BR" sz="5600" dirty="0"/>
              <a:t>?&gt;</a:t>
            </a:r>
          </a:p>
          <a:p>
            <a:pPr marL="0" indent="0">
              <a:buNone/>
            </a:pPr>
            <a:endParaRPr lang="pt-BR" sz="4300" dirty="0"/>
          </a:p>
        </p:txBody>
      </p:sp>
    </p:spTree>
    <p:extLst>
      <p:ext uri="{BB962C8B-B14F-4D97-AF65-F5344CB8AC3E}">
        <p14:creationId xmlns:p14="http://schemas.microsoft.com/office/powerpoint/2010/main" val="16604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 err="1"/>
              <a:t>if</a:t>
            </a:r>
            <a:r>
              <a:rPr lang="pt-BR" sz="1200" dirty="0"/>
              <a:t>($valor==2){</a:t>
            </a:r>
          </a:p>
          <a:p>
            <a:pPr marL="0" indent="0">
              <a:buNone/>
            </a:pPr>
            <a:r>
              <a:rPr lang="pt-BR" sz="1200" dirty="0"/>
              <a:t>$</a:t>
            </a:r>
            <a:r>
              <a:rPr lang="pt-BR" sz="1200" dirty="0" err="1"/>
              <a:t>port</a:t>
            </a:r>
            <a:r>
              <a:rPr lang="pt-BR" sz="1200" dirty="0"/>
              <a:t> = </a:t>
            </a:r>
            <a:r>
              <a:rPr lang="pt-BR" sz="1200" dirty="0" err="1"/>
              <a:t>fopen</a:t>
            </a:r>
            <a:r>
              <a:rPr lang="pt-BR" sz="1200" dirty="0"/>
              <a:t>("COM3", "w");</a:t>
            </a:r>
          </a:p>
          <a:p>
            <a:pPr marL="0" indent="0">
              <a:buNone/>
            </a:pPr>
            <a:r>
              <a:rPr lang="pt-BR" sz="1200" dirty="0" err="1"/>
              <a:t>fwrite</a:t>
            </a:r>
            <a:r>
              <a:rPr lang="pt-BR" sz="1200" dirty="0"/>
              <a:t>($port,2);</a:t>
            </a:r>
          </a:p>
          <a:p>
            <a:pPr marL="0" indent="0">
              <a:buNone/>
            </a:pPr>
            <a:r>
              <a:rPr lang="pt-BR" sz="1200" dirty="0" err="1"/>
              <a:t>fclose</a:t>
            </a:r>
            <a:r>
              <a:rPr lang="pt-BR" sz="1200" dirty="0"/>
              <a:t>($</a:t>
            </a:r>
            <a:r>
              <a:rPr lang="pt-BR" sz="1200" dirty="0" err="1"/>
              <a:t>port</a:t>
            </a:r>
            <a:r>
              <a:rPr lang="pt-BR" sz="1200" dirty="0"/>
              <a:t>);</a:t>
            </a:r>
          </a:p>
          <a:p>
            <a:pPr marL="0" indent="0">
              <a:buNone/>
            </a:pPr>
            <a:r>
              <a:rPr lang="pt-BR" sz="1200" dirty="0"/>
              <a:t>header("</a:t>
            </a:r>
            <a:r>
              <a:rPr lang="pt-BR" sz="1200" dirty="0" err="1"/>
              <a:t>Location</a:t>
            </a:r>
            <a:r>
              <a:rPr lang="pt-BR" sz="1200" dirty="0"/>
              <a:t>: ../index.html");</a:t>
            </a:r>
          </a:p>
          <a:p>
            <a:pPr marL="0" indent="0">
              <a:buNone/>
            </a:pPr>
            <a:r>
              <a:rPr lang="pt-BR" sz="1200" dirty="0"/>
              <a:t>}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 err="1"/>
              <a:t>if</a:t>
            </a:r>
            <a:r>
              <a:rPr lang="pt-BR" sz="1200" dirty="0"/>
              <a:t>($valor==3){</a:t>
            </a:r>
          </a:p>
          <a:p>
            <a:pPr marL="0" indent="0">
              <a:buNone/>
            </a:pPr>
            <a:r>
              <a:rPr lang="pt-BR" sz="1200" dirty="0"/>
              <a:t>$</a:t>
            </a:r>
            <a:r>
              <a:rPr lang="pt-BR" sz="1200" dirty="0" err="1"/>
              <a:t>port</a:t>
            </a:r>
            <a:r>
              <a:rPr lang="pt-BR" sz="1200" dirty="0"/>
              <a:t> = </a:t>
            </a:r>
            <a:r>
              <a:rPr lang="pt-BR" sz="1200" dirty="0" err="1"/>
              <a:t>fopen</a:t>
            </a:r>
            <a:r>
              <a:rPr lang="pt-BR" sz="1200" dirty="0"/>
              <a:t>("COM3", "w");</a:t>
            </a:r>
          </a:p>
          <a:p>
            <a:pPr marL="0" indent="0">
              <a:buNone/>
            </a:pPr>
            <a:r>
              <a:rPr lang="pt-BR" sz="1200" dirty="0" err="1"/>
              <a:t>fwrite</a:t>
            </a:r>
            <a:r>
              <a:rPr lang="pt-BR" sz="1200" dirty="0"/>
              <a:t>($port,3);</a:t>
            </a:r>
          </a:p>
          <a:p>
            <a:pPr marL="0" indent="0">
              <a:buNone/>
            </a:pPr>
            <a:r>
              <a:rPr lang="pt-BR" sz="1200" dirty="0" err="1"/>
              <a:t>fclose</a:t>
            </a:r>
            <a:r>
              <a:rPr lang="pt-BR" sz="1200" dirty="0"/>
              <a:t>($</a:t>
            </a:r>
            <a:r>
              <a:rPr lang="pt-BR" sz="1200" dirty="0" err="1"/>
              <a:t>port</a:t>
            </a:r>
            <a:r>
              <a:rPr lang="pt-BR" sz="1200" dirty="0"/>
              <a:t>);</a:t>
            </a:r>
          </a:p>
          <a:p>
            <a:pPr marL="0" indent="0">
              <a:buNone/>
            </a:pPr>
            <a:r>
              <a:rPr lang="pt-BR" sz="1200" dirty="0"/>
              <a:t>header("</a:t>
            </a:r>
            <a:r>
              <a:rPr lang="pt-BR" sz="1200" dirty="0" err="1"/>
              <a:t>Location</a:t>
            </a:r>
            <a:r>
              <a:rPr lang="pt-BR" sz="1200" dirty="0"/>
              <a:t>: ../index.html");</a:t>
            </a:r>
          </a:p>
          <a:p>
            <a:pPr marL="0" indent="0">
              <a:buNone/>
            </a:pPr>
            <a:r>
              <a:rPr lang="pt-BR" sz="1200" dirty="0"/>
              <a:t>}</a:t>
            </a:r>
          </a:p>
          <a:p>
            <a:pPr marL="0" indent="0">
              <a:buNone/>
            </a:pPr>
            <a:r>
              <a:rPr lang="pt-BR" sz="1200" dirty="0" err="1"/>
              <a:t>if</a:t>
            </a:r>
            <a:r>
              <a:rPr lang="pt-BR" sz="1200" dirty="0"/>
              <a:t>($valor==4){</a:t>
            </a:r>
          </a:p>
          <a:p>
            <a:pPr marL="0" indent="0">
              <a:buNone/>
            </a:pPr>
            <a:r>
              <a:rPr lang="pt-BR" sz="1200" dirty="0"/>
              <a:t>$</a:t>
            </a:r>
            <a:r>
              <a:rPr lang="pt-BR" sz="1200" dirty="0" err="1"/>
              <a:t>port</a:t>
            </a:r>
            <a:r>
              <a:rPr lang="pt-BR" sz="1200" dirty="0"/>
              <a:t> = </a:t>
            </a:r>
            <a:r>
              <a:rPr lang="pt-BR" sz="1200" dirty="0" err="1"/>
              <a:t>fopen</a:t>
            </a:r>
            <a:r>
              <a:rPr lang="pt-BR" sz="1200" dirty="0"/>
              <a:t>("COM3", "w");</a:t>
            </a:r>
          </a:p>
          <a:p>
            <a:pPr marL="0" indent="0">
              <a:buNone/>
            </a:pPr>
            <a:r>
              <a:rPr lang="pt-BR" sz="1200" dirty="0" err="1"/>
              <a:t>fwrite</a:t>
            </a:r>
            <a:r>
              <a:rPr lang="pt-BR" sz="1200" dirty="0"/>
              <a:t>($port,4);</a:t>
            </a:r>
          </a:p>
          <a:p>
            <a:pPr marL="0" indent="0">
              <a:buNone/>
            </a:pPr>
            <a:r>
              <a:rPr lang="pt-BR" sz="1200" dirty="0" err="1"/>
              <a:t>fclose</a:t>
            </a:r>
            <a:r>
              <a:rPr lang="pt-BR" sz="1200" dirty="0"/>
              <a:t>($</a:t>
            </a:r>
            <a:r>
              <a:rPr lang="pt-BR" sz="1200" dirty="0" err="1"/>
              <a:t>port</a:t>
            </a:r>
            <a:r>
              <a:rPr lang="pt-BR" sz="1200" dirty="0"/>
              <a:t>);</a:t>
            </a:r>
          </a:p>
          <a:p>
            <a:pPr marL="0" indent="0">
              <a:buNone/>
            </a:pPr>
            <a:r>
              <a:rPr lang="pt-BR" sz="1200" dirty="0"/>
              <a:t>header("</a:t>
            </a:r>
            <a:r>
              <a:rPr lang="pt-BR" sz="1200" dirty="0" err="1"/>
              <a:t>Location</a:t>
            </a:r>
            <a:r>
              <a:rPr lang="pt-BR" sz="1200" dirty="0"/>
              <a:t>: ../index.html");</a:t>
            </a:r>
          </a:p>
          <a:p>
            <a:pPr marL="0" indent="0">
              <a:buNone/>
            </a:pPr>
            <a:r>
              <a:rPr lang="pt-BR" sz="1200" dirty="0"/>
              <a:t>}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980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l_fullxfull.2657514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7945989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1998" cy="242122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1800" b="1" dirty="0" smtClean="0">
                <a:solidFill>
                  <a:srgbClr val="92D050"/>
                </a:solidFill>
              </a:rPr>
              <a:t>INTRODUÇÃO | ARDUINO PARA ENGENHARIA</a:t>
            </a:r>
          </a:p>
          <a:p>
            <a:pPr algn="ctr"/>
            <a:r>
              <a:rPr lang="pt-BR" sz="1800" b="1" dirty="0" smtClean="0">
                <a:solidFill>
                  <a:srgbClr val="92D050"/>
                </a:solidFill>
              </a:rPr>
              <a:t>Adilmar Coelho Dantas | </a:t>
            </a:r>
            <a:r>
              <a:rPr lang="pt-BR" sz="1800" b="1" dirty="0" err="1" smtClean="0">
                <a:solidFill>
                  <a:srgbClr val="92D050"/>
                </a:solidFill>
              </a:rPr>
              <a:t>Github</a:t>
            </a:r>
            <a:r>
              <a:rPr lang="pt-BR" sz="1800" b="1" dirty="0" smtClean="0">
                <a:solidFill>
                  <a:srgbClr val="92D050"/>
                </a:solidFill>
              </a:rPr>
              <a:t>: </a:t>
            </a:r>
            <a:r>
              <a:rPr lang="pt-BR" sz="1800" b="1" dirty="0">
                <a:solidFill>
                  <a:srgbClr val="92D050"/>
                </a:solidFill>
                <a:hlinkClick r:id="rId4"/>
              </a:rPr>
              <a:t>https://</a:t>
            </a:r>
            <a:r>
              <a:rPr lang="pt-BR" sz="1800" b="1" dirty="0" smtClean="0">
                <a:solidFill>
                  <a:srgbClr val="92D050"/>
                </a:solidFill>
                <a:hlinkClick r:id="rId4"/>
              </a:rPr>
              <a:t>github.com/Adilmar/Arduino1</a:t>
            </a:r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r>
              <a:rPr lang="pt-BR" sz="1800" b="1">
                <a:solidFill>
                  <a:srgbClr val="92D050"/>
                </a:solidFill>
              </a:rPr>
              <a:t> </a:t>
            </a:r>
            <a:r>
              <a:rPr lang="pt-BR" sz="1800" b="1" smtClean="0">
                <a:solidFill>
                  <a:srgbClr val="92D050"/>
                </a:solidFill>
              </a:rPr>
              <a:t>                                          Email</a:t>
            </a:r>
            <a:r>
              <a:rPr lang="pt-BR" sz="1800" b="1" dirty="0" smtClean="0">
                <a:solidFill>
                  <a:srgbClr val="92D050"/>
                </a:solidFill>
              </a:rPr>
              <a:t>: </a:t>
            </a:r>
            <a:r>
              <a:rPr lang="pt-BR" sz="1800" b="1" dirty="0" smtClean="0">
                <a:solidFill>
                  <a:srgbClr val="92D050"/>
                </a:solidFill>
                <a:hlinkClick r:id="rId5"/>
              </a:rPr>
              <a:t>akanehar@gmail.com</a:t>
            </a:r>
            <a:endParaRPr lang="pt-BR" sz="1800" b="1" dirty="0" smtClean="0">
              <a:solidFill>
                <a:srgbClr val="92D050"/>
              </a:solidFill>
            </a:endParaRPr>
          </a:p>
          <a:p>
            <a:r>
              <a:rPr lang="pt-BR" sz="1800" b="1" dirty="0" smtClean="0">
                <a:solidFill>
                  <a:srgbClr val="92D050"/>
                </a:solidFill>
              </a:rPr>
              <a:t>                                          Lattes: </a:t>
            </a:r>
            <a:r>
              <a:rPr lang="pt-BR" sz="1800" dirty="0">
                <a:hlinkClick r:id="rId6"/>
              </a:rPr>
              <a:t>http://</a:t>
            </a:r>
            <a:r>
              <a:rPr lang="pt-BR" sz="1800" dirty="0" smtClean="0">
                <a:hlinkClick r:id="rId6"/>
              </a:rPr>
              <a:t>lattes.cnpq.br/2462384793631673</a:t>
            </a:r>
            <a:endParaRPr lang="pt-BR" sz="1800" dirty="0" smtClean="0"/>
          </a:p>
          <a:p>
            <a:endParaRPr lang="pt-BR" sz="1800" b="1" dirty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1800" b="1" dirty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1800" b="1" dirty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1800" b="1" dirty="0">
              <a:solidFill>
                <a:srgbClr val="92D050"/>
              </a:solidFill>
            </a:endParaRPr>
          </a:p>
          <a:p>
            <a:pPr algn="ctr"/>
            <a:endParaRPr lang="pt-BR" sz="1800" b="1" dirty="0" smtClean="0">
              <a:solidFill>
                <a:srgbClr val="92D050"/>
              </a:solidFill>
            </a:endParaRPr>
          </a:p>
          <a:p>
            <a:pPr algn="ctr"/>
            <a:endParaRPr lang="pt-BR" sz="2800" b="1" dirty="0">
              <a:solidFill>
                <a:srgbClr val="92D050"/>
              </a:solidFill>
            </a:endParaRPr>
          </a:p>
        </p:txBody>
      </p:sp>
      <p:pic>
        <p:nvPicPr>
          <p:cNvPr id="2064" name="Picture 16" descr="http://servicosweb.cnpq.br/wspessoa/servletrecuperafoto?tipo=1&amp;id=K4326038U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1"/>
          <a:stretch/>
        </p:blipFill>
        <p:spPr bwMode="auto">
          <a:xfrm>
            <a:off x="243970" y="450759"/>
            <a:ext cx="1717911" cy="17772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Softwares necessários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87" y="5844473"/>
            <a:ext cx="1183920" cy="80785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Xampp</a:t>
            </a:r>
            <a:r>
              <a:rPr lang="pt-BR" dirty="0" smtClean="0"/>
              <a:t> (servidor web, </a:t>
            </a:r>
            <a:r>
              <a:rPr lang="pt-BR" dirty="0" err="1" smtClean="0"/>
              <a:t>php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Arduino</a:t>
            </a:r>
            <a:r>
              <a:rPr lang="pt-BR" dirty="0" smtClean="0"/>
              <a:t> IDE</a:t>
            </a:r>
          </a:p>
          <a:p>
            <a:r>
              <a:rPr lang="pt-BR" dirty="0" smtClean="0"/>
              <a:t>Qualquer editor</a:t>
            </a:r>
            <a:endParaRPr lang="pt-BR" dirty="0"/>
          </a:p>
          <a:p>
            <a:endParaRPr lang="pt-BR" dirty="0"/>
          </a:p>
        </p:txBody>
      </p:sp>
      <p:pic>
        <p:nvPicPr>
          <p:cNvPr id="8" name="Picture 2" descr="http://techcornerit.files.wordpress.com/2011/12/xampp-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55" y="3863182"/>
            <a:ext cx="1972613" cy="19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09" y="4318186"/>
            <a:ext cx="1912393" cy="1304928"/>
          </a:xfrm>
          <a:prstGeom prst="rect">
            <a:avLst/>
          </a:prstGeom>
        </p:spPr>
      </p:pic>
      <p:pic>
        <p:nvPicPr>
          <p:cNvPr id="1028" name="Picture 4" descr="http://upload.wikimedia.org/wikipedia/commons/f/f5/Notepad_plus_plu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37" y="3758407"/>
            <a:ext cx="2174249" cy="217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 E porque ?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87" y="5844473"/>
            <a:ext cx="1183920" cy="80785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XAMPP é um servidor independente de plataforma, software livre, que consiste principalmente na base de dados MySQL, o servidor web Apache e os interpretadores para linguagens de script: PHP e Perl. </a:t>
            </a:r>
          </a:p>
          <a:p>
            <a:endParaRPr lang="pt-BR" dirty="0"/>
          </a:p>
        </p:txBody>
      </p:sp>
      <p:pic>
        <p:nvPicPr>
          <p:cNvPr id="10" name="Picture 2" descr="http://techcornerit.files.wordpress.com/2011/12/xampp-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6" y="4423475"/>
            <a:ext cx="2200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? E porque ?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87" y="5844473"/>
            <a:ext cx="1183920" cy="80785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PHP (um acrônimo recursivo para "PHP: Hypertext </a:t>
            </a:r>
            <a:r>
              <a:rPr lang="pt-BR" dirty="0" err="1"/>
              <a:t>Preprocessor</a:t>
            </a:r>
            <a:r>
              <a:rPr lang="pt-BR" dirty="0"/>
              <a:t>", originalmente </a:t>
            </a:r>
            <a:r>
              <a:rPr lang="pt-BR" dirty="0" err="1"/>
              <a:t>Personal</a:t>
            </a:r>
            <a:r>
              <a:rPr lang="pt-BR" dirty="0"/>
              <a:t> Home Page) é uma linguagem interpretada livre, usada originalmente apenas para o desenvolvimento de aplicações presentes e atuantes no lado do servidor, capazes de gerar conteúdo dinâmico na World </a:t>
            </a:r>
            <a:r>
              <a:rPr lang="pt-BR" dirty="0" err="1"/>
              <a:t>Wide</a:t>
            </a:r>
            <a:r>
              <a:rPr lang="pt-BR" dirty="0"/>
              <a:t> Web</a:t>
            </a:r>
          </a:p>
          <a:p>
            <a:endParaRPr lang="pt-BR" dirty="0"/>
          </a:p>
        </p:txBody>
      </p:sp>
      <p:pic>
        <p:nvPicPr>
          <p:cNvPr id="7" name="Picture 2" descr="PHP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41" y="5531993"/>
            <a:ext cx="1619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13" y="2264899"/>
            <a:ext cx="2698594" cy="2011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41" y="5212398"/>
            <a:ext cx="109728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Esquematização 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387" y="5844473"/>
            <a:ext cx="1183920" cy="80785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5061396" y="1940620"/>
            <a:ext cx="6521003" cy="4185544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INTERFACE (LIVRE)</a:t>
            </a:r>
          </a:p>
          <a:p>
            <a:r>
              <a:rPr lang="pt-BR" dirty="0" smtClean="0"/>
              <a:t>COMUNICAÇÃO (PHP)</a:t>
            </a:r>
          </a:p>
          <a:p>
            <a:r>
              <a:rPr lang="pt-BR" dirty="0" smtClean="0"/>
              <a:t>HARDWARE (ADUINO, C)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2" descr="http://www.caramboladigital.com.br/cursos/img/html/cliente-servid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0620"/>
            <a:ext cx="4073523" cy="4185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4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13" y="2264899"/>
            <a:ext cx="2698594" cy="20116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141" y="5212398"/>
            <a:ext cx="10972800" cy="11430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Prática 1 Comunicação Serial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Acionamento de </a:t>
            </a:r>
            <a:r>
              <a:rPr lang="pt-BR" dirty="0" err="1" smtClean="0"/>
              <a:t>led</a:t>
            </a:r>
            <a:endParaRPr lang="pt-BR" dirty="0"/>
          </a:p>
        </p:txBody>
      </p:sp>
      <p:pic>
        <p:nvPicPr>
          <p:cNvPr id="4" name="Espaço Reservado para Conteúdo 3" descr="arduino_led_bota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922" y="2036298"/>
            <a:ext cx="8046156" cy="452596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830" y="5865277"/>
            <a:ext cx="1190113" cy="8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5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TC030006182[[fn=Classic Theme 2007]]</Template>
  <TotalTime>421</TotalTime>
  <Words>1071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Calisto MT</vt:lpstr>
      <vt:lpstr>Gill Sans MT</vt:lpstr>
      <vt:lpstr>Classic</vt:lpstr>
      <vt:lpstr>Apresentação do PowerPoint</vt:lpstr>
      <vt:lpstr>O que é ? Pra que serve ? </vt:lpstr>
      <vt:lpstr>Softwares necessários</vt:lpstr>
      <vt:lpstr>O que é ? E porque ? </vt:lpstr>
      <vt:lpstr>O que é ? E porque ? </vt:lpstr>
      <vt:lpstr>Esquematização </vt:lpstr>
      <vt:lpstr>Representação</vt:lpstr>
      <vt:lpstr>Prática 1 Comunicação Serial</vt:lpstr>
      <vt:lpstr>Acionamento de led</vt:lpstr>
      <vt:lpstr>Codificação Arduino</vt:lpstr>
      <vt:lpstr>Interface responsiva</vt:lpstr>
      <vt:lpstr>Codificação PHP</vt:lpstr>
      <vt:lpstr>Prática 2 – Leitura de Dados</vt:lpstr>
      <vt:lpstr>Codificação Arduino</vt:lpstr>
      <vt:lpstr>Codificação Arduino</vt:lpstr>
      <vt:lpstr>Interface responsiva</vt:lpstr>
      <vt:lpstr>Codificação PHP</vt:lpstr>
      <vt:lpstr>Prática 3 – Expandindo</vt:lpstr>
      <vt:lpstr>Aciona 3 Led’s simultâneos</vt:lpstr>
      <vt:lpstr>Arquivo .php</vt:lpstr>
      <vt:lpstr>PHP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Adilmar Dantas</dc:creator>
  <cp:lastModifiedBy>Adilmar Dantas</cp:lastModifiedBy>
  <cp:revision>45</cp:revision>
  <dcterms:created xsi:type="dcterms:W3CDTF">2013-05-07T22:16:11Z</dcterms:created>
  <dcterms:modified xsi:type="dcterms:W3CDTF">2015-10-11T23:03:22Z</dcterms:modified>
</cp:coreProperties>
</file>