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32e1f7dc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32e1f7dc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359e1d5f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12359e1d5f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2359e25e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12359e25e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235d5bbc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g1235d5bbc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235d5bbc5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g1235d5bbc5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235d5bbc5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g1235d5bbc5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235d5bbc5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g1235d5bbc5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235d5bbc5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g1235d5bbc5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235d5bbc5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9" name="Google Shape;729;g1235d5bbc5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235d5bbc58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7" name="Google Shape;767;g1235d5bbc58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235d5bbc58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5" name="Google Shape;805;g1235d5bbc58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35d5bb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35d5bb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235d5bbe0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2" name="Google Shape;842;g1235d5bbe0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32e1f7dc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32e1f7dc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32e1f7dc2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32e1f7dc2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32e1f7dc2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32e1f7dc2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32e1f7dc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32e1f7dc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32e1f7dc2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32e1f7dc2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32e1f7dc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232e1f7dc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359e1d5f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12359e1d5f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9.png"/><Relationship Id="rId7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Relationship Id="rId7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Relationship Id="rId7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Relationship Id="rId7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31.png"/><Relationship Id="rId7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32.png"/><Relationship Id="rId7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s://www.kaggle.com/datasets/alexteboul/diabetes-health-indicators-dataset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linkedin.com/in/p217" TargetMode="External"/><Relationship Id="rId10" Type="http://schemas.openxmlformats.org/officeDocument/2006/relationships/hyperlink" Target="https://github.com/celsoadamo/Projeto_Diabetes" TargetMode="External"/><Relationship Id="rId12" Type="http://schemas.openxmlformats.org/officeDocument/2006/relationships/hyperlink" Target="https://github.com/Pedro-Grajau/jupyterstack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9" Type="http://schemas.openxmlformats.org/officeDocument/2006/relationships/hyperlink" Target="https://www.linkedin.com/in/celso-adamo-48773356" TargetMode="External"/><Relationship Id="rId5" Type="http://schemas.openxmlformats.org/officeDocument/2006/relationships/image" Target="../media/image28.png"/><Relationship Id="rId6" Type="http://schemas.openxmlformats.org/officeDocument/2006/relationships/image" Target="../media/image9.png"/><Relationship Id="rId7" Type="http://schemas.openxmlformats.org/officeDocument/2006/relationships/hyperlink" Target="https://www.linkedin.com/in/adilson-silva-junior" TargetMode="External"/><Relationship Id="rId8" Type="http://schemas.openxmlformats.org/officeDocument/2006/relationships/hyperlink" Target="https://github.com/AdilsonSilvaJr/jupyterstac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9.png"/><Relationship Id="rId13" Type="http://schemas.openxmlformats.org/officeDocument/2006/relationships/image" Target="../media/image7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24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90525" y="1126225"/>
            <a:ext cx="8222100" cy="16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Predição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de Diabetes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90525" y="2789133"/>
            <a:ext cx="8222100" cy="22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Time Jupyter - StackLabs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Adilson Gomes da Silva Junior - Data Engineer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Celso Meirelles Rodolfo Adamo - Data Scientist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Pedro Lucas Grajaú Farias - Data Analyst</a:t>
            </a:r>
            <a:endParaRPr sz="1400"/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25" y="2971475"/>
            <a:ext cx="240125" cy="24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25"/>
          <p:cNvGrpSpPr/>
          <p:nvPr/>
        </p:nvGrpSpPr>
        <p:grpSpPr>
          <a:xfrm>
            <a:off x="7988146" y="3672403"/>
            <a:ext cx="1072095" cy="1424560"/>
            <a:chOff x="7517388" y="172886"/>
            <a:chExt cx="1422820" cy="1749859"/>
          </a:xfrm>
        </p:grpSpPr>
        <p:grpSp>
          <p:nvGrpSpPr>
            <p:cNvPr id="103" name="Google Shape;103;p25"/>
            <p:cNvGrpSpPr/>
            <p:nvPr/>
          </p:nvGrpSpPr>
          <p:grpSpPr>
            <a:xfrm>
              <a:off x="7517406" y="172886"/>
              <a:ext cx="1422777" cy="1427513"/>
              <a:chOff x="7262125" y="293761"/>
              <a:chExt cx="1422777" cy="1427513"/>
            </a:xfrm>
          </p:grpSpPr>
          <p:grpSp>
            <p:nvGrpSpPr>
              <p:cNvPr id="104" name="Google Shape;104;p25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105" name="Google Shape;105;p25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106" name="Google Shape;106;p2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07" name="Google Shape;107;p25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" name="Google Shape;108;p25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09" name="Google Shape;109;p25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110" name="Google Shape;110;p25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1" name="Google Shape;111;p25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12" name="Google Shape;112;p25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113" name="Google Shape;113;p25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4" name="Google Shape;114;p25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115" name="Google Shape;115;p25"/>
              <p:cNvSpPr txBox="1"/>
              <p:nvPr/>
            </p:nvSpPr>
            <p:spPr>
              <a:xfrm>
                <a:off x="7388096" y="1302335"/>
                <a:ext cx="11709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pt-BR" sz="13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</a:t>
                </a:r>
                <a:r>
                  <a:rPr b="0" i="0" lang="pt-BR" sz="13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ter squad</a:t>
                </a:r>
                <a:endParaRPr b="0" i="0" sz="13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116" name="Google Shape;116;p25"/>
            <p:cNvGrpSpPr/>
            <p:nvPr/>
          </p:nvGrpSpPr>
          <p:grpSpPr>
            <a:xfrm>
              <a:off x="7517388" y="1647185"/>
              <a:ext cx="1422820" cy="275560"/>
              <a:chOff x="7178425" y="4449275"/>
              <a:chExt cx="1918064" cy="371475"/>
            </a:xfrm>
          </p:grpSpPr>
          <p:pic>
            <p:nvPicPr>
              <p:cNvPr id="117" name="Google Shape;117;p2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8" name="Google Shape;118;p25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119" name="Google Shape;119;p25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120" name="Google Shape;120;p25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" name="Google Shape;121;p25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" name="Google Shape;122;p25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" name="Google Shape;123;p25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" name="Google Shape;124;p25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5" name="Google Shape;125;p25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126" name="Google Shape;126;p25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" name="Google Shape;127;p25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" name="Google Shape;128;p25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" name="Google Shape;129;p25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130" name="Google Shape;13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7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34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4"/>
          <p:cNvSpPr txBox="1"/>
          <p:nvPr/>
        </p:nvSpPr>
        <p:spPr>
          <a:xfrm>
            <a:off x="913207" y="1814725"/>
            <a:ext cx="75186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pt-BR" sz="1500">
                <a:solidFill>
                  <a:schemeClr val="dk1"/>
                </a:solidFill>
              </a:rPr>
              <a:t>Em médias os entrevistados têm um </a:t>
            </a:r>
            <a:r>
              <a:rPr b="1" lang="pt-BR" sz="1500">
                <a:solidFill>
                  <a:schemeClr val="dk1"/>
                </a:solidFill>
              </a:rPr>
              <a:t>índice de massa corporal (BMI)</a:t>
            </a:r>
            <a:r>
              <a:rPr lang="pt-BR" sz="1500">
                <a:solidFill>
                  <a:schemeClr val="dk1"/>
                </a:solidFill>
              </a:rPr>
              <a:t> de </a:t>
            </a:r>
            <a:r>
              <a:rPr b="1" lang="pt-BR" sz="1500">
                <a:solidFill>
                  <a:schemeClr val="dk1"/>
                </a:solidFill>
              </a:rPr>
              <a:t>28.68</a:t>
            </a:r>
            <a:r>
              <a:rPr lang="pt-BR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pt-BR" sz="1500">
                <a:solidFill>
                  <a:schemeClr val="dk1"/>
                </a:solidFill>
              </a:rPr>
              <a:t>73.34 %</a:t>
            </a:r>
            <a:r>
              <a:rPr lang="pt-BR" sz="1500">
                <a:solidFill>
                  <a:schemeClr val="dk1"/>
                </a:solidFill>
              </a:rPr>
              <a:t> das pessoas entrevistadas praticam </a:t>
            </a:r>
            <a:r>
              <a:rPr b="1" lang="pt-BR" sz="1500">
                <a:solidFill>
                  <a:schemeClr val="dk1"/>
                </a:solidFill>
              </a:rPr>
              <a:t>atividades físicas</a:t>
            </a:r>
            <a:r>
              <a:rPr lang="pt-BR" sz="1500">
                <a:solidFill>
                  <a:schemeClr val="dk1"/>
                </a:solidFill>
              </a:rPr>
              <a:t>. 	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pt-BR" sz="1500">
                <a:solidFill>
                  <a:schemeClr val="dk1"/>
                </a:solidFill>
              </a:rPr>
              <a:t>79.48 %</a:t>
            </a:r>
            <a:r>
              <a:rPr lang="pt-BR" sz="1500">
                <a:solidFill>
                  <a:schemeClr val="dk1"/>
                </a:solidFill>
              </a:rPr>
              <a:t> das pessoas entrevistadas comem </a:t>
            </a:r>
            <a:r>
              <a:rPr b="1" lang="pt-BR" sz="1500">
                <a:solidFill>
                  <a:schemeClr val="dk1"/>
                </a:solidFill>
              </a:rPr>
              <a:t>vegetais</a:t>
            </a:r>
            <a:r>
              <a:rPr lang="pt-BR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pt-BR" sz="1500">
                <a:solidFill>
                  <a:schemeClr val="dk1"/>
                </a:solidFill>
              </a:rPr>
              <a:t>Quase </a:t>
            </a:r>
            <a:r>
              <a:rPr b="1" lang="pt-BR" sz="1500">
                <a:solidFill>
                  <a:schemeClr val="dk1"/>
                </a:solidFill>
              </a:rPr>
              <a:t>ninguém</a:t>
            </a:r>
            <a:r>
              <a:rPr lang="pt-BR" sz="1500">
                <a:solidFill>
                  <a:schemeClr val="dk1"/>
                </a:solidFill>
              </a:rPr>
              <a:t> consome </a:t>
            </a:r>
            <a:r>
              <a:rPr b="1" lang="pt-BR" sz="1500">
                <a:solidFill>
                  <a:schemeClr val="dk1"/>
                </a:solidFill>
              </a:rPr>
              <a:t>álcool em altas proporções </a:t>
            </a:r>
            <a:r>
              <a:rPr lang="pt-BR" sz="1500">
                <a:solidFill>
                  <a:schemeClr val="dk1"/>
                </a:solidFill>
              </a:rPr>
              <a:t>(adult men having more than 14 drinks per week and adult women having more than 7 drinks per week).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pt-BR" sz="1500">
                <a:solidFill>
                  <a:schemeClr val="dk1"/>
                </a:solidFill>
              </a:rPr>
              <a:t>94%</a:t>
            </a:r>
            <a:r>
              <a:rPr lang="pt-BR" sz="1500">
                <a:solidFill>
                  <a:schemeClr val="dk1"/>
                </a:solidFill>
              </a:rPr>
              <a:t> das pessoas entrevistadas usaram algum </a:t>
            </a:r>
            <a:r>
              <a:rPr b="1" lang="pt-BR" sz="1500">
                <a:solidFill>
                  <a:schemeClr val="dk1"/>
                </a:solidFill>
              </a:rPr>
              <a:t>plano e/ou seguro de saúde.</a:t>
            </a:r>
            <a:endParaRPr sz="1700"/>
          </a:p>
        </p:txBody>
      </p:sp>
      <p:grpSp>
        <p:nvGrpSpPr>
          <p:cNvPr id="468" name="Google Shape;468;p34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469" name="Google Shape;469;p34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470" name="Google Shape;470;p34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471" name="Google Shape;471;p34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472" name="Google Shape;472;p3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473" name="Google Shape;473;p34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4" name="Google Shape;474;p34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75" name="Google Shape;475;p34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476" name="Google Shape;476;p34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77" name="Google Shape;477;p34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478" name="Google Shape;478;p34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479" name="Google Shape;479;p34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80" name="Google Shape;480;p34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481" name="Google Shape;481;p34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482" name="Google Shape;482;p34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483" name="Google Shape;483;p3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84" name="Google Shape;484;p34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485" name="Google Shape;485;p34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486" name="Google Shape;486;p34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7" name="Google Shape;487;p34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8" name="Google Shape;488;p34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9" name="Google Shape;489;p34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0" name="Google Shape;490;p34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91" name="Google Shape;491;p34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492" name="Google Shape;492;p34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3" name="Google Shape;493;p34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4" name="Google Shape;494;p34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5" name="Google Shape;495;p34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496" name="Google Shape;49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4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-BR" sz="3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 e Conhecimento Gerado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8" name="Google Shape;498;p34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35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5"/>
          <p:cNvSpPr txBox="1"/>
          <p:nvPr/>
        </p:nvSpPr>
        <p:spPr>
          <a:xfrm>
            <a:off x="1704900" y="4082688"/>
            <a:ext cx="57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accent2"/>
                </a:solidFill>
              </a:rPr>
              <a:t>Podemos ver uma relação de casos de diabetes com o aumento de IMC, principalmente entre os bins de 30 e 40.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5" name="Google Shape;505;p35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506" name="Google Shape;506;p35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507" name="Google Shape;507;p35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508" name="Google Shape;508;p35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509" name="Google Shape;509;p3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10" name="Google Shape;510;p35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1" name="Google Shape;511;p35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12" name="Google Shape;512;p35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513" name="Google Shape;513;p35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14" name="Google Shape;514;p35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515" name="Google Shape;515;p35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516" name="Google Shape;516;p35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17" name="Google Shape;517;p35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518" name="Google Shape;518;p35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519" name="Google Shape;519;p35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520" name="Google Shape;520;p3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21" name="Google Shape;521;p35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522" name="Google Shape;522;p35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523" name="Google Shape;523;p35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" name="Google Shape;524;p35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" name="Google Shape;525;p35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" name="Google Shape;526;p35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" name="Google Shape;527;p35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28" name="Google Shape;528;p35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529" name="Google Shape;529;p35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0" name="Google Shape;530;p35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1" name="Google Shape;531;p35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2" name="Google Shape;532;p35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533" name="Google Shape;53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700" y="1636200"/>
            <a:ext cx="7181426" cy="24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5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-BR" sz="3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 e Conhecimento Gerado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36" name="Google Shape;536;p35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36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6"/>
          <p:cNvSpPr txBox="1"/>
          <p:nvPr/>
        </p:nvSpPr>
        <p:spPr>
          <a:xfrm>
            <a:off x="1704900" y="4082688"/>
            <a:ext cx="573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accent2"/>
                </a:solidFill>
              </a:rPr>
              <a:t>Podemos ver uma relação também relacionada à idade, visto que há uma concentração bem maior de pessoas com idades mais avançadas com Diabetes.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" name="Google Shape;543;p36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544" name="Google Shape;544;p36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545" name="Google Shape;545;p36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546" name="Google Shape;546;p36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547" name="Google Shape;547;p3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48" name="Google Shape;548;p36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9" name="Google Shape;549;p36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50" name="Google Shape;550;p36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551" name="Google Shape;551;p36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52" name="Google Shape;552;p36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553" name="Google Shape;553;p36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554" name="Google Shape;554;p36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55" name="Google Shape;555;p36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556" name="Google Shape;556;p36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557" name="Google Shape;557;p36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558" name="Google Shape;558;p3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59" name="Google Shape;559;p36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560" name="Google Shape;560;p36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561" name="Google Shape;561;p36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2" name="Google Shape;562;p36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3" name="Google Shape;563;p36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4" name="Google Shape;564;p36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5" name="Google Shape;565;p36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66" name="Google Shape;566;p36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567" name="Google Shape;567;p36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8" name="Google Shape;568;p36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9" name="Google Shape;569;p36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0" name="Google Shape;570;p36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571" name="Google Shape;57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36275" y="1642050"/>
            <a:ext cx="6471429" cy="2332137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36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-BR" sz="3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 e Conhecimento Gerado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74" name="Google Shape;574;p36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37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37"/>
          <p:cNvSpPr txBox="1"/>
          <p:nvPr/>
        </p:nvSpPr>
        <p:spPr>
          <a:xfrm>
            <a:off x="4848000" y="1764575"/>
            <a:ext cx="3483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/>
              <a:t>Como é esperado, a questão diabetes afeta diretamente com a saúde geral.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/>
              <a:t>Podemos ver uma taxa maior de saúde excelente ou muito bom para pessoas com diabetes e também uma taxa maior de regular e ruim para pessoas com diabetes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1" name="Google Shape;581;p37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582" name="Google Shape;582;p37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583" name="Google Shape;583;p37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584" name="Google Shape;584;p37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585" name="Google Shape;585;p37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7" name="Google Shape;587;p37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88" name="Google Shape;588;p37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589" name="Google Shape;589;p37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90" name="Google Shape;590;p37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591" name="Google Shape;591;p37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592" name="Google Shape;592;p37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93" name="Google Shape;593;p37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594" name="Google Shape;594;p37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595" name="Google Shape;595;p37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596" name="Google Shape;596;p3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97" name="Google Shape;597;p37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598" name="Google Shape;598;p37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599" name="Google Shape;599;p37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04" name="Google Shape;604;p37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609" name="Google Shape;609;p37"/>
          <p:cNvPicPr preferRelativeResize="0"/>
          <p:nvPr/>
        </p:nvPicPr>
        <p:blipFill>
          <a:blip r:embed="rId6">
            <a:alphaModFix amt="99000"/>
          </a:blip>
          <a:stretch>
            <a:fillRect/>
          </a:stretch>
        </p:blipFill>
        <p:spPr>
          <a:xfrm>
            <a:off x="913200" y="1764575"/>
            <a:ext cx="3849575" cy="2566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400000" dist="19050">
              <a:srgbClr val="000000">
                <a:alpha val="44000"/>
              </a:srgbClr>
            </a:outerShdw>
          </a:effectLst>
        </p:spPr>
      </p:pic>
      <p:pic>
        <p:nvPicPr>
          <p:cNvPr id="610" name="Google Shape;610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37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-BR" sz="3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 e Conhecimento Gerado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12" name="Google Shape;612;p37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38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38"/>
          <p:cNvSpPr txBox="1"/>
          <p:nvPr/>
        </p:nvSpPr>
        <p:spPr>
          <a:xfrm>
            <a:off x="4848000" y="1612175"/>
            <a:ext cx="3483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/>
              <a:t>Agora falando de variáveis categóricas, podemos ver uma variável bastante relevante que é a de Pressão Alta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/>
              <a:t>Podemos ver que há uma relação bastante forte com pessoas com diabetes, </a:t>
            </a:r>
            <a:r>
              <a:rPr b="1" lang="pt-BR" sz="1600"/>
              <a:t>sendo 75% de pessoas com diabetes tem também pressão alta.</a:t>
            </a:r>
            <a:endParaRPr b="1" sz="1600"/>
          </a:p>
        </p:txBody>
      </p:sp>
      <p:grpSp>
        <p:nvGrpSpPr>
          <p:cNvPr id="619" name="Google Shape;619;p38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620" name="Google Shape;620;p38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621" name="Google Shape;621;p38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622" name="Google Shape;622;p38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623" name="Google Shape;623;p38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624" name="Google Shape;624;p38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5" name="Google Shape;625;p38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26" name="Google Shape;626;p38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627" name="Google Shape;627;p38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28" name="Google Shape;628;p38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629" name="Google Shape;629;p38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630" name="Google Shape;630;p38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31" name="Google Shape;631;p38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632" name="Google Shape;632;p38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633" name="Google Shape;633;p38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634" name="Google Shape;634;p3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35" name="Google Shape;635;p38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636" name="Google Shape;636;p38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637" name="Google Shape;637;p38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8" name="Google Shape;638;p38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9" name="Google Shape;639;p38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0" name="Google Shape;640;p38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1" name="Google Shape;641;p38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42" name="Google Shape;642;p38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643" name="Google Shape;643;p38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4" name="Google Shape;644;p38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5" name="Google Shape;645;p38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6" name="Google Shape;646;p38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647" name="Google Shape;647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700" y="1612175"/>
            <a:ext cx="3810251" cy="2540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800000" dist="19050">
              <a:srgbClr val="000000">
                <a:alpha val="50000"/>
              </a:srgbClr>
            </a:outerShdw>
          </a:effectLst>
        </p:spPr>
      </p:pic>
      <p:pic>
        <p:nvPicPr>
          <p:cNvPr id="648" name="Google Shape;648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38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-BR" sz="3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 e Conhecimento Gerado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50" name="Google Shape;650;p38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39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39"/>
          <p:cNvSpPr txBox="1"/>
          <p:nvPr/>
        </p:nvSpPr>
        <p:spPr>
          <a:xfrm>
            <a:off x="4848000" y="1764575"/>
            <a:ext cx="3483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/>
              <a:t>Assim como o gráfico anterior, há uma relação bastante relevante também relacionada a diabetes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/>
              <a:t>Temos </a:t>
            </a:r>
            <a:r>
              <a:rPr b="1" lang="pt-BR" sz="1600"/>
              <a:t>66% de pessoas com colesterol alto e com diabetes</a:t>
            </a:r>
            <a:r>
              <a:rPr b="1" lang="pt-BR" sz="1600"/>
              <a:t>.</a:t>
            </a:r>
            <a:endParaRPr b="1" sz="1600"/>
          </a:p>
        </p:txBody>
      </p:sp>
      <p:grpSp>
        <p:nvGrpSpPr>
          <p:cNvPr id="657" name="Google Shape;657;p39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658" name="Google Shape;658;p39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659" name="Google Shape;659;p39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660" name="Google Shape;660;p39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661" name="Google Shape;661;p39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662" name="Google Shape;662;p39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3" name="Google Shape;663;p39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64" name="Google Shape;664;p39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665" name="Google Shape;665;p39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66" name="Google Shape;666;p39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667" name="Google Shape;667;p39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668" name="Google Shape;668;p39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69" name="Google Shape;669;p39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670" name="Google Shape;670;p39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671" name="Google Shape;671;p39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672" name="Google Shape;672;p3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73" name="Google Shape;673;p39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674" name="Google Shape;674;p39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675" name="Google Shape;675;p39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6" name="Google Shape;676;p39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7" name="Google Shape;677;p39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8" name="Google Shape;678;p39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9" name="Google Shape;679;p39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80" name="Google Shape;680;p39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681" name="Google Shape;681;p39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2" name="Google Shape;682;p39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3" name="Google Shape;683;p39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4" name="Google Shape;684;p39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685" name="Google Shape;68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3200" y="1764575"/>
            <a:ext cx="3796875" cy="2531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800000" dist="19050">
              <a:srgbClr val="000000">
                <a:alpha val="50000"/>
              </a:srgbClr>
            </a:outerShdw>
          </a:effectLst>
        </p:spPr>
      </p:pic>
      <p:pic>
        <p:nvPicPr>
          <p:cNvPr id="686" name="Google Shape;686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39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-BR" sz="3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 e Conhecimento Gerado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8" name="Google Shape;688;p39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Google Shape;693;p40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0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-BR" sz="3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Métricas de Performance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5" name="Google Shape;695;p40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6" name="Google Shape;696;p40"/>
          <p:cNvSpPr txBox="1"/>
          <p:nvPr/>
        </p:nvSpPr>
        <p:spPr>
          <a:xfrm>
            <a:off x="5346004" y="1441688"/>
            <a:ext cx="2985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/>
              <a:t>Para predizer se o paciente pertence a cada uma das classe foi implementado um modelo utilizando o Random Forest que atingiu uma performance F1-Score de </a:t>
            </a:r>
            <a:r>
              <a:rPr b="1" lang="pt-BR" sz="1600"/>
              <a:t>aproximadamente 85% (84.70% - superando um pouco um modelo de base que é de 75%)</a:t>
            </a:r>
            <a:endParaRPr b="1" i="0" sz="16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697" name="Google Shape;697;p40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698" name="Google Shape;698;p40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699" name="Google Shape;699;p40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700" name="Google Shape;700;p40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701" name="Google Shape;701;p40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702" name="Google Shape;702;p40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3" name="Google Shape;703;p40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04" name="Google Shape;704;p40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705" name="Google Shape;705;p40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06" name="Google Shape;706;p40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707" name="Google Shape;707;p40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708" name="Google Shape;708;p40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09" name="Google Shape;709;p40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710" name="Google Shape;710;p40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711" name="Google Shape;711;p40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712" name="Google Shape;712;p4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13" name="Google Shape;713;p40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714" name="Google Shape;714;p40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715" name="Google Shape;715;p40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6" name="Google Shape;716;p40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7" name="Google Shape;717;p40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8" name="Google Shape;718;p40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9" name="Google Shape;719;p40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20" name="Google Shape;720;p40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721" name="Google Shape;721;p40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2" name="Google Shape;722;p40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3" name="Google Shape;723;p40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4" name="Google Shape;724;p40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725" name="Google Shape;72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3200" y="1441700"/>
            <a:ext cx="4043525" cy="29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Google Shape;731;p41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41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-BR" sz="3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Métricas de Performance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33" name="Google Shape;733;p41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4" name="Google Shape;734;p41"/>
          <p:cNvSpPr txBox="1"/>
          <p:nvPr/>
        </p:nvSpPr>
        <p:spPr>
          <a:xfrm>
            <a:off x="5346004" y="1670288"/>
            <a:ext cx="2985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/>
              <a:t>T</a:t>
            </a:r>
            <a:r>
              <a:rPr lang="pt-BR" sz="1600"/>
              <a:t>ratava-se de um problema de classes desbalanceadas e houve necessidade utilizar a técnica de over sampling denominada SMOTE e de analisar o precision e recall como forma de analisar a performance de previsão de cada uma das classes.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5" name="Google Shape;735;p41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736" name="Google Shape;736;p41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737" name="Google Shape;737;p41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738" name="Google Shape;738;p41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739" name="Google Shape;739;p41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740" name="Google Shape;740;p41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1" name="Google Shape;741;p41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42" name="Google Shape;742;p41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743" name="Google Shape;743;p41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44" name="Google Shape;744;p41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745" name="Google Shape;745;p41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746" name="Google Shape;746;p41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47" name="Google Shape;747;p41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748" name="Google Shape;748;p41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749" name="Google Shape;749;p41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750" name="Google Shape;750;p4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51" name="Google Shape;751;p41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752" name="Google Shape;752;p41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753" name="Google Shape;753;p41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4" name="Google Shape;754;p41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5" name="Google Shape;755;p41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6" name="Google Shape;756;p41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7" name="Google Shape;757;p41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58" name="Google Shape;758;p41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759" name="Google Shape;759;p41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0" name="Google Shape;760;p41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1" name="Google Shape;761;p41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2" name="Google Shape;762;p41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763" name="Google Shape;76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9975" y="1670300"/>
            <a:ext cx="3852230" cy="27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42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42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pt-BR" sz="3500">
                <a:latin typeface="Open Sans"/>
                <a:ea typeface="Open Sans"/>
                <a:cs typeface="Open Sans"/>
                <a:sym typeface="Open Sans"/>
              </a:rPr>
              <a:t>Entregáveis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71" name="Google Shape;771;p42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2" name="Google Shape;772;p42"/>
          <p:cNvSpPr txBox="1"/>
          <p:nvPr/>
        </p:nvSpPr>
        <p:spPr>
          <a:xfrm>
            <a:off x="5446379" y="1605563"/>
            <a:ext cx="2985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/>
              <a:t>Como entregável decidimos por entregar duas partes, uma relacionada a o </a:t>
            </a:r>
            <a:r>
              <a:rPr b="1" lang="pt-BR" sz="1600"/>
              <a:t>dashboard</a:t>
            </a:r>
            <a:r>
              <a:rPr lang="pt-BR" sz="1600"/>
              <a:t> com as informações encontradas no dataset e outro relacionado a um </a:t>
            </a:r>
            <a:r>
              <a:rPr b="1" lang="pt-BR" sz="1600"/>
              <a:t>formulário</a:t>
            </a:r>
            <a:r>
              <a:rPr lang="pt-BR" sz="1600"/>
              <a:t> em que o usuário irá colocar os seus dados e haverá uma predição e um score dessa predição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3" name="Google Shape;773;p42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774" name="Google Shape;774;p42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775" name="Google Shape;775;p42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776" name="Google Shape;776;p42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777" name="Google Shape;777;p42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778" name="Google Shape;778;p42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9" name="Google Shape;779;p42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80" name="Google Shape;780;p42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781" name="Google Shape;781;p42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82" name="Google Shape;782;p42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783" name="Google Shape;783;p42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784" name="Google Shape;784;p42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85" name="Google Shape;785;p42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786" name="Google Shape;786;p42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787" name="Google Shape;787;p42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788" name="Google Shape;788;p4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89" name="Google Shape;789;p42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790" name="Google Shape;790;p42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791" name="Google Shape;791;p42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2" name="Google Shape;792;p42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3" name="Google Shape;793;p42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4" name="Google Shape;794;p42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5" name="Google Shape;795;p42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96" name="Google Shape;796;p42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797" name="Google Shape;797;p42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8" name="Google Shape;798;p42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9" name="Google Shape;799;p42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0" name="Google Shape;800;p42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801" name="Google Shape;80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850" y="1677389"/>
            <a:ext cx="4531952" cy="22200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800000" dist="19050">
              <a:srgbClr val="000000">
                <a:alpha val="50000"/>
              </a:srgbClr>
            </a:outerShdw>
          </a:effectLst>
        </p:spPr>
      </p:pic>
      <p:pic>
        <p:nvPicPr>
          <p:cNvPr id="802" name="Google Shape;802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p43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43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-BR" sz="3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Conclusão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09" name="Google Shape;809;p43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0" name="Google Shape;810;p43"/>
          <p:cNvSpPr txBox="1"/>
          <p:nvPr/>
        </p:nvSpPr>
        <p:spPr>
          <a:xfrm>
            <a:off x="862957" y="1428075"/>
            <a:ext cx="75186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492508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Através deste projeto foi possível praticar e implementar conceitos importantes de Ciência e Engenharia de Dados e propor uma solução para a área de saúde que permite descobrir alguns insights sobre diabetes e classificar se um paciente pertence a cada uma das classes.</a:t>
            </a:r>
            <a:endParaRPr sz="1100">
              <a:solidFill>
                <a:schemeClr val="dk1"/>
              </a:solidFill>
            </a:endParaRPr>
          </a:p>
          <a:p>
            <a:pPr indent="0" lvl="0" marL="0" marR="492508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A resolução dos problemas acima mencionados, permitirá obter insights para desenhar e/ou alterar a estratégia aplicada à área de saúde no que concerne à diabetes, visto que, esta doença tem um impacto significativo na economia e pode ter complicações quando não detectado em estágios mais precoces. </a:t>
            </a:r>
            <a:endParaRPr sz="1100">
              <a:solidFill>
                <a:schemeClr val="dk1"/>
              </a:solidFill>
            </a:endParaRPr>
          </a:p>
          <a:p>
            <a:pPr indent="0" lvl="0" marL="0" marR="492508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Com a implementação desta solução teremos como benefício, um recurso organizacional que servirá de apoio aos médicos na leitura de análises médicas e contribuirá para identificar as principais variáveis que influenciam em cada uma das classes.</a:t>
            </a:r>
            <a:endParaRPr sz="1100">
              <a:solidFill>
                <a:schemeClr val="dk1"/>
              </a:solidFill>
            </a:endParaRPr>
          </a:p>
          <a:p>
            <a:pPr indent="0" lvl="0" marL="0" marR="492508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Por fim, como um processo de melhoria contínua podemos reduzir o erro de previsão do modelo utilizando outras técnicas como feature engineering, redução de dimensionalidade, entre outras.</a:t>
            </a:r>
            <a:endParaRPr sz="1100">
              <a:solidFill>
                <a:schemeClr val="dk1"/>
              </a:solidFill>
            </a:endParaRPr>
          </a:p>
          <a:p>
            <a:pPr indent="0" lvl="0" marL="0" marR="492508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492508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811" name="Google Shape;811;p43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812" name="Google Shape;812;p43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813" name="Google Shape;813;p43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814" name="Google Shape;814;p43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815" name="Google Shape;815;p4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16" name="Google Shape;816;p43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7" name="Google Shape;817;p43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18" name="Google Shape;818;p43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819" name="Google Shape;819;p43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20" name="Google Shape;820;p43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821" name="Google Shape;821;p43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822" name="Google Shape;822;p43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23" name="Google Shape;823;p43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824" name="Google Shape;824;p43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825" name="Google Shape;825;p43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826" name="Google Shape;826;p4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27" name="Google Shape;827;p43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828" name="Google Shape;828;p43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829" name="Google Shape;829;p43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0" name="Google Shape;830;p43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1" name="Google Shape;831;p43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2" name="Google Shape;832;p43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3" name="Google Shape;833;p43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34" name="Google Shape;834;p43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835" name="Google Shape;835;p43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6" name="Google Shape;836;p43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7" name="Google Shape;837;p43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8" name="Google Shape;838;p43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839" name="Google Shape;839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129125" y="1481300"/>
            <a:ext cx="79077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Diabetes Health Indicators Dataset - </a:t>
            </a:r>
            <a:r>
              <a:rPr lang="pt-BR" sz="1600" u="sng">
                <a:solidFill>
                  <a:schemeClr val="hlink"/>
                </a:solidFill>
                <a:hlinkClick r:id="rId4"/>
              </a:rPr>
              <a:t>https://www.kaggle.com/datasets/alexteboul/diabetes-health-indicators-dataset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129125" y="2225083"/>
            <a:ext cx="80796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p</a:t>
            </a:r>
            <a:r>
              <a:rPr lang="pt-BR" sz="1600"/>
              <a:t>esquisa é feita anualmente com mais de 400 mil entrevistados  e com cerca de 330 características relacionadas à saúde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129125" y="2968825"/>
            <a:ext cx="77655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Coleta de dados feita por telefone pelo Centros de Controle de Doenças (CDC) - EUA</a:t>
            </a:r>
            <a:endParaRPr sz="1600"/>
          </a:p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129125" y="3709000"/>
            <a:ext cx="77655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Dataset do tratado no kaggle possui </a:t>
            </a:r>
            <a:r>
              <a:rPr lang="pt-BR" sz="1600"/>
              <a:t>aproximadamente 250 mil entrevistados (linhas) e </a:t>
            </a:r>
            <a:r>
              <a:rPr lang="pt-BR" sz="1600"/>
              <a:t>21 </a:t>
            </a:r>
            <a:r>
              <a:rPr lang="pt-BR" sz="1600"/>
              <a:t>características (colunas) com foco em diabetes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142" name="Google Shape;142;p26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143" name="Google Shape;143;p26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144" name="Google Shape;144;p26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145" name="Google Shape;145;p26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6" name="Google Shape;146;p26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" name="Google Shape;147;p26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48" name="Google Shape;148;p26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149" name="Google Shape;149;p26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0" name="Google Shape;150;p26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51" name="Google Shape;151;p26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152" name="Google Shape;152;p26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3" name="Google Shape;153;p26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154" name="Google Shape;154;p26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155" name="Google Shape;155;p26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156" name="Google Shape;156;p2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57" name="Google Shape;157;p26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158" name="Google Shape;158;p26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159" name="Google Shape;159;p26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0" name="Google Shape;160;p26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1" name="Google Shape;161;p26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2" name="Google Shape;162;p26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3" name="Google Shape;163;p26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64" name="Google Shape;164;p26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165" name="Google Shape;165;p26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" name="Google Shape;166;p26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" name="Google Shape;167;p26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8" name="Google Shape;168;p26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169" name="Google Shape;169;p26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pt-BR" sz="3500">
                <a:latin typeface="Open Sans"/>
                <a:ea typeface="Open Sans"/>
                <a:cs typeface="Open Sans"/>
                <a:sym typeface="Open Sans"/>
              </a:rPr>
              <a:t>Base de dados - </a:t>
            </a:r>
            <a:r>
              <a:rPr b="1" lang="pt-BR" sz="3500">
                <a:solidFill>
                  <a:srgbClr val="00C7FF"/>
                </a:solidFill>
                <a:latin typeface="Open Sans"/>
                <a:ea typeface="Open Sans"/>
                <a:cs typeface="Open Sans"/>
                <a:sym typeface="Open Sans"/>
              </a:rPr>
              <a:t>Kaggle</a:t>
            </a:r>
            <a:endParaRPr b="1" i="0" sz="3500" u="none" cap="none" strike="noStrike">
              <a:solidFill>
                <a:srgbClr val="00C7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0" name="Google Shape;170;p26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1" name="Google Shape;171;p26"/>
          <p:cNvPicPr preferRelativeResize="0"/>
          <p:nvPr/>
        </p:nvPicPr>
        <p:blipFill rotWithShape="1">
          <a:blip r:embed="rId7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Google Shape;844;p44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44"/>
          <p:cNvSpPr txBox="1"/>
          <p:nvPr/>
        </p:nvSpPr>
        <p:spPr>
          <a:xfrm>
            <a:off x="862950" y="1848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pt-BR" sz="3500">
                <a:latin typeface="Open Sans"/>
                <a:ea typeface="Open Sans"/>
                <a:cs typeface="Open Sans"/>
                <a:sym typeface="Open Sans"/>
              </a:rPr>
              <a:t>AGRADECIMENTOS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46" name="Google Shape;846;p44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847" name="Google Shape;847;p44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848" name="Google Shape;848;p44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849" name="Google Shape;849;p44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850" name="Google Shape;850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51" name="Google Shape;851;p44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2" name="Google Shape;852;p44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53" name="Google Shape;853;p44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854" name="Google Shape;854;p44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55" name="Google Shape;855;p44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856" name="Google Shape;856;p44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857" name="Google Shape;857;p44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58" name="Google Shape;858;p44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859" name="Google Shape;859;p44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860" name="Google Shape;860;p44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861" name="Google Shape;861;p4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62" name="Google Shape;862;p44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863" name="Google Shape;863;p44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864" name="Google Shape;864;p44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5" name="Google Shape;865;p44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6" name="Google Shape;866;p44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7" name="Google Shape;867;p44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8" name="Google Shape;868;p44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69" name="Google Shape;869;p44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870" name="Google Shape;870;p44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1" name="Google Shape;871;p44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2" name="Google Shape;872;p44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3" name="Google Shape;873;p44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874" name="Google Shape;87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44"/>
          <p:cNvSpPr txBox="1"/>
          <p:nvPr>
            <p:ph idx="1" type="subTitle"/>
          </p:nvPr>
        </p:nvSpPr>
        <p:spPr>
          <a:xfrm>
            <a:off x="390525" y="3029350"/>
            <a:ext cx="8222100" cy="21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Adilson Gomes da Silva Junior - Data Engineer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- </a:t>
            </a:r>
            <a:r>
              <a:rPr lang="pt-BR" sz="1200" u="sng">
                <a:solidFill>
                  <a:schemeClr val="hlink"/>
                </a:solidFill>
                <a:hlinkClick r:id="rId7"/>
              </a:rPr>
              <a:t>https://www.linkedin.com/in/adilson-silva-junior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- </a:t>
            </a:r>
            <a:r>
              <a:rPr lang="pt-BR" sz="1200" u="sng">
                <a:solidFill>
                  <a:schemeClr val="hlink"/>
                </a:solidFill>
                <a:hlinkClick r:id="rId8"/>
              </a:rPr>
              <a:t>https://github.com/AdilsonSilvaJr/jupyterstack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Celso Meirelles Rodolfo Adamo - Data Scientist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- </a:t>
            </a:r>
            <a:r>
              <a:rPr lang="pt-BR" sz="1200" u="sng">
                <a:solidFill>
                  <a:schemeClr val="hlink"/>
                </a:solidFill>
                <a:hlinkClick r:id="rId9"/>
              </a:rPr>
              <a:t>https://www.linkedin.com/in/celso-adamo-48773356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- </a:t>
            </a:r>
            <a:r>
              <a:rPr lang="pt-BR" sz="1200" u="sng">
                <a:solidFill>
                  <a:schemeClr val="hlink"/>
                </a:solidFill>
                <a:hlinkClick r:id="rId10"/>
              </a:rPr>
              <a:t>https://github.com/celsoadamo/Projeto_Diabetes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Pedro Lucas Grajaú Farias - Data Analyst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- </a:t>
            </a:r>
            <a:r>
              <a:rPr lang="pt-BR" sz="1200" u="sng">
                <a:solidFill>
                  <a:schemeClr val="hlink"/>
                </a:solidFill>
                <a:hlinkClick r:id="rId11"/>
              </a:rPr>
              <a:t>https://www.linkedin.com/in/p217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- </a:t>
            </a:r>
            <a:r>
              <a:rPr lang="pt-BR" sz="1200" u="sng">
                <a:solidFill>
                  <a:schemeClr val="hlink"/>
                </a:solidFill>
                <a:hlinkClick r:id="rId12"/>
              </a:rPr>
              <a:t>https://github.com/Pedro-Grajau/jupyterstack</a:t>
            </a:r>
            <a:endParaRPr sz="1200"/>
          </a:p>
        </p:txBody>
      </p:sp>
      <p:cxnSp>
        <p:nvCxnSpPr>
          <p:cNvPr id="876" name="Google Shape;876;p44"/>
          <p:cNvCxnSpPr/>
          <p:nvPr/>
        </p:nvCxnSpPr>
        <p:spPr>
          <a:xfrm>
            <a:off x="812700" y="2531375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>
            <p:ph idx="1" type="subTitle"/>
          </p:nvPr>
        </p:nvSpPr>
        <p:spPr>
          <a:xfrm>
            <a:off x="129125" y="1481300"/>
            <a:ext cx="79077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Qual é a correlação entre as variáveis preditoras e a variável alvo?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8" name="Google Shape;178;p27"/>
          <p:cNvSpPr txBox="1"/>
          <p:nvPr>
            <p:ph idx="1" type="subTitle"/>
          </p:nvPr>
        </p:nvSpPr>
        <p:spPr>
          <a:xfrm>
            <a:off x="129125" y="2225063"/>
            <a:ext cx="8079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Quais os principais fatores que influenciam a ocorrência de casos de diabetes?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9" name="Google Shape;179;p27"/>
          <p:cNvSpPr txBox="1"/>
          <p:nvPr>
            <p:ph idx="1" type="subTitle"/>
          </p:nvPr>
        </p:nvSpPr>
        <p:spPr>
          <a:xfrm>
            <a:off x="129125" y="2968825"/>
            <a:ext cx="77655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Existe algum fator que predomina sobre os outros?</a:t>
            </a:r>
            <a:endParaRPr sz="1600"/>
          </a:p>
        </p:txBody>
      </p:sp>
      <p:sp>
        <p:nvSpPr>
          <p:cNvPr id="180" name="Google Shape;180;p27"/>
          <p:cNvSpPr txBox="1"/>
          <p:nvPr>
            <p:ph idx="1" type="subTitle"/>
          </p:nvPr>
        </p:nvSpPr>
        <p:spPr>
          <a:xfrm>
            <a:off x="129125" y="3709000"/>
            <a:ext cx="77655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Qual é a distribuição das pessoas entrevistadas por cada classe?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81" name="Google Shape;181;p27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182" name="Google Shape;182;p27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183" name="Google Shape;183;p27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184" name="Google Shape;184;p27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185" name="Google Shape;185;p27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86" name="Google Shape;186;p27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7" name="Google Shape;187;p27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88" name="Google Shape;188;p27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189" name="Google Shape;189;p27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90" name="Google Shape;190;p27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91" name="Google Shape;191;p27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192" name="Google Shape;192;p27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93" name="Google Shape;193;p27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194" name="Google Shape;194;p27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195" name="Google Shape;195;p27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196" name="Google Shape;196;p2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7" name="Google Shape;197;p27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198" name="Google Shape;198;p27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199" name="Google Shape;199;p27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0" name="Google Shape;200;p27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1" name="Google Shape;201;p27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2" name="Google Shape;202;p27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3" name="Google Shape;203;p27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04" name="Google Shape;204;p27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205" name="Google Shape;205;p27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6" name="Google Shape;206;p27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7" name="Google Shape;207;p27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" name="Google Shape;208;p27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209" name="Google Shape;209;p27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pt-BR" sz="3500">
                <a:latin typeface="Open Sans"/>
                <a:ea typeface="Open Sans"/>
                <a:cs typeface="Open Sans"/>
                <a:sym typeface="Open Sans"/>
              </a:rPr>
              <a:t>Objetivos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0" name="Google Shape;210;p27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1" name="Google Shape;211;p27"/>
          <p:cNvPicPr preferRelativeResize="0"/>
          <p:nvPr/>
        </p:nvPicPr>
        <p:blipFill rotWithShape="1">
          <a:blip r:embed="rId6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1" type="subTitle"/>
          </p:nvPr>
        </p:nvSpPr>
        <p:spPr>
          <a:xfrm>
            <a:off x="129125" y="947900"/>
            <a:ext cx="56820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Qual plataforma iremos utilizar? </a:t>
            </a:r>
            <a:endParaRPr sz="1600"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000" y="3986394"/>
            <a:ext cx="507694" cy="489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 rotWithShape="1">
          <a:blip r:embed="rId4">
            <a:alphaModFix/>
          </a:blip>
          <a:srcRect b="28779" l="18536" r="17894" t="0"/>
          <a:stretch/>
        </p:blipFill>
        <p:spPr>
          <a:xfrm>
            <a:off x="6797041" y="3965876"/>
            <a:ext cx="647635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 rotWithShape="1">
          <a:blip r:embed="rId5">
            <a:alphaModFix/>
          </a:blip>
          <a:srcRect b="29532" l="18314" r="16043" t="0"/>
          <a:stretch/>
        </p:blipFill>
        <p:spPr>
          <a:xfrm>
            <a:off x="6380025" y="2041663"/>
            <a:ext cx="530400" cy="56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6275" y="3217975"/>
            <a:ext cx="717900" cy="7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57800" y="2665650"/>
            <a:ext cx="574875" cy="57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91375" y="1432575"/>
            <a:ext cx="507700" cy="5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>
            <p:ph idx="1" type="subTitle"/>
          </p:nvPr>
        </p:nvSpPr>
        <p:spPr>
          <a:xfrm>
            <a:off x="129125" y="1498400"/>
            <a:ext cx="56820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Onde será armazenado o código?</a:t>
            </a:r>
            <a:endParaRPr sz="1600"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57800" y="775800"/>
            <a:ext cx="574874" cy="57487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129125" y="2024525"/>
            <a:ext cx="5682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Iremos utilizar alguma ferramenta de IaC ?</a:t>
            </a:r>
            <a:endParaRPr sz="1600"/>
          </a:p>
        </p:txBody>
      </p:sp>
      <p:sp>
        <p:nvSpPr>
          <p:cNvPr id="226" name="Google Shape;226;p28"/>
          <p:cNvSpPr txBox="1"/>
          <p:nvPr>
            <p:ph idx="1" type="subTitle"/>
          </p:nvPr>
        </p:nvSpPr>
        <p:spPr>
          <a:xfrm>
            <a:off x="129125" y="2566000"/>
            <a:ext cx="56820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Qual a principal linguagem de programação que vamos utilizar para desenvolver o projeto?</a:t>
            </a:r>
            <a:endParaRPr sz="1600"/>
          </a:p>
        </p:txBody>
      </p:sp>
      <p:sp>
        <p:nvSpPr>
          <p:cNvPr id="227" name="Google Shape;227;p28"/>
          <p:cNvSpPr txBox="1"/>
          <p:nvPr>
            <p:ph idx="1" type="subTitle"/>
          </p:nvPr>
        </p:nvSpPr>
        <p:spPr>
          <a:xfrm>
            <a:off x="132375" y="3262683"/>
            <a:ext cx="56820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Iremos utilizar alguma plataforma ou serviço para análise e machine learning ?</a:t>
            </a:r>
            <a:endParaRPr sz="1600"/>
          </a:p>
        </p:txBody>
      </p:sp>
      <p:sp>
        <p:nvSpPr>
          <p:cNvPr id="228" name="Google Shape;228;p28"/>
          <p:cNvSpPr txBox="1"/>
          <p:nvPr>
            <p:ph idx="1" type="subTitle"/>
          </p:nvPr>
        </p:nvSpPr>
        <p:spPr>
          <a:xfrm>
            <a:off x="132375" y="3961738"/>
            <a:ext cx="56820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Quais ferramentas de orquestração podemos utilizar?</a:t>
            </a:r>
            <a:endParaRPr sz="1600"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 txBox="1"/>
          <p:nvPr>
            <p:ph idx="1" type="subTitle"/>
          </p:nvPr>
        </p:nvSpPr>
        <p:spPr>
          <a:xfrm>
            <a:off x="132375" y="4511463"/>
            <a:ext cx="56820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Qual </a:t>
            </a:r>
            <a:r>
              <a:rPr lang="pt-BR" sz="1600"/>
              <a:t> ferramenta de visualização iremos utilizar?</a:t>
            </a:r>
            <a:endParaRPr sz="1600"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47825" y="4448425"/>
            <a:ext cx="676599" cy="676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28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233" name="Google Shape;233;p28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234" name="Google Shape;234;p28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235" name="Google Shape;235;p28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236" name="Google Shape;236;p28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37" name="Google Shape;237;p28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8" name="Google Shape;238;p28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39" name="Google Shape;239;p28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240" name="Google Shape;240;p28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41" name="Google Shape;241;p28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42" name="Google Shape;242;p28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243" name="Google Shape;243;p28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44" name="Google Shape;244;p28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245" name="Google Shape;245;p28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246" name="Google Shape;246;p28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247" name="Google Shape;247;p2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48" name="Google Shape;248;p28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249" name="Google Shape;249;p28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250" name="Google Shape;250;p28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1" name="Google Shape;251;p28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2" name="Google Shape;252;p28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3" name="Google Shape;253;p28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4" name="Google Shape;254;p28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55" name="Google Shape;255;p28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256" name="Google Shape;256;p28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" name="Google Shape;257;p28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" name="Google Shape;258;p28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" name="Google Shape;259;p28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260" name="Google Shape;260;p28"/>
          <p:cNvSpPr txBox="1"/>
          <p:nvPr/>
        </p:nvSpPr>
        <p:spPr>
          <a:xfrm>
            <a:off x="913200" y="482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pt-BR" sz="3500">
                <a:latin typeface="Open Sans"/>
                <a:ea typeface="Open Sans"/>
                <a:cs typeface="Open Sans"/>
                <a:sym typeface="Open Sans"/>
              </a:rPr>
              <a:t>Definições do projeto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1" name="Google Shape;261;p28"/>
          <p:cNvCxnSpPr/>
          <p:nvPr/>
        </p:nvCxnSpPr>
        <p:spPr>
          <a:xfrm>
            <a:off x="812700" y="7715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2" name="Google Shape;262;p28"/>
          <p:cNvPicPr preferRelativeResize="0"/>
          <p:nvPr/>
        </p:nvPicPr>
        <p:blipFill rotWithShape="1">
          <a:blip r:embed="rId14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325" y="1266200"/>
            <a:ext cx="6347628" cy="37998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29"/>
          <p:cNvGrpSpPr/>
          <p:nvPr/>
        </p:nvGrpSpPr>
        <p:grpSpPr>
          <a:xfrm>
            <a:off x="854749" y="2480014"/>
            <a:ext cx="1098502" cy="1372251"/>
            <a:chOff x="1191700" y="2098925"/>
            <a:chExt cx="1030200" cy="1276275"/>
          </a:xfrm>
        </p:grpSpPr>
        <p:cxnSp>
          <p:nvCxnSpPr>
            <p:cNvPr id="269" name="Google Shape;269;p29"/>
            <p:cNvCxnSpPr/>
            <p:nvPr/>
          </p:nvCxnSpPr>
          <p:spPr>
            <a:xfrm>
              <a:off x="1706800" y="2098925"/>
              <a:ext cx="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0" name="Google Shape;270;p29"/>
            <p:cNvSpPr/>
            <p:nvPr/>
          </p:nvSpPr>
          <p:spPr>
            <a:xfrm>
              <a:off x="1191700" y="2506400"/>
              <a:ext cx="1030200" cy="8688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" name="Google Shape;272;p29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273" name="Google Shape;273;p29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274" name="Google Shape;274;p29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275" name="Google Shape;275;p29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276" name="Google Shape;276;p29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77" name="Google Shape;277;p29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8" name="Google Shape;278;p29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79" name="Google Shape;279;p29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280" name="Google Shape;280;p29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81" name="Google Shape;281;p29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82" name="Google Shape;282;p29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283" name="Google Shape;283;p29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84" name="Google Shape;284;p29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285" name="Google Shape;285;p29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286" name="Google Shape;286;p29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287" name="Google Shape;287;p2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88" name="Google Shape;288;p29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289" name="Google Shape;289;p29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290" name="Google Shape;290;p29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1" name="Google Shape;291;p29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2" name="Google Shape;292;p29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3" name="Google Shape;293;p29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4" name="Google Shape;294;p29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95" name="Google Shape;295;p29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296" name="Google Shape;296;p29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7" name="Google Shape;297;p29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8" name="Google Shape;298;p29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9" name="Google Shape;299;p29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300" name="Google Shape;300;p29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pt-BR" sz="3500">
                <a:latin typeface="Open Sans"/>
                <a:ea typeface="Open Sans"/>
                <a:cs typeface="Open Sans"/>
                <a:sym typeface="Open Sans"/>
              </a:rPr>
              <a:t>Pipeline de dados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1" name="Google Shape;301;p29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2" name="Google Shape;302;p29"/>
          <p:cNvPicPr preferRelativeResize="0"/>
          <p:nvPr/>
        </p:nvPicPr>
        <p:blipFill rotWithShape="1">
          <a:blip r:embed="rId7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388" y="1388549"/>
            <a:ext cx="8351227" cy="278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0"/>
          <p:cNvPicPr preferRelativeResize="0"/>
          <p:nvPr/>
        </p:nvPicPr>
        <p:blipFill rotWithShape="1">
          <a:blip r:embed="rId5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0" name="Google Shape;310;p30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311" name="Google Shape;311;p30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312" name="Google Shape;312;p30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313" name="Google Shape;313;p30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314" name="Google Shape;314;p30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15" name="Google Shape;315;p30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6" name="Google Shape;316;p30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17" name="Google Shape;317;p30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318" name="Google Shape;318;p30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19" name="Google Shape;319;p30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320" name="Google Shape;320;p30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321" name="Google Shape;321;p30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22" name="Google Shape;322;p30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323" name="Google Shape;323;p30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324" name="Google Shape;324;p30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325" name="Google Shape;325;p3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26" name="Google Shape;326;p30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327" name="Google Shape;327;p30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328" name="Google Shape;328;p30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9" name="Google Shape;329;p30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0" name="Google Shape;330;p30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1" name="Google Shape;331;p30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2" name="Google Shape;332;p30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33" name="Google Shape;333;p30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334" name="Google Shape;334;p30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5" name="Google Shape;335;p30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6" name="Google Shape;336;p30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7" name="Google Shape;337;p30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338" name="Google Shape;338;p30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pt-BR" sz="3500">
                <a:latin typeface="Open Sans"/>
                <a:ea typeface="Open Sans"/>
                <a:cs typeface="Open Sans"/>
                <a:sym typeface="Open Sans"/>
              </a:rPr>
              <a:t>ETL dos dados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9" name="Google Shape;339;p30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325" y="1266200"/>
            <a:ext cx="6347628" cy="379987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1"/>
          <p:cNvSpPr txBox="1"/>
          <p:nvPr>
            <p:ph type="ctrTitle"/>
          </p:nvPr>
        </p:nvSpPr>
        <p:spPr>
          <a:xfrm>
            <a:off x="961750" y="468300"/>
            <a:ext cx="73896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pt-BR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Terraform - Data lake e Cluster</a:t>
            </a:r>
            <a:endParaRPr b="1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46" name="Google Shape;346;p31"/>
          <p:cNvGrpSpPr/>
          <p:nvPr/>
        </p:nvGrpSpPr>
        <p:grpSpPr>
          <a:xfrm>
            <a:off x="1653059" y="2481416"/>
            <a:ext cx="3362796" cy="1097761"/>
            <a:chOff x="1624325" y="1951825"/>
            <a:chExt cx="3923000" cy="1292700"/>
          </a:xfrm>
        </p:grpSpPr>
        <p:cxnSp>
          <p:nvCxnSpPr>
            <p:cNvPr id="347" name="Google Shape;347;p31"/>
            <p:cNvCxnSpPr/>
            <p:nvPr/>
          </p:nvCxnSpPr>
          <p:spPr>
            <a:xfrm flipH="1" rot="10800000">
              <a:off x="1624325" y="2390325"/>
              <a:ext cx="338400" cy="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8" name="Google Shape;348;p31"/>
            <p:cNvSpPr/>
            <p:nvPr/>
          </p:nvSpPr>
          <p:spPr>
            <a:xfrm>
              <a:off x="2061925" y="1951825"/>
              <a:ext cx="3485400" cy="12927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5272422" y="2530009"/>
            <a:ext cx="1830656" cy="1201373"/>
            <a:chOff x="5944100" y="2081425"/>
            <a:chExt cx="2122500" cy="1392250"/>
          </a:xfrm>
        </p:grpSpPr>
        <p:sp>
          <p:nvSpPr>
            <p:cNvPr id="350" name="Google Shape;350;p31"/>
            <p:cNvSpPr/>
            <p:nvPr/>
          </p:nvSpPr>
          <p:spPr>
            <a:xfrm>
              <a:off x="5944100" y="2081425"/>
              <a:ext cx="2122500" cy="9795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1" name="Google Shape;351;p31"/>
            <p:cNvCxnSpPr/>
            <p:nvPr/>
          </p:nvCxnSpPr>
          <p:spPr>
            <a:xfrm rot="10800000">
              <a:off x="6800150" y="3135575"/>
              <a:ext cx="0" cy="33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352" name="Google Shape;3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1"/>
          <p:cNvSpPr txBox="1"/>
          <p:nvPr>
            <p:ph type="ctrTitle"/>
          </p:nvPr>
        </p:nvSpPr>
        <p:spPr>
          <a:xfrm>
            <a:off x="909325" y="468300"/>
            <a:ext cx="74418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b="1" lang="pt-BR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Microsserviços</a:t>
            </a:r>
            <a:endParaRPr b="1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54" name="Google Shape;354;p31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355" name="Google Shape;355;p31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356" name="Google Shape;356;p31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357" name="Google Shape;357;p31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358" name="Google Shape;358;p31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59" name="Google Shape;359;p31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0" name="Google Shape;360;p31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61" name="Google Shape;361;p31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362" name="Google Shape;362;p31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63" name="Google Shape;363;p31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364" name="Google Shape;364;p31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365" name="Google Shape;365;p31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66" name="Google Shape;366;p31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367" name="Google Shape;367;p31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368" name="Google Shape;368;p31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369" name="Google Shape;369;p3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70" name="Google Shape;370;p31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371" name="Google Shape;371;p31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372" name="Google Shape;372;p31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3" name="Google Shape;373;p31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4" name="Google Shape;374;p31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5" name="Google Shape;375;p31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6" name="Google Shape;376;p31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7" name="Google Shape;377;p31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378" name="Google Shape;378;p31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9" name="Google Shape;379;p31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0" name="Google Shape;380;p31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1" name="Google Shape;381;p31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cxnSp>
        <p:nvCxnSpPr>
          <p:cNvPr id="382" name="Google Shape;382;p31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3" name="Google Shape;383;p31"/>
          <p:cNvPicPr preferRelativeResize="0"/>
          <p:nvPr/>
        </p:nvPicPr>
        <p:blipFill rotWithShape="1">
          <a:blip r:embed="rId7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2"/>
          <p:cNvSpPr txBox="1"/>
          <p:nvPr>
            <p:ph idx="1" type="subTitle"/>
          </p:nvPr>
        </p:nvSpPr>
        <p:spPr>
          <a:xfrm>
            <a:off x="129125" y="1481300"/>
            <a:ext cx="79077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Conexão Google colab com o GCS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90" name="Google Shape;390;p32"/>
          <p:cNvSpPr txBox="1"/>
          <p:nvPr>
            <p:ph idx="1" type="subTitle"/>
          </p:nvPr>
        </p:nvSpPr>
        <p:spPr>
          <a:xfrm>
            <a:off x="129125" y="2225075"/>
            <a:ext cx="8565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Conexão GCS com a api-ml e a aplicação - Montar um volume com o driver GCSFuse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91" name="Google Shape;391;p32"/>
          <p:cNvSpPr txBox="1"/>
          <p:nvPr>
            <p:ph idx="1" type="subTitle"/>
          </p:nvPr>
        </p:nvSpPr>
        <p:spPr>
          <a:xfrm>
            <a:off x="129125" y="2968825"/>
            <a:ext cx="77655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Conectar o modelo com a aplicação - Incompatibilidade de versões</a:t>
            </a:r>
            <a:endParaRPr sz="1600"/>
          </a:p>
        </p:txBody>
      </p:sp>
      <p:sp>
        <p:nvSpPr>
          <p:cNvPr id="392" name="Google Shape;392;p32"/>
          <p:cNvSpPr txBox="1"/>
          <p:nvPr>
            <p:ph idx="1" type="subTitle"/>
          </p:nvPr>
        </p:nvSpPr>
        <p:spPr>
          <a:xfrm>
            <a:off x="129125" y="3709000"/>
            <a:ext cx="77655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Criação da api - Utilização do framework web FastAPI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393" name="Google Shape;393;p32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394" name="Google Shape;394;p32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395" name="Google Shape;395;p32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396" name="Google Shape;396;p32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397" name="Google Shape;397;p32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98" name="Google Shape;398;p32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9" name="Google Shape;399;p32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00" name="Google Shape;400;p32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401" name="Google Shape;401;p32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02" name="Google Shape;402;p32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403" name="Google Shape;403;p32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404" name="Google Shape;404;p32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05" name="Google Shape;405;p32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406" name="Google Shape;406;p32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407" name="Google Shape;407;p32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408" name="Google Shape;408;p3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09" name="Google Shape;409;p32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410" name="Google Shape;410;p32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411" name="Google Shape;411;p32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2" name="Google Shape;412;p32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3" name="Google Shape;413;p32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4" name="Google Shape;414;p32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5" name="Google Shape;415;p32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16" name="Google Shape;416;p32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417" name="Google Shape;417;p32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8" name="Google Shape;418;p32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9" name="Google Shape;419;p32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0" name="Google Shape;420;p32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421" name="Google Shape;421;p32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pt-BR" sz="3500">
                <a:latin typeface="Open Sans"/>
                <a:ea typeface="Open Sans"/>
                <a:cs typeface="Open Sans"/>
                <a:sym typeface="Open Sans"/>
              </a:rPr>
              <a:t>Principais desafios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2" name="Google Shape;422;p32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3" name="Google Shape;423;p32"/>
          <p:cNvPicPr preferRelativeResize="0"/>
          <p:nvPr/>
        </p:nvPicPr>
        <p:blipFill rotWithShape="1">
          <a:blip r:embed="rId6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33"/>
          <p:cNvPicPr preferRelativeResize="0"/>
          <p:nvPr/>
        </p:nvPicPr>
        <p:blipFill rotWithShape="1">
          <a:blip r:embed="rId3">
            <a:alphaModFix amt="19000"/>
          </a:blip>
          <a:srcRect b="21317" l="17790" r="0" t="14278"/>
          <a:stretch/>
        </p:blipFill>
        <p:spPr>
          <a:xfrm>
            <a:off x="0" y="0"/>
            <a:ext cx="6799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3"/>
          <p:cNvSpPr txBox="1"/>
          <p:nvPr/>
        </p:nvSpPr>
        <p:spPr>
          <a:xfrm>
            <a:off x="913200" y="505450"/>
            <a:ext cx="74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-BR" sz="3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 e Conhecimento Gerado</a:t>
            </a:r>
            <a:endParaRPr b="1" i="0" sz="3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0" name="Google Shape;430;p33"/>
          <p:cNvSpPr txBox="1"/>
          <p:nvPr/>
        </p:nvSpPr>
        <p:spPr>
          <a:xfrm>
            <a:off x="5291226" y="1742775"/>
            <a:ext cx="3140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/>
              <a:t>Analisando a distribuição dos entrevistados por classes constatou-se </a:t>
            </a:r>
            <a:r>
              <a:rPr b="1" lang="pt-BR" sz="1600"/>
              <a:t>que 83% dos entrevistados não têm diabetes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1" name="Google Shape;431;p33"/>
          <p:cNvCxnSpPr/>
          <p:nvPr/>
        </p:nvCxnSpPr>
        <p:spPr>
          <a:xfrm>
            <a:off x="812700" y="1228750"/>
            <a:ext cx="75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32" name="Google Shape;432;p33"/>
          <p:cNvGrpSpPr/>
          <p:nvPr/>
        </p:nvGrpSpPr>
        <p:grpSpPr>
          <a:xfrm>
            <a:off x="8063011" y="3922219"/>
            <a:ext cx="761493" cy="936526"/>
            <a:chOff x="7517387" y="172886"/>
            <a:chExt cx="1422820" cy="1749861"/>
          </a:xfrm>
        </p:grpSpPr>
        <p:grpSp>
          <p:nvGrpSpPr>
            <p:cNvPr id="433" name="Google Shape;433;p33"/>
            <p:cNvGrpSpPr/>
            <p:nvPr/>
          </p:nvGrpSpPr>
          <p:grpSpPr>
            <a:xfrm>
              <a:off x="7517406" y="172886"/>
              <a:ext cx="1422777" cy="1437717"/>
              <a:chOff x="7262125" y="293761"/>
              <a:chExt cx="1422777" cy="1437717"/>
            </a:xfrm>
          </p:grpSpPr>
          <p:grpSp>
            <p:nvGrpSpPr>
              <p:cNvPr id="434" name="Google Shape;434;p33"/>
              <p:cNvGrpSpPr/>
              <p:nvPr/>
            </p:nvGrpSpPr>
            <p:grpSpPr>
              <a:xfrm>
                <a:off x="7262125" y="293761"/>
                <a:ext cx="1422777" cy="1427513"/>
                <a:chOff x="2737300" y="745325"/>
                <a:chExt cx="3657525" cy="3669700"/>
              </a:xfrm>
            </p:grpSpPr>
            <p:grpSp>
              <p:nvGrpSpPr>
                <p:cNvPr id="435" name="Google Shape;435;p33"/>
                <p:cNvGrpSpPr/>
                <p:nvPr/>
              </p:nvGrpSpPr>
              <p:grpSpPr>
                <a:xfrm>
                  <a:off x="3038121" y="809189"/>
                  <a:ext cx="3009866" cy="2906138"/>
                  <a:chOff x="3038121" y="809189"/>
                  <a:chExt cx="3009866" cy="2906138"/>
                </a:xfrm>
              </p:grpSpPr>
              <p:pic>
                <p:nvPicPr>
                  <p:cNvPr id="436" name="Google Shape;436;p3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038121" y="809189"/>
                    <a:ext cx="3009866" cy="2906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437" name="Google Shape;437;p33"/>
                  <p:cNvSpPr/>
                  <p:nvPr/>
                </p:nvSpPr>
                <p:spPr>
                  <a:xfrm>
                    <a:off x="3415008" y="809203"/>
                    <a:ext cx="2245800" cy="3615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8" name="Google Shape;438;p33"/>
                  <p:cNvSpPr/>
                  <p:nvPr/>
                </p:nvSpPr>
                <p:spPr>
                  <a:xfrm>
                    <a:off x="3414923" y="3307027"/>
                    <a:ext cx="2245800" cy="408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39" name="Google Shape;439;p33"/>
                <p:cNvGrpSpPr/>
                <p:nvPr/>
              </p:nvGrpSpPr>
              <p:grpSpPr>
                <a:xfrm>
                  <a:off x="2737300" y="7453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440" name="Google Shape;440;p33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41" name="Google Shape;441;p33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442" name="Google Shape;442;p33"/>
                <p:cNvGrpSpPr/>
                <p:nvPr/>
              </p:nvGrpSpPr>
              <p:grpSpPr>
                <a:xfrm rot="10800000">
                  <a:off x="5299525" y="3276825"/>
                  <a:ext cx="1095300" cy="1138200"/>
                  <a:chOff x="2737300" y="745325"/>
                  <a:chExt cx="1095300" cy="1138200"/>
                </a:xfrm>
              </p:grpSpPr>
              <p:cxnSp>
                <p:nvCxnSpPr>
                  <p:cNvPr id="443" name="Google Shape;443;p33"/>
                  <p:cNvCxnSpPr/>
                  <p:nvPr/>
                </p:nvCxnSpPr>
                <p:spPr>
                  <a:xfrm>
                    <a:off x="2745625" y="745325"/>
                    <a:ext cx="0" cy="1138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44" name="Google Shape;444;p33"/>
                  <p:cNvCxnSpPr/>
                  <p:nvPr/>
                </p:nvCxnSpPr>
                <p:spPr>
                  <a:xfrm rot="10800000">
                    <a:off x="2737300" y="759600"/>
                    <a:ext cx="10953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B45F0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445" name="Google Shape;445;p33"/>
              <p:cNvSpPr txBox="1"/>
              <p:nvPr/>
            </p:nvSpPr>
            <p:spPr>
              <a:xfrm>
                <a:off x="7307210" y="1352278"/>
                <a:ext cx="1332600" cy="3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Economica"/>
                    <a:ea typeface="Economica"/>
                    <a:cs typeface="Economica"/>
                    <a:sym typeface="Economica"/>
                  </a:rPr>
                  <a:t>jupyter squad</a:t>
                </a:r>
                <a:endParaRPr b="0" i="0" sz="1000" u="none" cap="none" strike="noStrike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  <p:grpSp>
          <p:nvGrpSpPr>
            <p:cNvPr id="446" name="Google Shape;446;p33"/>
            <p:cNvGrpSpPr/>
            <p:nvPr/>
          </p:nvGrpSpPr>
          <p:grpSpPr>
            <a:xfrm>
              <a:off x="7517387" y="1647187"/>
              <a:ext cx="1422820" cy="275560"/>
              <a:chOff x="7178425" y="4449275"/>
              <a:chExt cx="1918064" cy="371475"/>
            </a:xfrm>
          </p:grpSpPr>
          <p:pic>
            <p:nvPicPr>
              <p:cNvPr id="447" name="Google Shape;447;p3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8425" y="4449275"/>
                <a:ext cx="232792" cy="371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48" name="Google Shape;448;p33"/>
              <p:cNvGrpSpPr/>
              <p:nvPr/>
            </p:nvGrpSpPr>
            <p:grpSpPr>
              <a:xfrm>
                <a:off x="7443559" y="4522383"/>
                <a:ext cx="1652930" cy="284784"/>
                <a:chOff x="7262009" y="3947233"/>
                <a:chExt cx="1652930" cy="284784"/>
              </a:xfrm>
            </p:grpSpPr>
            <p:grpSp>
              <p:nvGrpSpPr>
                <p:cNvPr id="449" name="Google Shape;449;p33"/>
                <p:cNvGrpSpPr/>
                <p:nvPr/>
              </p:nvGrpSpPr>
              <p:grpSpPr>
                <a:xfrm>
                  <a:off x="7262009" y="3964533"/>
                  <a:ext cx="864912" cy="267484"/>
                  <a:chOff x="287775" y="1894525"/>
                  <a:chExt cx="6294850" cy="1657275"/>
                </a:xfrm>
              </p:grpSpPr>
              <p:sp>
                <p:nvSpPr>
                  <p:cNvPr id="450" name="Google Shape;450;p33"/>
                  <p:cNvSpPr/>
                  <p:nvPr/>
                </p:nvSpPr>
                <p:spPr>
                  <a:xfrm>
                    <a:off x="287775" y="1953225"/>
                    <a:ext cx="1332150" cy="1598575"/>
                  </a:xfrm>
                  <a:custGeom>
                    <a:rect b="b" l="l" r="r" t="t"/>
                    <a:pathLst>
                      <a:path extrusionOk="0" h="63943" w="53286">
                        <a:moveTo>
                          <a:pt x="28540" y="1"/>
                        </a:moveTo>
                        <a:cubicBezTo>
                          <a:pt x="23573" y="1"/>
                          <a:pt x="19238" y="814"/>
                          <a:pt x="15444" y="2439"/>
                        </a:cubicBezTo>
                        <a:cubicBezTo>
                          <a:pt x="11742" y="3884"/>
                          <a:pt x="8942" y="6142"/>
                          <a:pt x="6865" y="9032"/>
                        </a:cubicBezTo>
                        <a:cubicBezTo>
                          <a:pt x="4878" y="11832"/>
                          <a:pt x="3884" y="15264"/>
                          <a:pt x="3884" y="19057"/>
                        </a:cubicBezTo>
                        <a:cubicBezTo>
                          <a:pt x="3884" y="23121"/>
                          <a:pt x="4787" y="26372"/>
                          <a:pt x="6774" y="28811"/>
                        </a:cubicBezTo>
                        <a:cubicBezTo>
                          <a:pt x="8761" y="31249"/>
                          <a:pt x="11109" y="33055"/>
                          <a:pt x="13909" y="34229"/>
                        </a:cubicBezTo>
                        <a:cubicBezTo>
                          <a:pt x="16618" y="35403"/>
                          <a:pt x="20141" y="36577"/>
                          <a:pt x="24385" y="37751"/>
                        </a:cubicBezTo>
                        <a:cubicBezTo>
                          <a:pt x="27185" y="38564"/>
                          <a:pt x="29353" y="39196"/>
                          <a:pt x="30888" y="39829"/>
                        </a:cubicBezTo>
                        <a:cubicBezTo>
                          <a:pt x="32514" y="40371"/>
                          <a:pt x="33778" y="41093"/>
                          <a:pt x="34771" y="41996"/>
                        </a:cubicBezTo>
                        <a:cubicBezTo>
                          <a:pt x="35855" y="42990"/>
                          <a:pt x="36307" y="44164"/>
                          <a:pt x="36307" y="45518"/>
                        </a:cubicBezTo>
                        <a:cubicBezTo>
                          <a:pt x="36307" y="47234"/>
                          <a:pt x="35674" y="48499"/>
                          <a:pt x="34229" y="49402"/>
                        </a:cubicBezTo>
                        <a:cubicBezTo>
                          <a:pt x="32875" y="50305"/>
                          <a:pt x="30978" y="50756"/>
                          <a:pt x="28630" y="50756"/>
                        </a:cubicBezTo>
                        <a:cubicBezTo>
                          <a:pt x="25288" y="50756"/>
                          <a:pt x="21495" y="49853"/>
                          <a:pt x="17251" y="48137"/>
                        </a:cubicBezTo>
                        <a:cubicBezTo>
                          <a:pt x="13006" y="46331"/>
                          <a:pt x="9303" y="44073"/>
                          <a:pt x="6232" y="41274"/>
                        </a:cubicBezTo>
                        <a:lnTo>
                          <a:pt x="1" y="53917"/>
                        </a:lnTo>
                        <a:cubicBezTo>
                          <a:pt x="3704" y="56988"/>
                          <a:pt x="8039" y="59517"/>
                          <a:pt x="13096" y="61323"/>
                        </a:cubicBezTo>
                        <a:cubicBezTo>
                          <a:pt x="18244" y="63039"/>
                          <a:pt x="23302" y="63942"/>
                          <a:pt x="28449" y="63942"/>
                        </a:cubicBezTo>
                        <a:cubicBezTo>
                          <a:pt x="33055" y="63942"/>
                          <a:pt x="37300" y="63220"/>
                          <a:pt x="41003" y="61775"/>
                        </a:cubicBezTo>
                        <a:cubicBezTo>
                          <a:pt x="44796" y="60239"/>
                          <a:pt x="47867" y="58072"/>
                          <a:pt x="50034" y="55272"/>
                        </a:cubicBezTo>
                        <a:cubicBezTo>
                          <a:pt x="52202" y="52292"/>
                          <a:pt x="53285" y="48770"/>
                          <a:pt x="53285" y="44706"/>
                        </a:cubicBezTo>
                        <a:cubicBezTo>
                          <a:pt x="53285" y="40551"/>
                          <a:pt x="52292" y="37210"/>
                          <a:pt x="50305" y="34681"/>
                        </a:cubicBezTo>
                        <a:cubicBezTo>
                          <a:pt x="48228" y="32152"/>
                          <a:pt x="45880" y="30256"/>
                          <a:pt x="43080" y="28991"/>
                        </a:cubicBezTo>
                        <a:cubicBezTo>
                          <a:pt x="40280" y="27727"/>
                          <a:pt x="36758" y="26553"/>
                          <a:pt x="32514" y="25288"/>
                        </a:cubicBezTo>
                        <a:cubicBezTo>
                          <a:pt x="29624" y="24385"/>
                          <a:pt x="27456" y="23663"/>
                          <a:pt x="25921" y="23211"/>
                        </a:cubicBezTo>
                        <a:cubicBezTo>
                          <a:pt x="24476" y="22579"/>
                          <a:pt x="23302" y="21856"/>
                          <a:pt x="22218" y="20953"/>
                        </a:cubicBezTo>
                        <a:cubicBezTo>
                          <a:pt x="21224" y="20050"/>
                          <a:pt x="20773" y="18876"/>
                          <a:pt x="20773" y="17521"/>
                        </a:cubicBezTo>
                        <a:cubicBezTo>
                          <a:pt x="20773" y="16167"/>
                          <a:pt x="21315" y="15083"/>
                          <a:pt x="22398" y="14361"/>
                        </a:cubicBezTo>
                        <a:cubicBezTo>
                          <a:pt x="23573" y="13638"/>
                          <a:pt x="25198" y="13186"/>
                          <a:pt x="27185" y="13186"/>
                        </a:cubicBezTo>
                        <a:cubicBezTo>
                          <a:pt x="29714" y="13186"/>
                          <a:pt x="32784" y="13819"/>
                          <a:pt x="36487" y="15083"/>
                        </a:cubicBezTo>
                        <a:cubicBezTo>
                          <a:pt x="40280" y="16347"/>
                          <a:pt x="43803" y="17883"/>
                          <a:pt x="47054" y="19870"/>
                        </a:cubicBezTo>
                        <a:lnTo>
                          <a:pt x="53195" y="6955"/>
                        </a:lnTo>
                        <a:cubicBezTo>
                          <a:pt x="49854" y="4878"/>
                          <a:pt x="46060" y="3162"/>
                          <a:pt x="41725" y="1988"/>
                        </a:cubicBezTo>
                        <a:cubicBezTo>
                          <a:pt x="37390" y="633"/>
                          <a:pt x="32965" y="1"/>
                          <a:pt x="2854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1" name="Google Shape;451;p33"/>
                  <p:cNvSpPr/>
                  <p:nvPr/>
                </p:nvSpPr>
                <p:spPr>
                  <a:xfrm>
                    <a:off x="1714725" y="2063875"/>
                    <a:ext cx="885100" cy="1481150"/>
                  </a:xfrm>
                  <a:custGeom>
                    <a:rect b="b" l="l" r="r" t="t"/>
                    <a:pathLst>
                      <a:path extrusionOk="0" h="59246" w="35404">
                        <a:moveTo>
                          <a:pt x="6593" y="0"/>
                        </a:moveTo>
                        <a:lnTo>
                          <a:pt x="6593" y="13186"/>
                        </a:lnTo>
                        <a:lnTo>
                          <a:pt x="1" y="13186"/>
                        </a:lnTo>
                        <a:lnTo>
                          <a:pt x="1" y="23572"/>
                        </a:lnTo>
                        <a:lnTo>
                          <a:pt x="6593" y="23572"/>
                        </a:lnTo>
                        <a:lnTo>
                          <a:pt x="6593" y="43982"/>
                        </a:lnTo>
                        <a:cubicBezTo>
                          <a:pt x="6593" y="48769"/>
                          <a:pt x="8038" y="52472"/>
                          <a:pt x="10928" y="55181"/>
                        </a:cubicBezTo>
                        <a:cubicBezTo>
                          <a:pt x="13819" y="57890"/>
                          <a:pt x="17612" y="59245"/>
                          <a:pt x="22308" y="59245"/>
                        </a:cubicBezTo>
                        <a:cubicBezTo>
                          <a:pt x="24656" y="59245"/>
                          <a:pt x="27004" y="58974"/>
                          <a:pt x="29262" y="58432"/>
                        </a:cubicBezTo>
                        <a:cubicBezTo>
                          <a:pt x="31610" y="57890"/>
                          <a:pt x="33597" y="57078"/>
                          <a:pt x="35403" y="56084"/>
                        </a:cubicBezTo>
                        <a:lnTo>
                          <a:pt x="32333" y="44976"/>
                        </a:lnTo>
                        <a:cubicBezTo>
                          <a:pt x="29985" y="46060"/>
                          <a:pt x="27998" y="46601"/>
                          <a:pt x="26282" y="46601"/>
                        </a:cubicBezTo>
                        <a:cubicBezTo>
                          <a:pt x="23572" y="46601"/>
                          <a:pt x="22127" y="44885"/>
                          <a:pt x="22127" y="41544"/>
                        </a:cubicBezTo>
                        <a:lnTo>
                          <a:pt x="22127" y="23572"/>
                        </a:lnTo>
                        <a:lnTo>
                          <a:pt x="34500" y="23572"/>
                        </a:lnTo>
                        <a:lnTo>
                          <a:pt x="34500" y="13186"/>
                        </a:lnTo>
                        <a:lnTo>
                          <a:pt x="22127" y="13186"/>
                        </a:lnTo>
                        <a:lnTo>
                          <a:pt x="2212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2" name="Google Shape;452;p33"/>
                  <p:cNvSpPr/>
                  <p:nvPr/>
                </p:nvSpPr>
                <p:spPr>
                  <a:xfrm>
                    <a:off x="2692375" y="2321250"/>
                    <a:ext cx="1151500" cy="1223775"/>
                  </a:xfrm>
                  <a:custGeom>
                    <a:rect b="b" l="l" r="r" t="t"/>
                    <a:pathLst>
                      <a:path extrusionOk="0" h="48951" w="46060">
                        <a:moveTo>
                          <a:pt x="30707" y="27998"/>
                        </a:moveTo>
                        <a:lnTo>
                          <a:pt x="30707" y="32152"/>
                        </a:lnTo>
                        <a:cubicBezTo>
                          <a:pt x="30255" y="33958"/>
                          <a:pt x="29081" y="35494"/>
                          <a:pt x="27365" y="36668"/>
                        </a:cubicBezTo>
                        <a:cubicBezTo>
                          <a:pt x="25559" y="37751"/>
                          <a:pt x="23481" y="38293"/>
                          <a:pt x="21133" y="38293"/>
                        </a:cubicBezTo>
                        <a:cubicBezTo>
                          <a:pt x="19146" y="38293"/>
                          <a:pt x="17611" y="37842"/>
                          <a:pt x="16437" y="36939"/>
                        </a:cubicBezTo>
                        <a:cubicBezTo>
                          <a:pt x="15263" y="35855"/>
                          <a:pt x="14721" y="34590"/>
                          <a:pt x="14721" y="32965"/>
                        </a:cubicBezTo>
                        <a:cubicBezTo>
                          <a:pt x="14721" y="29623"/>
                          <a:pt x="16979" y="27998"/>
                          <a:pt x="21314" y="27998"/>
                        </a:cubicBezTo>
                        <a:close/>
                        <a:moveTo>
                          <a:pt x="25197" y="1"/>
                        </a:moveTo>
                        <a:cubicBezTo>
                          <a:pt x="21404" y="1"/>
                          <a:pt x="17701" y="452"/>
                          <a:pt x="14089" y="1355"/>
                        </a:cubicBezTo>
                        <a:cubicBezTo>
                          <a:pt x="10567" y="2168"/>
                          <a:pt x="6954" y="3433"/>
                          <a:pt x="3071" y="5239"/>
                        </a:cubicBezTo>
                        <a:lnTo>
                          <a:pt x="7315" y="15805"/>
                        </a:lnTo>
                        <a:cubicBezTo>
                          <a:pt x="9844" y="14541"/>
                          <a:pt x="12373" y="13548"/>
                          <a:pt x="14811" y="12915"/>
                        </a:cubicBezTo>
                        <a:cubicBezTo>
                          <a:pt x="17340" y="12283"/>
                          <a:pt x="19598" y="12012"/>
                          <a:pt x="21585" y="12012"/>
                        </a:cubicBezTo>
                        <a:cubicBezTo>
                          <a:pt x="24565" y="12012"/>
                          <a:pt x="26823" y="12554"/>
                          <a:pt x="28268" y="13819"/>
                        </a:cubicBezTo>
                        <a:cubicBezTo>
                          <a:pt x="29894" y="15083"/>
                          <a:pt x="30707" y="16799"/>
                          <a:pt x="30707" y="19147"/>
                        </a:cubicBezTo>
                        <a:lnTo>
                          <a:pt x="30707" y="19599"/>
                        </a:lnTo>
                        <a:lnTo>
                          <a:pt x="18243" y="19599"/>
                        </a:lnTo>
                        <a:cubicBezTo>
                          <a:pt x="12373" y="19689"/>
                          <a:pt x="7857" y="20953"/>
                          <a:pt x="4696" y="23482"/>
                        </a:cubicBezTo>
                        <a:cubicBezTo>
                          <a:pt x="1626" y="26011"/>
                          <a:pt x="0" y="29533"/>
                          <a:pt x="0" y="34049"/>
                        </a:cubicBezTo>
                        <a:cubicBezTo>
                          <a:pt x="0" y="38564"/>
                          <a:pt x="1445" y="42177"/>
                          <a:pt x="4335" y="44886"/>
                        </a:cubicBezTo>
                        <a:cubicBezTo>
                          <a:pt x="7315" y="47595"/>
                          <a:pt x="11289" y="48950"/>
                          <a:pt x="16347" y="48950"/>
                        </a:cubicBezTo>
                        <a:cubicBezTo>
                          <a:pt x="22759" y="48950"/>
                          <a:pt x="27546" y="46963"/>
                          <a:pt x="30707" y="42899"/>
                        </a:cubicBezTo>
                        <a:lnTo>
                          <a:pt x="30707" y="48228"/>
                        </a:lnTo>
                        <a:lnTo>
                          <a:pt x="46060" y="48228"/>
                        </a:lnTo>
                        <a:lnTo>
                          <a:pt x="46060" y="17250"/>
                        </a:lnTo>
                        <a:cubicBezTo>
                          <a:pt x="46060" y="11832"/>
                          <a:pt x="44163" y="7587"/>
                          <a:pt x="40551" y="4607"/>
                        </a:cubicBezTo>
                        <a:cubicBezTo>
                          <a:pt x="36938" y="1536"/>
                          <a:pt x="31790" y="1"/>
                          <a:pt x="2519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3" name="Google Shape;453;p33"/>
                  <p:cNvSpPr/>
                  <p:nvPr/>
                </p:nvSpPr>
                <p:spPr>
                  <a:xfrm>
                    <a:off x="4013200" y="2323525"/>
                    <a:ext cx="1151500" cy="1216975"/>
                  </a:xfrm>
                  <a:custGeom>
                    <a:rect b="b" l="l" r="r" t="t"/>
                    <a:pathLst>
                      <a:path extrusionOk="0" h="48679" w="46060">
                        <a:moveTo>
                          <a:pt x="24656" y="0"/>
                        </a:moveTo>
                        <a:cubicBezTo>
                          <a:pt x="19779" y="0"/>
                          <a:pt x="15444" y="994"/>
                          <a:pt x="11651" y="3071"/>
                        </a:cubicBezTo>
                        <a:cubicBezTo>
                          <a:pt x="7948" y="5058"/>
                          <a:pt x="5058" y="7948"/>
                          <a:pt x="3071" y="11741"/>
                        </a:cubicBezTo>
                        <a:cubicBezTo>
                          <a:pt x="994" y="15444"/>
                          <a:pt x="0" y="19688"/>
                          <a:pt x="0" y="24565"/>
                        </a:cubicBezTo>
                        <a:cubicBezTo>
                          <a:pt x="0" y="29352"/>
                          <a:pt x="994" y="33596"/>
                          <a:pt x="2980" y="37209"/>
                        </a:cubicBezTo>
                        <a:cubicBezTo>
                          <a:pt x="4967" y="40912"/>
                          <a:pt x="7857" y="43711"/>
                          <a:pt x="11560" y="45698"/>
                        </a:cubicBezTo>
                        <a:cubicBezTo>
                          <a:pt x="15263" y="47685"/>
                          <a:pt x="19598" y="48679"/>
                          <a:pt x="24475" y="48679"/>
                        </a:cubicBezTo>
                        <a:cubicBezTo>
                          <a:pt x="29442" y="48679"/>
                          <a:pt x="33868" y="47685"/>
                          <a:pt x="37661" y="45698"/>
                        </a:cubicBezTo>
                        <a:cubicBezTo>
                          <a:pt x="41363" y="43711"/>
                          <a:pt x="44253" y="40912"/>
                          <a:pt x="46060" y="37209"/>
                        </a:cubicBezTo>
                        <a:lnTo>
                          <a:pt x="34590" y="30616"/>
                        </a:lnTo>
                        <a:cubicBezTo>
                          <a:pt x="32693" y="34229"/>
                          <a:pt x="29532" y="36035"/>
                          <a:pt x="25197" y="36035"/>
                        </a:cubicBezTo>
                        <a:cubicBezTo>
                          <a:pt x="22398" y="36035"/>
                          <a:pt x="20140" y="34951"/>
                          <a:pt x="18334" y="32874"/>
                        </a:cubicBezTo>
                        <a:cubicBezTo>
                          <a:pt x="16618" y="30706"/>
                          <a:pt x="15715" y="27907"/>
                          <a:pt x="15715" y="24475"/>
                        </a:cubicBezTo>
                        <a:cubicBezTo>
                          <a:pt x="15715" y="21043"/>
                          <a:pt x="16618" y="18334"/>
                          <a:pt x="18334" y="16166"/>
                        </a:cubicBezTo>
                        <a:cubicBezTo>
                          <a:pt x="20140" y="13999"/>
                          <a:pt x="22398" y="12915"/>
                          <a:pt x="25197" y="12915"/>
                        </a:cubicBezTo>
                        <a:cubicBezTo>
                          <a:pt x="29262" y="12915"/>
                          <a:pt x="32332" y="14631"/>
                          <a:pt x="34590" y="17882"/>
                        </a:cubicBezTo>
                        <a:lnTo>
                          <a:pt x="45879" y="11289"/>
                        </a:lnTo>
                        <a:cubicBezTo>
                          <a:pt x="43892" y="7677"/>
                          <a:pt x="41002" y="4967"/>
                          <a:pt x="37299" y="2980"/>
                        </a:cubicBezTo>
                        <a:cubicBezTo>
                          <a:pt x="33597" y="994"/>
                          <a:pt x="29352" y="0"/>
                          <a:pt x="2465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4" name="Google Shape;454;p33"/>
                  <p:cNvSpPr/>
                  <p:nvPr/>
                </p:nvSpPr>
                <p:spPr>
                  <a:xfrm>
                    <a:off x="5356600" y="1894525"/>
                    <a:ext cx="1226025" cy="1632425"/>
                  </a:xfrm>
                  <a:custGeom>
                    <a:rect b="b" l="l" r="r" t="t"/>
                    <a:pathLst>
                      <a:path extrusionOk="0" h="65297" w="49041">
                        <a:moveTo>
                          <a:pt x="0" y="1"/>
                        </a:moveTo>
                        <a:lnTo>
                          <a:pt x="0" y="65297"/>
                        </a:lnTo>
                        <a:lnTo>
                          <a:pt x="15715" y="65297"/>
                        </a:lnTo>
                        <a:lnTo>
                          <a:pt x="15715" y="52382"/>
                        </a:lnTo>
                        <a:lnTo>
                          <a:pt x="20501" y="47324"/>
                        </a:lnTo>
                        <a:lnTo>
                          <a:pt x="30616" y="65297"/>
                        </a:lnTo>
                        <a:lnTo>
                          <a:pt x="49040" y="65297"/>
                        </a:lnTo>
                        <a:lnTo>
                          <a:pt x="31249" y="36126"/>
                        </a:lnTo>
                        <a:lnTo>
                          <a:pt x="48679" y="17702"/>
                        </a:lnTo>
                        <a:lnTo>
                          <a:pt x="30887" y="17702"/>
                        </a:lnTo>
                        <a:lnTo>
                          <a:pt x="15715" y="33778"/>
                        </a:lnTo>
                        <a:lnTo>
                          <a:pt x="15715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55" name="Google Shape;455;p33"/>
                <p:cNvGrpSpPr/>
                <p:nvPr/>
              </p:nvGrpSpPr>
              <p:grpSpPr>
                <a:xfrm>
                  <a:off x="8166905" y="3947233"/>
                  <a:ext cx="748034" cy="284784"/>
                  <a:chOff x="566350" y="1430350"/>
                  <a:chExt cx="6339275" cy="2413425"/>
                </a:xfrm>
              </p:grpSpPr>
              <p:sp>
                <p:nvSpPr>
                  <p:cNvPr id="456" name="Google Shape;456;p33"/>
                  <p:cNvSpPr/>
                  <p:nvPr/>
                </p:nvSpPr>
                <p:spPr>
                  <a:xfrm>
                    <a:off x="566350" y="1571925"/>
                    <a:ext cx="1248550" cy="2239675"/>
                  </a:xfrm>
                  <a:custGeom>
                    <a:rect b="b" l="l" r="r" t="t"/>
                    <a:pathLst>
                      <a:path extrusionOk="0" h="89587" w="49942">
                        <a:moveTo>
                          <a:pt x="0" y="1"/>
                        </a:moveTo>
                        <a:lnTo>
                          <a:pt x="0" y="89587"/>
                        </a:lnTo>
                        <a:lnTo>
                          <a:pt x="49942" y="89587"/>
                        </a:lnTo>
                        <a:lnTo>
                          <a:pt x="49942" y="80190"/>
                        </a:lnTo>
                        <a:lnTo>
                          <a:pt x="10426" y="80190"/>
                        </a:lnTo>
                        <a:lnTo>
                          <a:pt x="1042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7" name="Google Shape;457;p33"/>
                  <p:cNvSpPr/>
                  <p:nvPr/>
                </p:nvSpPr>
                <p:spPr>
                  <a:xfrm>
                    <a:off x="2030475" y="2106100"/>
                    <a:ext cx="1345125" cy="1737675"/>
                  </a:xfrm>
                  <a:custGeom>
                    <a:rect b="b" l="l" r="r" t="t"/>
                    <a:pathLst>
                      <a:path extrusionOk="0" h="69507" w="53805">
                        <a:moveTo>
                          <a:pt x="43636" y="35268"/>
                        </a:moveTo>
                        <a:lnTo>
                          <a:pt x="43636" y="41318"/>
                        </a:lnTo>
                        <a:cubicBezTo>
                          <a:pt x="43636" y="47496"/>
                          <a:pt x="41834" y="52388"/>
                          <a:pt x="38230" y="55863"/>
                        </a:cubicBezTo>
                        <a:cubicBezTo>
                          <a:pt x="34626" y="59338"/>
                          <a:pt x="29734" y="61140"/>
                          <a:pt x="23299" y="61140"/>
                        </a:cubicBezTo>
                        <a:cubicBezTo>
                          <a:pt x="19308" y="61140"/>
                          <a:pt x="16219" y="60111"/>
                          <a:pt x="14031" y="58180"/>
                        </a:cubicBezTo>
                        <a:cubicBezTo>
                          <a:pt x="11714" y="56249"/>
                          <a:pt x="10684" y="53546"/>
                          <a:pt x="10684" y="49813"/>
                        </a:cubicBezTo>
                        <a:cubicBezTo>
                          <a:pt x="10684" y="45180"/>
                          <a:pt x="12486" y="41704"/>
                          <a:pt x="15962" y="39516"/>
                        </a:cubicBezTo>
                        <a:cubicBezTo>
                          <a:pt x="19566" y="37199"/>
                          <a:pt x="25487" y="35912"/>
                          <a:pt x="33467" y="35655"/>
                        </a:cubicBezTo>
                        <a:lnTo>
                          <a:pt x="43636" y="35268"/>
                        </a:lnTo>
                        <a:close/>
                        <a:moveTo>
                          <a:pt x="30249" y="0"/>
                        </a:moveTo>
                        <a:cubicBezTo>
                          <a:pt x="26259" y="0"/>
                          <a:pt x="22398" y="515"/>
                          <a:pt x="18407" y="1545"/>
                        </a:cubicBezTo>
                        <a:cubicBezTo>
                          <a:pt x="14417" y="2575"/>
                          <a:pt x="10813" y="3991"/>
                          <a:pt x="7595" y="5793"/>
                        </a:cubicBezTo>
                        <a:lnTo>
                          <a:pt x="10684" y="13516"/>
                        </a:lnTo>
                        <a:cubicBezTo>
                          <a:pt x="17764" y="10169"/>
                          <a:pt x="24071" y="8367"/>
                          <a:pt x="29606" y="8367"/>
                        </a:cubicBezTo>
                        <a:cubicBezTo>
                          <a:pt x="34626" y="8367"/>
                          <a:pt x="38230" y="9654"/>
                          <a:pt x="40547" y="12228"/>
                        </a:cubicBezTo>
                        <a:cubicBezTo>
                          <a:pt x="42735" y="14674"/>
                          <a:pt x="43893" y="18535"/>
                          <a:pt x="43893" y="23813"/>
                        </a:cubicBezTo>
                        <a:lnTo>
                          <a:pt x="43893" y="28060"/>
                        </a:lnTo>
                        <a:lnTo>
                          <a:pt x="32566" y="28318"/>
                        </a:lnTo>
                        <a:cubicBezTo>
                          <a:pt x="10813" y="28961"/>
                          <a:pt x="1" y="36170"/>
                          <a:pt x="1" y="49685"/>
                        </a:cubicBezTo>
                        <a:cubicBezTo>
                          <a:pt x="1" y="55992"/>
                          <a:pt x="1932" y="60883"/>
                          <a:pt x="5664" y="64358"/>
                        </a:cubicBezTo>
                        <a:cubicBezTo>
                          <a:pt x="9397" y="67834"/>
                          <a:pt x="14675" y="69507"/>
                          <a:pt x="21368" y="69507"/>
                        </a:cubicBezTo>
                        <a:cubicBezTo>
                          <a:pt x="26259" y="69507"/>
                          <a:pt x="30507" y="68735"/>
                          <a:pt x="33725" y="67319"/>
                        </a:cubicBezTo>
                        <a:cubicBezTo>
                          <a:pt x="37071" y="65774"/>
                          <a:pt x="40418" y="62942"/>
                          <a:pt x="43764" y="58695"/>
                        </a:cubicBezTo>
                        <a:lnTo>
                          <a:pt x="44279" y="58695"/>
                        </a:lnTo>
                        <a:lnTo>
                          <a:pt x="46339" y="68220"/>
                        </a:lnTo>
                        <a:lnTo>
                          <a:pt x="53804" y="68220"/>
                        </a:lnTo>
                        <a:lnTo>
                          <a:pt x="53804" y="22397"/>
                        </a:lnTo>
                        <a:cubicBezTo>
                          <a:pt x="53804" y="14545"/>
                          <a:pt x="51874" y="8882"/>
                          <a:pt x="48012" y="5278"/>
                        </a:cubicBezTo>
                        <a:cubicBezTo>
                          <a:pt x="44151" y="1802"/>
                          <a:pt x="38230" y="0"/>
                          <a:pt x="3024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8" name="Google Shape;458;p33"/>
                  <p:cNvSpPr/>
                  <p:nvPr/>
                </p:nvSpPr>
                <p:spPr>
                  <a:xfrm>
                    <a:off x="3900100" y="1430350"/>
                    <a:ext cx="1480250" cy="2413425"/>
                  </a:xfrm>
                  <a:custGeom>
                    <a:rect b="b" l="l" r="r" t="t"/>
                    <a:pathLst>
                      <a:path extrusionOk="0" h="96537" w="59210">
                        <a:moveTo>
                          <a:pt x="29862" y="35526"/>
                        </a:moveTo>
                        <a:cubicBezTo>
                          <a:pt x="36298" y="35526"/>
                          <a:pt x="40932" y="37714"/>
                          <a:pt x="44021" y="41961"/>
                        </a:cubicBezTo>
                        <a:cubicBezTo>
                          <a:pt x="47110" y="46209"/>
                          <a:pt x="48655" y="52774"/>
                          <a:pt x="48655" y="61526"/>
                        </a:cubicBezTo>
                        <a:cubicBezTo>
                          <a:pt x="48655" y="70021"/>
                          <a:pt x="47110" y="76586"/>
                          <a:pt x="44021" y="81220"/>
                        </a:cubicBezTo>
                        <a:cubicBezTo>
                          <a:pt x="40932" y="85725"/>
                          <a:pt x="36298" y="88042"/>
                          <a:pt x="30120" y="88042"/>
                        </a:cubicBezTo>
                        <a:cubicBezTo>
                          <a:pt x="23169" y="88042"/>
                          <a:pt x="18020" y="85982"/>
                          <a:pt x="14931" y="81992"/>
                        </a:cubicBezTo>
                        <a:cubicBezTo>
                          <a:pt x="11842" y="77873"/>
                          <a:pt x="10169" y="71051"/>
                          <a:pt x="10169" y="61655"/>
                        </a:cubicBezTo>
                        <a:cubicBezTo>
                          <a:pt x="10169" y="52259"/>
                          <a:pt x="11713" y="45565"/>
                          <a:pt x="14802" y="41575"/>
                        </a:cubicBezTo>
                        <a:cubicBezTo>
                          <a:pt x="17892" y="37585"/>
                          <a:pt x="22912" y="35526"/>
                          <a:pt x="29862" y="35526"/>
                        </a:cubicBezTo>
                        <a:close/>
                        <a:moveTo>
                          <a:pt x="0" y="0"/>
                        </a:moveTo>
                        <a:lnTo>
                          <a:pt x="0" y="95250"/>
                        </a:lnTo>
                        <a:lnTo>
                          <a:pt x="7337" y="95250"/>
                        </a:lnTo>
                        <a:lnTo>
                          <a:pt x="9525" y="86626"/>
                        </a:lnTo>
                        <a:lnTo>
                          <a:pt x="10169" y="86626"/>
                        </a:lnTo>
                        <a:cubicBezTo>
                          <a:pt x="12614" y="89972"/>
                          <a:pt x="15703" y="92547"/>
                          <a:pt x="19307" y="94091"/>
                        </a:cubicBezTo>
                        <a:cubicBezTo>
                          <a:pt x="22912" y="95765"/>
                          <a:pt x="26902" y="96537"/>
                          <a:pt x="31278" y="96537"/>
                        </a:cubicBezTo>
                        <a:cubicBezTo>
                          <a:pt x="40031" y="96537"/>
                          <a:pt x="46853" y="93448"/>
                          <a:pt x="51744" y="87398"/>
                        </a:cubicBezTo>
                        <a:cubicBezTo>
                          <a:pt x="56764" y="81220"/>
                          <a:pt x="59210" y="72724"/>
                          <a:pt x="59210" y="61655"/>
                        </a:cubicBezTo>
                        <a:cubicBezTo>
                          <a:pt x="59210" y="50585"/>
                          <a:pt x="56764" y="42090"/>
                          <a:pt x="51873" y="36040"/>
                        </a:cubicBezTo>
                        <a:cubicBezTo>
                          <a:pt x="46981" y="29991"/>
                          <a:pt x="40160" y="27030"/>
                          <a:pt x="31278" y="27030"/>
                        </a:cubicBezTo>
                        <a:cubicBezTo>
                          <a:pt x="22011" y="27030"/>
                          <a:pt x="14931" y="30377"/>
                          <a:pt x="10169" y="37070"/>
                        </a:cubicBezTo>
                        <a:lnTo>
                          <a:pt x="9782" y="37070"/>
                        </a:lnTo>
                        <a:cubicBezTo>
                          <a:pt x="10040" y="32951"/>
                          <a:pt x="10169" y="28318"/>
                          <a:pt x="10169" y="23169"/>
                        </a:cubicBezTo>
                        <a:lnTo>
                          <a:pt x="1016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9" name="Google Shape;459;p33"/>
                  <p:cNvSpPr/>
                  <p:nvPr/>
                </p:nvSpPr>
                <p:spPr>
                  <a:xfrm>
                    <a:off x="5715000" y="2102875"/>
                    <a:ext cx="1190625" cy="1740900"/>
                  </a:xfrm>
                  <a:custGeom>
                    <a:rect b="b" l="l" r="r" t="t"/>
                    <a:pathLst>
                      <a:path extrusionOk="0" h="69636" w="47625">
                        <a:moveTo>
                          <a:pt x="25100" y="1"/>
                        </a:moveTo>
                        <a:cubicBezTo>
                          <a:pt x="17248" y="1"/>
                          <a:pt x="11198" y="1545"/>
                          <a:pt x="6693" y="4763"/>
                        </a:cubicBezTo>
                        <a:cubicBezTo>
                          <a:pt x="2317" y="7981"/>
                          <a:pt x="0" y="12229"/>
                          <a:pt x="0" y="17763"/>
                        </a:cubicBezTo>
                        <a:cubicBezTo>
                          <a:pt x="0" y="20724"/>
                          <a:pt x="644" y="23427"/>
                          <a:pt x="1931" y="25615"/>
                        </a:cubicBezTo>
                        <a:cubicBezTo>
                          <a:pt x="3218" y="27803"/>
                          <a:pt x="5277" y="29863"/>
                          <a:pt x="7852" y="31536"/>
                        </a:cubicBezTo>
                        <a:cubicBezTo>
                          <a:pt x="10555" y="33338"/>
                          <a:pt x="14931" y="35269"/>
                          <a:pt x="21238" y="37586"/>
                        </a:cubicBezTo>
                        <a:cubicBezTo>
                          <a:pt x="27803" y="40160"/>
                          <a:pt x="32179" y="42348"/>
                          <a:pt x="34496" y="44279"/>
                        </a:cubicBezTo>
                        <a:cubicBezTo>
                          <a:pt x="36684" y="46081"/>
                          <a:pt x="37843" y="48269"/>
                          <a:pt x="37843" y="50972"/>
                        </a:cubicBezTo>
                        <a:cubicBezTo>
                          <a:pt x="37843" y="54447"/>
                          <a:pt x="36427" y="57022"/>
                          <a:pt x="33595" y="58695"/>
                        </a:cubicBezTo>
                        <a:cubicBezTo>
                          <a:pt x="30763" y="60368"/>
                          <a:pt x="26644" y="61269"/>
                          <a:pt x="21367" y="61269"/>
                        </a:cubicBezTo>
                        <a:cubicBezTo>
                          <a:pt x="17892" y="61269"/>
                          <a:pt x="14288" y="60755"/>
                          <a:pt x="10555" y="59853"/>
                        </a:cubicBezTo>
                        <a:cubicBezTo>
                          <a:pt x="6951" y="58824"/>
                          <a:pt x="3475" y="57537"/>
                          <a:pt x="257" y="55992"/>
                        </a:cubicBezTo>
                        <a:lnTo>
                          <a:pt x="257" y="65388"/>
                        </a:lnTo>
                        <a:cubicBezTo>
                          <a:pt x="5277" y="68220"/>
                          <a:pt x="12228" y="69636"/>
                          <a:pt x="21109" y="69636"/>
                        </a:cubicBezTo>
                        <a:cubicBezTo>
                          <a:pt x="29476" y="69636"/>
                          <a:pt x="36041" y="67963"/>
                          <a:pt x="40674" y="64487"/>
                        </a:cubicBezTo>
                        <a:cubicBezTo>
                          <a:pt x="45308" y="61141"/>
                          <a:pt x="47625" y="56378"/>
                          <a:pt x="47625" y="50071"/>
                        </a:cubicBezTo>
                        <a:cubicBezTo>
                          <a:pt x="47625" y="45566"/>
                          <a:pt x="46209" y="41962"/>
                          <a:pt x="43506" y="39002"/>
                        </a:cubicBezTo>
                        <a:cubicBezTo>
                          <a:pt x="40674" y="36041"/>
                          <a:pt x="35268" y="33081"/>
                          <a:pt x="27288" y="30249"/>
                        </a:cubicBezTo>
                        <a:cubicBezTo>
                          <a:pt x="21496" y="28061"/>
                          <a:pt x="17634" y="26387"/>
                          <a:pt x="15575" y="25229"/>
                        </a:cubicBezTo>
                        <a:cubicBezTo>
                          <a:pt x="13515" y="24071"/>
                          <a:pt x="11971" y="22912"/>
                          <a:pt x="11070" y="21625"/>
                        </a:cubicBezTo>
                        <a:cubicBezTo>
                          <a:pt x="10169" y="20338"/>
                          <a:pt x="9782" y="18793"/>
                          <a:pt x="9782" y="16991"/>
                        </a:cubicBezTo>
                        <a:cubicBezTo>
                          <a:pt x="9782" y="14417"/>
                          <a:pt x="10941" y="12357"/>
                          <a:pt x="13386" y="10813"/>
                        </a:cubicBezTo>
                        <a:cubicBezTo>
                          <a:pt x="15832" y="9268"/>
                          <a:pt x="19565" y="8496"/>
                          <a:pt x="24327" y="8496"/>
                        </a:cubicBezTo>
                        <a:cubicBezTo>
                          <a:pt x="29862" y="8496"/>
                          <a:pt x="35912" y="9912"/>
                          <a:pt x="42605" y="12744"/>
                        </a:cubicBezTo>
                        <a:lnTo>
                          <a:pt x="46209" y="4377"/>
                        </a:lnTo>
                        <a:cubicBezTo>
                          <a:pt x="39387" y="1417"/>
                          <a:pt x="32308" y="1"/>
                          <a:pt x="2510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460" name="Google Shape;46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3513" y="1620250"/>
            <a:ext cx="39338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3750" y="93600"/>
            <a:ext cx="676501" cy="67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