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56" r:id="rId5"/>
    <p:sldId id="262" r:id="rId6"/>
    <p:sldId id="263" r:id="rId7"/>
    <p:sldId id="264" r:id="rId8"/>
    <p:sldId id="265" r:id="rId9"/>
    <p:sldId id="261"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5E0BD-3DE0-48B9-9823-45038823F3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048D4D-2C94-4B9D-94C2-652EF2E988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9B0196-2767-4A89-9583-7678EA38C4C5}"/>
              </a:ext>
            </a:extLst>
          </p:cNvPr>
          <p:cNvSpPr>
            <a:spLocks noGrp="1"/>
          </p:cNvSpPr>
          <p:nvPr>
            <p:ph type="dt" sz="half" idx="10"/>
          </p:nvPr>
        </p:nvSpPr>
        <p:spPr/>
        <p:txBody>
          <a:bodyPr/>
          <a:lstStyle/>
          <a:p>
            <a:fld id="{8FBE4289-1DFA-47DB-8000-529F44734C8C}" type="datetimeFigureOut">
              <a:rPr lang="en-IN" smtClean="0"/>
              <a:t>24-04-2024</a:t>
            </a:fld>
            <a:endParaRPr lang="en-IN"/>
          </a:p>
        </p:txBody>
      </p:sp>
      <p:sp>
        <p:nvSpPr>
          <p:cNvPr id="5" name="Footer Placeholder 4">
            <a:extLst>
              <a:ext uri="{FF2B5EF4-FFF2-40B4-BE49-F238E27FC236}">
                <a16:creationId xmlns:a16="http://schemas.microsoft.com/office/drawing/2014/main" id="{A4837165-59C9-4FB5-BE4E-550535B17D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579856-E4DA-4F5A-A1E3-29D6B94CE43C}"/>
              </a:ext>
            </a:extLst>
          </p:cNvPr>
          <p:cNvSpPr>
            <a:spLocks noGrp="1"/>
          </p:cNvSpPr>
          <p:nvPr>
            <p:ph type="sldNum" sz="quarter" idx="12"/>
          </p:nvPr>
        </p:nvSpPr>
        <p:spPr/>
        <p:txBody>
          <a:bodyPr/>
          <a:lstStyle/>
          <a:p>
            <a:fld id="{6F555AFE-08C4-41B7-A2F1-1E82E2856AA7}" type="slidenum">
              <a:rPr lang="en-IN" smtClean="0"/>
              <a:t>‹#›</a:t>
            </a:fld>
            <a:endParaRPr lang="en-IN"/>
          </a:p>
        </p:txBody>
      </p:sp>
    </p:spTree>
    <p:extLst>
      <p:ext uri="{BB962C8B-B14F-4D97-AF65-F5344CB8AC3E}">
        <p14:creationId xmlns:p14="http://schemas.microsoft.com/office/powerpoint/2010/main" val="1289561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EFF9A-44AB-4F5F-8D9F-841370E4F6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10B2C9-FFCF-4691-B080-7D211A4208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F433B8-9ED7-48B7-89F5-F955098597E1}"/>
              </a:ext>
            </a:extLst>
          </p:cNvPr>
          <p:cNvSpPr>
            <a:spLocks noGrp="1"/>
          </p:cNvSpPr>
          <p:nvPr>
            <p:ph type="dt" sz="half" idx="10"/>
          </p:nvPr>
        </p:nvSpPr>
        <p:spPr/>
        <p:txBody>
          <a:bodyPr/>
          <a:lstStyle/>
          <a:p>
            <a:fld id="{8FBE4289-1DFA-47DB-8000-529F44734C8C}" type="datetimeFigureOut">
              <a:rPr lang="en-IN" smtClean="0"/>
              <a:t>24-04-2024</a:t>
            </a:fld>
            <a:endParaRPr lang="en-IN"/>
          </a:p>
        </p:txBody>
      </p:sp>
      <p:sp>
        <p:nvSpPr>
          <p:cNvPr id="5" name="Footer Placeholder 4">
            <a:extLst>
              <a:ext uri="{FF2B5EF4-FFF2-40B4-BE49-F238E27FC236}">
                <a16:creationId xmlns:a16="http://schemas.microsoft.com/office/drawing/2014/main" id="{E157461D-6B31-486B-94DD-C6A2BC079A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7FD78B-B447-42DC-B57E-80ADA1875E9D}"/>
              </a:ext>
            </a:extLst>
          </p:cNvPr>
          <p:cNvSpPr>
            <a:spLocks noGrp="1"/>
          </p:cNvSpPr>
          <p:nvPr>
            <p:ph type="sldNum" sz="quarter" idx="12"/>
          </p:nvPr>
        </p:nvSpPr>
        <p:spPr/>
        <p:txBody>
          <a:bodyPr/>
          <a:lstStyle/>
          <a:p>
            <a:fld id="{6F555AFE-08C4-41B7-A2F1-1E82E2856AA7}" type="slidenum">
              <a:rPr lang="en-IN" smtClean="0"/>
              <a:t>‹#›</a:t>
            </a:fld>
            <a:endParaRPr lang="en-IN"/>
          </a:p>
        </p:txBody>
      </p:sp>
    </p:spTree>
    <p:extLst>
      <p:ext uri="{BB962C8B-B14F-4D97-AF65-F5344CB8AC3E}">
        <p14:creationId xmlns:p14="http://schemas.microsoft.com/office/powerpoint/2010/main" val="2712166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18D99A-B4CC-404A-9350-F36DB94CA3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2558DE-F8D4-4A33-939A-303D5AE4F1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C76982-8603-4981-BE73-7D4D284A055B}"/>
              </a:ext>
            </a:extLst>
          </p:cNvPr>
          <p:cNvSpPr>
            <a:spLocks noGrp="1"/>
          </p:cNvSpPr>
          <p:nvPr>
            <p:ph type="dt" sz="half" idx="10"/>
          </p:nvPr>
        </p:nvSpPr>
        <p:spPr/>
        <p:txBody>
          <a:bodyPr/>
          <a:lstStyle/>
          <a:p>
            <a:fld id="{8FBE4289-1DFA-47DB-8000-529F44734C8C}" type="datetimeFigureOut">
              <a:rPr lang="en-IN" smtClean="0"/>
              <a:t>24-04-2024</a:t>
            </a:fld>
            <a:endParaRPr lang="en-IN"/>
          </a:p>
        </p:txBody>
      </p:sp>
      <p:sp>
        <p:nvSpPr>
          <p:cNvPr id="5" name="Footer Placeholder 4">
            <a:extLst>
              <a:ext uri="{FF2B5EF4-FFF2-40B4-BE49-F238E27FC236}">
                <a16:creationId xmlns:a16="http://schemas.microsoft.com/office/drawing/2014/main" id="{F2158FCD-43FF-439A-8F26-FAECC1F4E5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C14EEB-6DB2-4805-A0AB-AD895C7ECADE}"/>
              </a:ext>
            </a:extLst>
          </p:cNvPr>
          <p:cNvSpPr>
            <a:spLocks noGrp="1"/>
          </p:cNvSpPr>
          <p:nvPr>
            <p:ph type="sldNum" sz="quarter" idx="12"/>
          </p:nvPr>
        </p:nvSpPr>
        <p:spPr/>
        <p:txBody>
          <a:bodyPr/>
          <a:lstStyle/>
          <a:p>
            <a:fld id="{6F555AFE-08C4-41B7-A2F1-1E82E2856AA7}" type="slidenum">
              <a:rPr lang="en-IN" smtClean="0"/>
              <a:t>‹#›</a:t>
            </a:fld>
            <a:endParaRPr lang="en-IN"/>
          </a:p>
        </p:txBody>
      </p:sp>
    </p:spTree>
    <p:extLst>
      <p:ext uri="{BB962C8B-B14F-4D97-AF65-F5344CB8AC3E}">
        <p14:creationId xmlns:p14="http://schemas.microsoft.com/office/powerpoint/2010/main" val="313126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08746-1437-425E-9B70-9754B7D448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5D89C5-A351-4214-A12A-343B7B2976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C00372-B289-438E-A765-6C8C7F96029B}"/>
              </a:ext>
            </a:extLst>
          </p:cNvPr>
          <p:cNvSpPr>
            <a:spLocks noGrp="1"/>
          </p:cNvSpPr>
          <p:nvPr>
            <p:ph type="dt" sz="half" idx="10"/>
          </p:nvPr>
        </p:nvSpPr>
        <p:spPr/>
        <p:txBody>
          <a:bodyPr/>
          <a:lstStyle/>
          <a:p>
            <a:fld id="{8FBE4289-1DFA-47DB-8000-529F44734C8C}" type="datetimeFigureOut">
              <a:rPr lang="en-IN" smtClean="0"/>
              <a:t>24-04-2024</a:t>
            </a:fld>
            <a:endParaRPr lang="en-IN"/>
          </a:p>
        </p:txBody>
      </p:sp>
      <p:sp>
        <p:nvSpPr>
          <p:cNvPr id="5" name="Footer Placeholder 4">
            <a:extLst>
              <a:ext uri="{FF2B5EF4-FFF2-40B4-BE49-F238E27FC236}">
                <a16:creationId xmlns:a16="http://schemas.microsoft.com/office/drawing/2014/main" id="{F84B5467-671A-4778-8267-7668D6C2FB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B13099-9CC1-4438-984E-34E445579A4D}"/>
              </a:ext>
            </a:extLst>
          </p:cNvPr>
          <p:cNvSpPr>
            <a:spLocks noGrp="1"/>
          </p:cNvSpPr>
          <p:nvPr>
            <p:ph type="sldNum" sz="quarter" idx="12"/>
          </p:nvPr>
        </p:nvSpPr>
        <p:spPr/>
        <p:txBody>
          <a:bodyPr/>
          <a:lstStyle/>
          <a:p>
            <a:fld id="{6F555AFE-08C4-41B7-A2F1-1E82E2856AA7}" type="slidenum">
              <a:rPr lang="en-IN" smtClean="0"/>
              <a:t>‹#›</a:t>
            </a:fld>
            <a:endParaRPr lang="en-IN"/>
          </a:p>
        </p:txBody>
      </p:sp>
    </p:spTree>
    <p:extLst>
      <p:ext uri="{BB962C8B-B14F-4D97-AF65-F5344CB8AC3E}">
        <p14:creationId xmlns:p14="http://schemas.microsoft.com/office/powerpoint/2010/main" val="562424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F3D8E-806B-4D93-8282-AE61FA3455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6645CC-A0EF-4DFA-A9A8-067A39C5A0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C6E6E3-7A25-45BB-A86A-BF1C83809C61}"/>
              </a:ext>
            </a:extLst>
          </p:cNvPr>
          <p:cNvSpPr>
            <a:spLocks noGrp="1"/>
          </p:cNvSpPr>
          <p:nvPr>
            <p:ph type="dt" sz="half" idx="10"/>
          </p:nvPr>
        </p:nvSpPr>
        <p:spPr/>
        <p:txBody>
          <a:bodyPr/>
          <a:lstStyle/>
          <a:p>
            <a:fld id="{8FBE4289-1DFA-47DB-8000-529F44734C8C}" type="datetimeFigureOut">
              <a:rPr lang="en-IN" smtClean="0"/>
              <a:t>24-04-2024</a:t>
            </a:fld>
            <a:endParaRPr lang="en-IN"/>
          </a:p>
        </p:txBody>
      </p:sp>
      <p:sp>
        <p:nvSpPr>
          <p:cNvPr id="5" name="Footer Placeholder 4">
            <a:extLst>
              <a:ext uri="{FF2B5EF4-FFF2-40B4-BE49-F238E27FC236}">
                <a16:creationId xmlns:a16="http://schemas.microsoft.com/office/drawing/2014/main" id="{775FEC7E-9F10-46E3-8100-10781D27DA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ADFE51-EAB1-445A-8980-EC355996FED3}"/>
              </a:ext>
            </a:extLst>
          </p:cNvPr>
          <p:cNvSpPr>
            <a:spLocks noGrp="1"/>
          </p:cNvSpPr>
          <p:nvPr>
            <p:ph type="sldNum" sz="quarter" idx="12"/>
          </p:nvPr>
        </p:nvSpPr>
        <p:spPr/>
        <p:txBody>
          <a:bodyPr/>
          <a:lstStyle/>
          <a:p>
            <a:fld id="{6F555AFE-08C4-41B7-A2F1-1E82E2856AA7}" type="slidenum">
              <a:rPr lang="en-IN" smtClean="0"/>
              <a:t>‹#›</a:t>
            </a:fld>
            <a:endParaRPr lang="en-IN"/>
          </a:p>
        </p:txBody>
      </p:sp>
    </p:spTree>
    <p:extLst>
      <p:ext uri="{BB962C8B-B14F-4D97-AF65-F5344CB8AC3E}">
        <p14:creationId xmlns:p14="http://schemas.microsoft.com/office/powerpoint/2010/main" val="1241287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CC342-2B1B-4F56-9A53-52E23F6E2C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658E31-3823-4722-A034-A5BD732F84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51F65E-C20D-4E28-B2DE-4085DF4299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E0E3C3-E541-4D0D-BA51-98B5095249DC}"/>
              </a:ext>
            </a:extLst>
          </p:cNvPr>
          <p:cNvSpPr>
            <a:spLocks noGrp="1"/>
          </p:cNvSpPr>
          <p:nvPr>
            <p:ph type="dt" sz="half" idx="10"/>
          </p:nvPr>
        </p:nvSpPr>
        <p:spPr/>
        <p:txBody>
          <a:bodyPr/>
          <a:lstStyle/>
          <a:p>
            <a:fld id="{8FBE4289-1DFA-47DB-8000-529F44734C8C}" type="datetimeFigureOut">
              <a:rPr lang="en-IN" smtClean="0"/>
              <a:t>24-04-2024</a:t>
            </a:fld>
            <a:endParaRPr lang="en-IN"/>
          </a:p>
        </p:txBody>
      </p:sp>
      <p:sp>
        <p:nvSpPr>
          <p:cNvPr id="6" name="Footer Placeholder 5">
            <a:extLst>
              <a:ext uri="{FF2B5EF4-FFF2-40B4-BE49-F238E27FC236}">
                <a16:creationId xmlns:a16="http://schemas.microsoft.com/office/drawing/2014/main" id="{866F0BF8-9E92-4D2E-AA96-417560AB9A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88B184-FB7D-4D7B-A40E-0A1ED892F0D2}"/>
              </a:ext>
            </a:extLst>
          </p:cNvPr>
          <p:cNvSpPr>
            <a:spLocks noGrp="1"/>
          </p:cNvSpPr>
          <p:nvPr>
            <p:ph type="sldNum" sz="quarter" idx="12"/>
          </p:nvPr>
        </p:nvSpPr>
        <p:spPr/>
        <p:txBody>
          <a:bodyPr/>
          <a:lstStyle/>
          <a:p>
            <a:fld id="{6F555AFE-08C4-41B7-A2F1-1E82E2856AA7}" type="slidenum">
              <a:rPr lang="en-IN" smtClean="0"/>
              <a:t>‹#›</a:t>
            </a:fld>
            <a:endParaRPr lang="en-IN"/>
          </a:p>
        </p:txBody>
      </p:sp>
    </p:spTree>
    <p:extLst>
      <p:ext uri="{BB962C8B-B14F-4D97-AF65-F5344CB8AC3E}">
        <p14:creationId xmlns:p14="http://schemas.microsoft.com/office/powerpoint/2010/main" val="614931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0AAB4-D594-4562-96E0-9EF83C6D80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1F88CD-DFBC-48F0-A6A7-0CE39AF9FB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F88BAA-16B1-4C4D-A381-364823D614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F7705A-B323-4E9E-9440-493CF9FB9C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86CB20-778D-409F-8B3D-9A2D70F12A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3C9E9B-CC8C-47D8-B98B-684B5FD277DD}"/>
              </a:ext>
            </a:extLst>
          </p:cNvPr>
          <p:cNvSpPr>
            <a:spLocks noGrp="1"/>
          </p:cNvSpPr>
          <p:nvPr>
            <p:ph type="dt" sz="half" idx="10"/>
          </p:nvPr>
        </p:nvSpPr>
        <p:spPr/>
        <p:txBody>
          <a:bodyPr/>
          <a:lstStyle/>
          <a:p>
            <a:fld id="{8FBE4289-1DFA-47DB-8000-529F44734C8C}" type="datetimeFigureOut">
              <a:rPr lang="en-IN" smtClean="0"/>
              <a:t>24-04-2024</a:t>
            </a:fld>
            <a:endParaRPr lang="en-IN"/>
          </a:p>
        </p:txBody>
      </p:sp>
      <p:sp>
        <p:nvSpPr>
          <p:cNvPr id="8" name="Footer Placeholder 7">
            <a:extLst>
              <a:ext uri="{FF2B5EF4-FFF2-40B4-BE49-F238E27FC236}">
                <a16:creationId xmlns:a16="http://schemas.microsoft.com/office/drawing/2014/main" id="{5F9E95E9-E471-4048-8B1A-C391A71D83B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510096E-63A3-4F0B-915C-2C48D427D978}"/>
              </a:ext>
            </a:extLst>
          </p:cNvPr>
          <p:cNvSpPr>
            <a:spLocks noGrp="1"/>
          </p:cNvSpPr>
          <p:nvPr>
            <p:ph type="sldNum" sz="quarter" idx="12"/>
          </p:nvPr>
        </p:nvSpPr>
        <p:spPr/>
        <p:txBody>
          <a:bodyPr/>
          <a:lstStyle/>
          <a:p>
            <a:fld id="{6F555AFE-08C4-41B7-A2F1-1E82E2856AA7}" type="slidenum">
              <a:rPr lang="en-IN" smtClean="0"/>
              <a:t>‹#›</a:t>
            </a:fld>
            <a:endParaRPr lang="en-IN"/>
          </a:p>
        </p:txBody>
      </p:sp>
    </p:spTree>
    <p:extLst>
      <p:ext uri="{BB962C8B-B14F-4D97-AF65-F5344CB8AC3E}">
        <p14:creationId xmlns:p14="http://schemas.microsoft.com/office/powerpoint/2010/main" val="1839895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DC95B-36F6-4C97-928F-06149300AD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12B7C4-022A-4E63-9D56-79881FA22CD1}"/>
              </a:ext>
            </a:extLst>
          </p:cNvPr>
          <p:cNvSpPr>
            <a:spLocks noGrp="1"/>
          </p:cNvSpPr>
          <p:nvPr>
            <p:ph type="dt" sz="half" idx="10"/>
          </p:nvPr>
        </p:nvSpPr>
        <p:spPr/>
        <p:txBody>
          <a:bodyPr/>
          <a:lstStyle/>
          <a:p>
            <a:fld id="{8FBE4289-1DFA-47DB-8000-529F44734C8C}" type="datetimeFigureOut">
              <a:rPr lang="en-IN" smtClean="0"/>
              <a:t>24-04-2024</a:t>
            </a:fld>
            <a:endParaRPr lang="en-IN"/>
          </a:p>
        </p:txBody>
      </p:sp>
      <p:sp>
        <p:nvSpPr>
          <p:cNvPr id="4" name="Footer Placeholder 3">
            <a:extLst>
              <a:ext uri="{FF2B5EF4-FFF2-40B4-BE49-F238E27FC236}">
                <a16:creationId xmlns:a16="http://schemas.microsoft.com/office/drawing/2014/main" id="{3F476875-E2C8-40AC-B077-F5D6CC73A5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88460E3-98F3-498B-BEDA-144787B565CD}"/>
              </a:ext>
            </a:extLst>
          </p:cNvPr>
          <p:cNvSpPr>
            <a:spLocks noGrp="1"/>
          </p:cNvSpPr>
          <p:nvPr>
            <p:ph type="sldNum" sz="quarter" idx="12"/>
          </p:nvPr>
        </p:nvSpPr>
        <p:spPr/>
        <p:txBody>
          <a:bodyPr/>
          <a:lstStyle/>
          <a:p>
            <a:fld id="{6F555AFE-08C4-41B7-A2F1-1E82E2856AA7}" type="slidenum">
              <a:rPr lang="en-IN" smtClean="0"/>
              <a:t>‹#›</a:t>
            </a:fld>
            <a:endParaRPr lang="en-IN"/>
          </a:p>
        </p:txBody>
      </p:sp>
    </p:spTree>
    <p:extLst>
      <p:ext uri="{BB962C8B-B14F-4D97-AF65-F5344CB8AC3E}">
        <p14:creationId xmlns:p14="http://schemas.microsoft.com/office/powerpoint/2010/main" val="3325088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710C92-36C2-4A34-A371-1C6DA9BB62C8}"/>
              </a:ext>
            </a:extLst>
          </p:cNvPr>
          <p:cNvSpPr>
            <a:spLocks noGrp="1"/>
          </p:cNvSpPr>
          <p:nvPr>
            <p:ph type="dt" sz="half" idx="10"/>
          </p:nvPr>
        </p:nvSpPr>
        <p:spPr/>
        <p:txBody>
          <a:bodyPr/>
          <a:lstStyle/>
          <a:p>
            <a:fld id="{8FBE4289-1DFA-47DB-8000-529F44734C8C}" type="datetimeFigureOut">
              <a:rPr lang="en-IN" smtClean="0"/>
              <a:t>24-04-2024</a:t>
            </a:fld>
            <a:endParaRPr lang="en-IN"/>
          </a:p>
        </p:txBody>
      </p:sp>
      <p:sp>
        <p:nvSpPr>
          <p:cNvPr id="3" name="Footer Placeholder 2">
            <a:extLst>
              <a:ext uri="{FF2B5EF4-FFF2-40B4-BE49-F238E27FC236}">
                <a16:creationId xmlns:a16="http://schemas.microsoft.com/office/drawing/2014/main" id="{F46DE2A8-6756-4595-84A7-8FEDDA6B40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435D0B-7FCE-4F8F-AA4F-99B911942AEB}"/>
              </a:ext>
            </a:extLst>
          </p:cNvPr>
          <p:cNvSpPr>
            <a:spLocks noGrp="1"/>
          </p:cNvSpPr>
          <p:nvPr>
            <p:ph type="sldNum" sz="quarter" idx="12"/>
          </p:nvPr>
        </p:nvSpPr>
        <p:spPr/>
        <p:txBody>
          <a:bodyPr/>
          <a:lstStyle/>
          <a:p>
            <a:fld id="{6F555AFE-08C4-41B7-A2F1-1E82E2856AA7}" type="slidenum">
              <a:rPr lang="en-IN" smtClean="0"/>
              <a:t>‹#›</a:t>
            </a:fld>
            <a:endParaRPr lang="en-IN"/>
          </a:p>
        </p:txBody>
      </p:sp>
    </p:spTree>
    <p:extLst>
      <p:ext uri="{BB962C8B-B14F-4D97-AF65-F5344CB8AC3E}">
        <p14:creationId xmlns:p14="http://schemas.microsoft.com/office/powerpoint/2010/main" val="2384668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CCA9A-C172-4875-B5F5-076965DC80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FEA466-D3DF-415D-961C-4BEB134A52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AEF48D-532B-4675-BCD3-66EA776DE7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01116C-A0B6-4E97-8B73-79A3DBC6728D}"/>
              </a:ext>
            </a:extLst>
          </p:cNvPr>
          <p:cNvSpPr>
            <a:spLocks noGrp="1"/>
          </p:cNvSpPr>
          <p:nvPr>
            <p:ph type="dt" sz="half" idx="10"/>
          </p:nvPr>
        </p:nvSpPr>
        <p:spPr/>
        <p:txBody>
          <a:bodyPr/>
          <a:lstStyle/>
          <a:p>
            <a:fld id="{8FBE4289-1DFA-47DB-8000-529F44734C8C}" type="datetimeFigureOut">
              <a:rPr lang="en-IN" smtClean="0"/>
              <a:t>24-04-2024</a:t>
            </a:fld>
            <a:endParaRPr lang="en-IN"/>
          </a:p>
        </p:txBody>
      </p:sp>
      <p:sp>
        <p:nvSpPr>
          <p:cNvPr id="6" name="Footer Placeholder 5">
            <a:extLst>
              <a:ext uri="{FF2B5EF4-FFF2-40B4-BE49-F238E27FC236}">
                <a16:creationId xmlns:a16="http://schemas.microsoft.com/office/drawing/2014/main" id="{CCA4522D-A92E-4080-B587-5DAC4F5519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91CF20-6B7A-456F-80A2-D2C8C5ADD5AD}"/>
              </a:ext>
            </a:extLst>
          </p:cNvPr>
          <p:cNvSpPr>
            <a:spLocks noGrp="1"/>
          </p:cNvSpPr>
          <p:nvPr>
            <p:ph type="sldNum" sz="quarter" idx="12"/>
          </p:nvPr>
        </p:nvSpPr>
        <p:spPr/>
        <p:txBody>
          <a:bodyPr/>
          <a:lstStyle/>
          <a:p>
            <a:fld id="{6F555AFE-08C4-41B7-A2F1-1E82E2856AA7}" type="slidenum">
              <a:rPr lang="en-IN" smtClean="0"/>
              <a:t>‹#›</a:t>
            </a:fld>
            <a:endParaRPr lang="en-IN"/>
          </a:p>
        </p:txBody>
      </p:sp>
    </p:spTree>
    <p:extLst>
      <p:ext uri="{BB962C8B-B14F-4D97-AF65-F5344CB8AC3E}">
        <p14:creationId xmlns:p14="http://schemas.microsoft.com/office/powerpoint/2010/main" val="62701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3D2FA-6C86-49C8-A605-8A0E8020C5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6DB674-D0E7-471A-B1D3-3FDAFA9DFE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1E6CA9-4F92-4BC7-B35F-292A968C7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FEB34F-7114-4876-9CFC-7D15CC11290F}"/>
              </a:ext>
            </a:extLst>
          </p:cNvPr>
          <p:cNvSpPr>
            <a:spLocks noGrp="1"/>
          </p:cNvSpPr>
          <p:nvPr>
            <p:ph type="dt" sz="half" idx="10"/>
          </p:nvPr>
        </p:nvSpPr>
        <p:spPr/>
        <p:txBody>
          <a:bodyPr/>
          <a:lstStyle/>
          <a:p>
            <a:fld id="{8FBE4289-1DFA-47DB-8000-529F44734C8C}" type="datetimeFigureOut">
              <a:rPr lang="en-IN" smtClean="0"/>
              <a:t>24-04-2024</a:t>
            </a:fld>
            <a:endParaRPr lang="en-IN"/>
          </a:p>
        </p:txBody>
      </p:sp>
      <p:sp>
        <p:nvSpPr>
          <p:cNvPr id="6" name="Footer Placeholder 5">
            <a:extLst>
              <a:ext uri="{FF2B5EF4-FFF2-40B4-BE49-F238E27FC236}">
                <a16:creationId xmlns:a16="http://schemas.microsoft.com/office/drawing/2014/main" id="{BE11D759-0772-4BAB-A7DC-3752B0888E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15D782-B7E0-4730-8AE3-D0077D37F97A}"/>
              </a:ext>
            </a:extLst>
          </p:cNvPr>
          <p:cNvSpPr>
            <a:spLocks noGrp="1"/>
          </p:cNvSpPr>
          <p:nvPr>
            <p:ph type="sldNum" sz="quarter" idx="12"/>
          </p:nvPr>
        </p:nvSpPr>
        <p:spPr/>
        <p:txBody>
          <a:bodyPr/>
          <a:lstStyle/>
          <a:p>
            <a:fld id="{6F555AFE-08C4-41B7-A2F1-1E82E2856AA7}" type="slidenum">
              <a:rPr lang="en-IN" smtClean="0"/>
              <a:t>‹#›</a:t>
            </a:fld>
            <a:endParaRPr lang="en-IN"/>
          </a:p>
        </p:txBody>
      </p:sp>
    </p:spTree>
    <p:extLst>
      <p:ext uri="{BB962C8B-B14F-4D97-AF65-F5344CB8AC3E}">
        <p14:creationId xmlns:p14="http://schemas.microsoft.com/office/powerpoint/2010/main" val="2235976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9F4F54-02C3-4EAE-A72A-BBA2513EE4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F995FE-E565-4171-91D4-17F41AAA55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F3A6D1-90A8-423E-82BA-411DFB5416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BE4289-1DFA-47DB-8000-529F44734C8C}" type="datetimeFigureOut">
              <a:rPr lang="en-IN" smtClean="0"/>
              <a:t>24-04-2024</a:t>
            </a:fld>
            <a:endParaRPr lang="en-IN"/>
          </a:p>
        </p:txBody>
      </p:sp>
      <p:sp>
        <p:nvSpPr>
          <p:cNvPr id="5" name="Footer Placeholder 4">
            <a:extLst>
              <a:ext uri="{FF2B5EF4-FFF2-40B4-BE49-F238E27FC236}">
                <a16:creationId xmlns:a16="http://schemas.microsoft.com/office/drawing/2014/main" id="{DABB820D-D2EB-4DA5-A901-1961CFB721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A6E3B79-2C4C-412E-A3C6-67D3A1439E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555AFE-08C4-41B7-A2F1-1E82E2856AA7}" type="slidenum">
              <a:rPr lang="en-IN" smtClean="0"/>
              <a:t>‹#›</a:t>
            </a:fld>
            <a:endParaRPr lang="en-IN"/>
          </a:p>
        </p:txBody>
      </p:sp>
    </p:spTree>
    <p:extLst>
      <p:ext uri="{BB962C8B-B14F-4D97-AF65-F5344CB8AC3E}">
        <p14:creationId xmlns:p14="http://schemas.microsoft.com/office/powerpoint/2010/main" val="1300533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74623-3BF7-4BEE-88DA-ABD02127FD6D}"/>
              </a:ext>
            </a:extLst>
          </p:cNvPr>
          <p:cNvSpPr>
            <a:spLocks noGrp="1"/>
          </p:cNvSpPr>
          <p:nvPr>
            <p:ph type="ctrTitle" idx="4294967295"/>
          </p:nvPr>
        </p:nvSpPr>
        <p:spPr>
          <a:xfrm>
            <a:off x="654517" y="964716"/>
            <a:ext cx="11328935" cy="2088682"/>
          </a:xfrm>
        </p:spPr>
        <p:txBody>
          <a:bodyPr/>
          <a:lstStyle/>
          <a:p>
            <a:r>
              <a:rPr lang="en-IN" b="1" dirty="0">
                <a:effectLst>
                  <a:outerShdw blurRad="38100" dist="38100" dir="2700000" algn="tl">
                    <a:srgbClr val="000000">
                      <a:alpha val="43137"/>
                    </a:srgbClr>
                  </a:outerShdw>
                </a:effectLst>
              </a:rPr>
              <a:t>Global Superstore Profit and Sales Visualisation</a:t>
            </a:r>
          </a:p>
        </p:txBody>
      </p:sp>
      <p:pic>
        <p:nvPicPr>
          <p:cNvPr id="1026" name="Picture 2" descr="Download Sale, Sales, Sale Sign. Royalty-Free Stock ...">
            <a:extLst>
              <a:ext uri="{FF2B5EF4-FFF2-40B4-BE49-F238E27FC236}">
                <a16:creationId xmlns:a16="http://schemas.microsoft.com/office/drawing/2014/main" id="{879D7771-4C7A-4E06-BC85-174F09091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852" y="3053398"/>
            <a:ext cx="4067877" cy="30875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Calculate Profit Margin in a Pharma Franchise Business">
            <a:extLst>
              <a:ext uri="{FF2B5EF4-FFF2-40B4-BE49-F238E27FC236}">
                <a16:creationId xmlns:a16="http://schemas.microsoft.com/office/drawing/2014/main" id="{97296F52-0D90-4C53-897C-56F76921C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271" y="2387283"/>
            <a:ext cx="6824713" cy="4044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583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C5188-CC72-4FBC-9507-F9BA38DD2A51}"/>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Table calculations</a:t>
            </a:r>
          </a:p>
        </p:txBody>
      </p:sp>
      <p:sp>
        <p:nvSpPr>
          <p:cNvPr id="3" name="Content Placeholder 2">
            <a:extLst>
              <a:ext uri="{FF2B5EF4-FFF2-40B4-BE49-F238E27FC236}">
                <a16:creationId xmlns:a16="http://schemas.microsoft.com/office/drawing/2014/main" id="{BDD289A7-AF82-4A11-8054-12AAE627D3B0}"/>
              </a:ext>
            </a:extLst>
          </p:cNvPr>
          <p:cNvSpPr>
            <a:spLocks noGrp="1"/>
          </p:cNvSpPr>
          <p:nvPr>
            <p:ph idx="1"/>
          </p:nvPr>
        </p:nvSpPr>
        <p:spPr/>
        <p:txBody>
          <a:bodyPr/>
          <a:lstStyle/>
          <a:p>
            <a:r>
              <a:rPr lang="en-US" dirty="0"/>
              <a:t>Table calculations in Tableau enable dynamic analysis by computing values based on the data within a visualization, allowing for comparisons, trends, and percentages.</a:t>
            </a:r>
          </a:p>
          <a:p>
            <a:r>
              <a:rPr lang="en-US" dirty="0"/>
              <a:t> They facilitate complex calculations such as moving averages, running totals, and percent of total, enhancing insights into data patterns.</a:t>
            </a:r>
          </a:p>
          <a:p>
            <a:pPr marL="0" indent="0">
              <a:buNone/>
            </a:pPr>
            <a:r>
              <a:rPr lang="en-US" b="1" dirty="0">
                <a:effectLst>
                  <a:outerShdw blurRad="38100" dist="38100" dir="2700000" algn="tl">
                    <a:srgbClr val="000000">
                      <a:alpha val="43137"/>
                    </a:srgbClr>
                  </a:outerShdw>
                </a:effectLst>
              </a:rPr>
              <a:t>Outcome-</a:t>
            </a:r>
          </a:p>
          <a:p>
            <a:pPr marL="0" indent="0">
              <a:buNone/>
            </a:pPr>
            <a:r>
              <a:rPr lang="en-US" dirty="0"/>
              <a:t>Sub category and category sales were taken into consideration and grand total was taken </a:t>
            </a:r>
            <a:endParaRPr lang="en-IN" dirty="0"/>
          </a:p>
        </p:txBody>
      </p:sp>
    </p:spTree>
    <p:extLst>
      <p:ext uri="{BB962C8B-B14F-4D97-AF65-F5344CB8AC3E}">
        <p14:creationId xmlns:p14="http://schemas.microsoft.com/office/powerpoint/2010/main" val="1455773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7E79C5-32D4-469A-B56D-B5E4A3C9477F}"/>
              </a:ext>
            </a:extLst>
          </p:cNvPr>
          <p:cNvSpPr>
            <a:spLocks noGrp="1"/>
          </p:cNvSpPr>
          <p:nvPr>
            <p:ph type="title"/>
          </p:nvPr>
        </p:nvSpPr>
        <p:spPr>
          <a:xfrm>
            <a:off x="4274419" y="2636688"/>
            <a:ext cx="2925278" cy="1325563"/>
          </a:xfrm>
        </p:spPr>
        <p:txBody>
          <a:bodyPr/>
          <a:lstStyle/>
          <a:p>
            <a:r>
              <a:rPr lang="en-IN" b="1"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4062439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E893C-1E64-4B74-B5AB-6600436BE7FD}"/>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Introduction of dataset</a:t>
            </a:r>
          </a:p>
        </p:txBody>
      </p:sp>
      <p:sp>
        <p:nvSpPr>
          <p:cNvPr id="3" name="Content Placeholder 2">
            <a:extLst>
              <a:ext uri="{FF2B5EF4-FFF2-40B4-BE49-F238E27FC236}">
                <a16:creationId xmlns:a16="http://schemas.microsoft.com/office/drawing/2014/main" id="{4ABD4482-1F8D-40ED-B9A0-97CEC4EAFCDB}"/>
              </a:ext>
            </a:extLst>
          </p:cNvPr>
          <p:cNvSpPr>
            <a:spLocks noGrp="1"/>
          </p:cNvSpPr>
          <p:nvPr>
            <p:ph sz="half" idx="1"/>
          </p:nvPr>
        </p:nvSpPr>
        <p:spPr/>
        <p:txBody>
          <a:bodyPr>
            <a:normAutofit fontScale="85000" lnSpcReduction="20000"/>
          </a:bodyPr>
          <a:lstStyle/>
          <a:p>
            <a:r>
              <a:rPr lang="en-IN" dirty="0"/>
              <a:t>Order Date</a:t>
            </a:r>
          </a:p>
          <a:p>
            <a:r>
              <a:rPr lang="en-IN" dirty="0"/>
              <a:t>Ship Date</a:t>
            </a:r>
          </a:p>
          <a:p>
            <a:r>
              <a:rPr lang="en-IN" dirty="0"/>
              <a:t>Ship Mode</a:t>
            </a:r>
          </a:p>
          <a:p>
            <a:r>
              <a:rPr lang="en-IN" dirty="0"/>
              <a:t>Customer Name</a:t>
            </a:r>
          </a:p>
          <a:p>
            <a:r>
              <a:rPr lang="en-IN" dirty="0"/>
              <a:t>Segment</a:t>
            </a:r>
          </a:p>
          <a:p>
            <a:r>
              <a:rPr lang="en-IN" dirty="0"/>
              <a:t>City</a:t>
            </a:r>
          </a:p>
          <a:p>
            <a:r>
              <a:rPr lang="en-IN" dirty="0"/>
              <a:t>State </a:t>
            </a:r>
          </a:p>
          <a:p>
            <a:r>
              <a:rPr lang="en-IN" dirty="0"/>
              <a:t>Country</a:t>
            </a:r>
          </a:p>
          <a:p>
            <a:r>
              <a:rPr lang="en-IN" dirty="0"/>
              <a:t>Postal Code</a:t>
            </a:r>
          </a:p>
          <a:p>
            <a:r>
              <a:rPr lang="en-IN" dirty="0"/>
              <a:t>Market</a:t>
            </a:r>
          </a:p>
          <a:p>
            <a:pPr marL="0" indent="0">
              <a:buNone/>
            </a:pPr>
            <a:r>
              <a:rPr lang="en-IN" dirty="0"/>
              <a:t>                     </a:t>
            </a:r>
          </a:p>
          <a:p>
            <a:endParaRPr lang="en-IN" dirty="0"/>
          </a:p>
        </p:txBody>
      </p:sp>
      <p:sp>
        <p:nvSpPr>
          <p:cNvPr id="4" name="Content Placeholder 3">
            <a:extLst>
              <a:ext uri="{FF2B5EF4-FFF2-40B4-BE49-F238E27FC236}">
                <a16:creationId xmlns:a16="http://schemas.microsoft.com/office/drawing/2014/main" id="{A6508B47-DBAA-4AE3-8A17-37772FC41BC5}"/>
              </a:ext>
            </a:extLst>
          </p:cNvPr>
          <p:cNvSpPr>
            <a:spLocks noGrp="1"/>
          </p:cNvSpPr>
          <p:nvPr>
            <p:ph sz="half" idx="2"/>
          </p:nvPr>
        </p:nvSpPr>
        <p:spPr>
          <a:xfrm>
            <a:off x="5411805" y="1825625"/>
            <a:ext cx="5181600" cy="4351338"/>
          </a:xfrm>
        </p:spPr>
        <p:txBody>
          <a:bodyPr>
            <a:normAutofit fontScale="85000" lnSpcReduction="20000"/>
          </a:bodyPr>
          <a:lstStyle/>
          <a:p>
            <a:r>
              <a:rPr lang="en-IN" dirty="0"/>
              <a:t>Product ID</a:t>
            </a:r>
          </a:p>
          <a:p>
            <a:r>
              <a:rPr lang="en-IN" dirty="0"/>
              <a:t>Category</a:t>
            </a:r>
          </a:p>
          <a:p>
            <a:r>
              <a:rPr lang="en-IN" dirty="0"/>
              <a:t>Sub-Category</a:t>
            </a:r>
          </a:p>
          <a:p>
            <a:r>
              <a:rPr lang="en-IN" dirty="0"/>
              <a:t>Product Name</a:t>
            </a:r>
          </a:p>
          <a:p>
            <a:r>
              <a:rPr lang="en-IN" dirty="0"/>
              <a:t>Sales</a:t>
            </a:r>
          </a:p>
          <a:p>
            <a:r>
              <a:rPr lang="en-IN" dirty="0"/>
              <a:t>Quantity</a:t>
            </a:r>
          </a:p>
          <a:p>
            <a:r>
              <a:rPr lang="en-IN" dirty="0"/>
              <a:t>Discount</a:t>
            </a:r>
          </a:p>
          <a:p>
            <a:r>
              <a:rPr lang="en-IN" dirty="0"/>
              <a:t>Profit</a:t>
            </a:r>
          </a:p>
          <a:p>
            <a:r>
              <a:rPr lang="en-IN" dirty="0"/>
              <a:t>Shipping Cost</a:t>
            </a:r>
          </a:p>
          <a:p>
            <a:r>
              <a:rPr lang="en-IN" dirty="0"/>
              <a:t>Order Priority</a:t>
            </a:r>
          </a:p>
          <a:p>
            <a:endParaRPr lang="en-IN" dirty="0"/>
          </a:p>
        </p:txBody>
      </p:sp>
    </p:spTree>
    <p:extLst>
      <p:ext uri="{BB962C8B-B14F-4D97-AF65-F5344CB8AC3E}">
        <p14:creationId xmlns:p14="http://schemas.microsoft.com/office/powerpoint/2010/main" val="1189644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EBFB395-3AE1-4443-85F7-F948DBD95302}"/>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About the Dataset</a:t>
            </a:r>
          </a:p>
        </p:txBody>
      </p:sp>
      <p:sp>
        <p:nvSpPr>
          <p:cNvPr id="13" name="Content Placeholder 12">
            <a:extLst>
              <a:ext uri="{FF2B5EF4-FFF2-40B4-BE49-F238E27FC236}">
                <a16:creationId xmlns:a16="http://schemas.microsoft.com/office/drawing/2014/main" id="{ECF8662E-46EA-4170-9338-3A4021B29D75}"/>
              </a:ext>
            </a:extLst>
          </p:cNvPr>
          <p:cNvSpPr>
            <a:spLocks noGrp="1"/>
          </p:cNvSpPr>
          <p:nvPr>
            <p:ph idx="1"/>
          </p:nvPr>
        </p:nvSpPr>
        <p:spPr/>
        <p:txBody>
          <a:bodyPr>
            <a:normAutofit/>
          </a:bodyPr>
          <a:lstStyle/>
          <a:p>
            <a:pPr>
              <a:lnSpc>
                <a:spcPct val="70000"/>
              </a:lnSpc>
            </a:pPr>
            <a:r>
              <a:rPr lang="en-US" dirty="0"/>
              <a:t>The Global Super Store dataset encapsulates the essence of a bustling retail empire, offering a panoramic view of its operations across various dimensions. </a:t>
            </a:r>
          </a:p>
          <a:p>
            <a:pPr>
              <a:lnSpc>
                <a:spcPct val="70000"/>
              </a:lnSpc>
            </a:pPr>
            <a:r>
              <a:rPr lang="en-US" dirty="0"/>
              <a:t>With Tableau's powerful visualization tools, we have the means to transform raw data into actionable insights. </a:t>
            </a:r>
          </a:p>
          <a:p>
            <a:r>
              <a:rPr lang="en-US" dirty="0"/>
              <a:t>Through interactive dashboards and intuitive charts, we’ll see the complexities of the Global Super Store dataset, empowering stakeholders to make informed decisions that drive success.</a:t>
            </a:r>
            <a:endParaRPr lang="en-IN" dirty="0"/>
          </a:p>
        </p:txBody>
      </p:sp>
    </p:spTree>
    <p:extLst>
      <p:ext uri="{BB962C8B-B14F-4D97-AF65-F5344CB8AC3E}">
        <p14:creationId xmlns:p14="http://schemas.microsoft.com/office/powerpoint/2010/main" val="2601201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1A5ABD-601A-4001-AC8E-10B11F989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 y="6350"/>
            <a:ext cx="12179300" cy="6845300"/>
          </a:xfrm>
          <a:prstGeom prst="rect">
            <a:avLst/>
          </a:prstGeom>
        </p:spPr>
      </p:pic>
    </p:spTree>
    <p:extLst>
      <p:ext uri="{BB962C8B-B14F-4D97-AF65-F5344CB8AC3E}">
        <p14:creationId xmlns:p14="http://schemas.microsoft.com/office/powerpoint/2010/main" val="1446489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8D807-1318-41A1-8763-76BB6E316506}"/>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Waterfall chart</a:t>
            </a:r>
          </a:p>
        </p:txBody>
      </p:sp>
      <p:sp>
        <p:nvSpPr>
          <p:cNvPr id="3" name="Content Placeholder 2">
            <a:extLst>
              <a:ext uri="{FF2B5EF4-FFF2-40B4-BE49-F238E27FC236}">
                <a16:creationId xmlns:a16="http://schemas.microsoft.com/office/drawing/2014/main" id="{D2B1FEF7-C62B-4835-ACAC-7DF48379F175}"/>
              </a:ext>
            </a:extLst>
          </p:cNvPr>
          <p:cNvSpPr>
            <a:spLocks noGrp="1"/>
          </p:cNvSpPr>
          <p:nvPr>
            <p:ph idx="1"/>
          </p:nvPr>
        </p:nvSpPr>
        <p:spPr/>
        <p:txBody>
          <a:bodyPr/>
          <a:lstStyle/>
          <a:p>
            <a:r>
              <a:rPr lang="en-IN" dirty="0"/>
              <a:t>By using Waterfall chart I visualised Sales by Sub category</a:t>
            </a:r>
          </a:p>
          <a:p>
            <a:r>
              <a:rPr lang="en-IN" dirty="0"/>
              <a:t>Uses-</a:t>
            </a:r>
            <a:r>
              <a:rPr lang="en-US" dirty="0"/>
              <a:t>Waterfall charts in Tableau succinctly illustrate sequential changes, making them ideal for depicting financial statements, tracking project progress, visualizing sales performance, and analyzing budget variances with clarity and precision.</a:t>
            </a:r>
          </a:p>
          <a:p>
            <a:pPr marL="0" indent="0">
              <a:buNone/>
            </a:pPr>
            <a:r>
              <a:rPr lang="en-US" b="1" u="sng" dirty="0">
                <a:effectLst>
                  <a:outerShdw blurRad="38100" dist="38100" dir="2700000" algn="tl">
                    <a:srgbClr val="000000">
                      <a:alpha val="43137"/>
                    </a:srgbClr>
                  </a:outerShdw>
                </a:effectLst>
              </a:rPr>
              <a:t>Outcome</a:t>
            </a:r>
          </a:p>
          <a:p>
            <a:r>
              <a:rPr lang="en-US" dirty="0"/>
              <a:t>Phones have highest Sale- 1,706,824</a:t>
            </a:r>
          </a:p>
          <a:p>
            <a:r>
              <a:rPr lang="en-US" dirty="0"/>
              <a:t>Labels has least sale-73,404</a:t>
            </a:r>
          </a:p>
          <a:p>
            <a:endParaRPr lang="en-US" dirty="0"/>
          </a:p>
          <a:p>
            <a:endParaRPr lang="en-IN" dirty="0"/>
          </a:p>
        </p:txBody>
      </p:sp>
    </p:spTree>
    <p:extLst>
      <p:ext uri="{BB962C8B-B14F-4D97-AF65-F5344CB8AC3E}">
        <p14:creationId xmlns:p14="http://schemas.microsoft.com/office/powerpoint/2010/main" val="103555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AAE48-2801-4DF8-B0FA-9D9332C5FD2A}"/>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PIE CHART</a:t>
            </a:r>
          </a:p>
        </p:txBody>
      </p:sp>
      <p:sp>
        <p:nvSpPr>
          <p:cNvPr id="3" name="Content Placeholder 2">
            <a:extLst>
              <a:ext uri="{FF2B5EF4-FFF2-40B4-BE49-F238E27FC236}">
                <a16:creationId xmlns:a16="http://schemas.microsoft.com/office/drawing/2014/main" id="{D5D7340B-3FCE-48AF-B35C-99D506ABCC8D}"/>
              </a:ext>
            </a:extLst>
          </p:cNvPr>
          <p:cNvSpPr>
            <a:spLocks noGrp="1"/>
          </p:cNvSpPr>
          <p:nvPr>
            <p:ph idx="1"/>
          </p:nvPr>
        </p:nvSpPr>
        <p:spPr/>
        <p:txBody>
          <a:bodyPr/>
          <a:lstStyle/>
          <a:p>
            <a:r>
              <a:rPr lang="en-IN" dirty="0"/>
              <a:t>By using Pie Chart I Visualised Market wise Profit</a:t>
            </a:r>
          </a:p>
          <a:p>
            <a:r>
              <a:rPr lang="en-US" dirty="0"/>
              <a:t>Uses- Pie chart effectively displays proportional data distributions such as market shares, budget allocations, or demographic compositions. They're useful for highlighting the contribution of each category to the whole, comparing relative sizes quickly, and conveying simple, standalone insights with ease.</a:t>
            </a:r>
          </a:p>
          <a:p>
            <a:pPr marL="0" indent="0">
              <a:buNone/>
            </a:pPr>
            <a:r>
              <a:rPr lang="en-US" b="1" u="sng" dirty="0">
                <a:effectLst>
                  <a:outerShdw blurRad="38100" dist="38100" dir="2700000" algn="tl">
                    <a:srgbClr val="000000">
                      <a:alpha val="43137"/>
                    </a:srgbClr>
                  </a:outerShdw>
                </a:effectLst>
              </a:rPr>
              <a:t>Outcome</a:t>
            </a:r>
          </a:p>
          <a:p>
            <a:r>
              <a:rPr lang="en-US" dirty="0"/>
              <a:t>United States has highest profit-286,397</a:t>
            </a:r>
          </a:p>
          <a:p>
            <a:r>
              <a:rPr lang="en-US" dirty="0"/>
              <a:t>Europe, Middle East, and Africa has lowest profit-43,898</a:t>
            </a:r>
          </a:p>
          <a:p>
            <a:endParaRPr lang="en-US" dirty="0"/>
          </a:p>
          <a:p>
            <a:endParaRPr lang="en-IN" dirty="0"/>
          </a:p>
        </p:txBody>
      </p:sp>
    </p:spTree>
    <p:extLst>
      <p:ext uri="{BB962C8B-B14F-4D97-AF65-F5344CB8AC3E}">
        <p14:creationId xmlns:p14="http://schemas.microsoft.com/office/powerpoint/2010/main" val="1614883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94CCE-9654-4D4F-AF13-5D26DBA198C8}"/>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Line Chart</a:t>
            </a:r>
          </a:p>
        </p:txBody>
      </p:sp>
      <p:sp>
        <p:nvSpPr>
          <p:cNvPr id="3" name="Content Placeholder 2">
            <a:extLst>
              <a:ext uri="{FF2B5EF4-FFF2-40B4-BE49-F238E27FC236}">
                <a16:creationId xmlns:a16="http://schemas.microsoft.com/office/drawing/2014/main" id="{E3650D88-AB5D-46E1-8EAB-1509F755E518}"/>
              </a:ext>
            </a:extLst>
          </p:cNvPr>
          <p:cNvSpPr>
            <a:spLocks noGrp="1"/>
          </p:cNvSpPr>
          <p:nvPr>
            <p:ph idx="1"/>
          </p:nvPr>
        </p:nvSpPr>
        <p:spPr/>
        <p:txBody>
          <a:bodyPr/>
          <a:lstStyle/>
          <a:p>
            <a:r>
              <a:rPr lang="en-IN" dirty="0"/>
              <a:t>By using Line Chart I visualised Year wise Sales</a:t>
            </a:r>
          </a:p>
          <a:p>
            <a:r>
              <a:rPr lang="en-IN" dirty="0"/>
              <a:t>Uses-</a:t>
            </a:r>
            <a:r>
              <a:rPr lang="en-US" b="0" i="0" dirty="0">
                <a:solidFill>
                  <a:srgbClr val="ECECEC"/>
                </a:solidFill>
                <a:effectLst/>
                <a:latin typeface="Söhne"/>
              </a:rPr>
              <a:t> </a:t>
            </a:r>
            <a:r>
              <a:rPr lang="en-US" dirty="0"/>
              <a:t>Line charts are valuable for visualizing trends over time, such as sales performance, stock prices, or website traffic. </a:t>
            </a:r>
          </a:p>
          <a:p>
            <a:r>
              <a:rPr lang="en-US" dirty="0"/>
              <a:t>They provide a clear representation of continuous data points, enabling users to identify patterns and detect fluctuations</a:t>
            </a:r>
          </a:p>
          <a:p>
            <a:pPr marL="0" indent="0">
              <a:buNone/>
            </a:pPr>
            <a:r>
              <a:rPr lang="en-US" b="1" u="sng" dirty="0">
                <a:effectLst>
                  <a:outerShdw blurRad="38100" dist="38100" dir="2700000" algn="tl">
                    <a:srgbClr val="000000">
                      <a:alpha val="43137"/>
                    </a:srgbClr>
                  </a:outerShdw>
                </a:effectLst>
              </a:rPr>
              <a:t>Outcome</a:t>
            </a:r>
          </a:p>
          <a:p>
            <a:r>
              <a:rPr lang="en-US" dirty="0"/>
              <a:t>Sales in 2011- 675,602</a:t>
            </a:r>
          </a:p>
          <a:p>
            <a:pPr marL="0" indent="0">
              <a:buNone/>
            </a:pPr>
            <a:r>
              <a:rPr lang="en-IN" dirty="0"/>
              <a:t>                 2013-1,010,718</a:t>
            </a:r>
          </a:p>
        </p:txBody>
      </p:sp>
    </p:spTree>
    <p:extLst>
      <p:ext uri="{BB962C8B-B14F-4D97-AF65-F5344CB8AC3E}">
        <p14:creationId xmlns:p14="http://schemas.microsoft.com/office/powerpoint/2010/main" val="1430693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C2323-BFF8-4C11-8DB5-89A218896155}"/>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Pareto Chart</a:t>
            </a:r>
          </a:p>
        </p:txBody>
      </p:sp>
      <p:sp>
        <p:nvSpPr>
          <p:cNvPr id="3" name="Content Placeholder 2">
            <a:extLst>
              <a:ext uri="{FF2B5EF4-FFF2-40B4-BE49-F238E27FC236}">
                <a16:creationId xmlns:a16="http://schemas.microsoft.com/office/drawing/2014/main" id="{80649209-C3B7-4DF4-8D60-D81E22D49D3E}"/>
              </a:ext>
            </a:extLst>
          </p:cNvPr>
          <p:cNvSpPr>
            <a:spLocks noGrp="1"/>
          </p:cNvSpPr>
          <p:nvPr>
            <p:ph idx="1"/>
          </p:nvPr>
        </p:nvSpPr>
        <p:spPr/>
        <p:txBody>
          <a:bodyPr/>
          <a:lstStyle/>
          <a:p>
            <a:r>
              <a:rPr lang="en-IN" dirty="0"/>
              <a:t>By using Pareto Chart I visualised Sales</a:t>
            </a:r>
          </a:p>
          <a:p>
            <a:r>
              <a:rPr lang="en-IN" dirty="0"/>
              <a:t>Uses-</a:t>
            </a:r>
            <a:r>
              <a:rPr lang="en-US" dirty="0"/>
              <a:t>Pareto charts in Tableau combine bar and line graphs to prioritize factors contributing to a cumulative total, such as identifying the most significant product issues or sales opportunities.</a:t>
            </a:r>
          </a:p>
          <a:p>
            <a:r>
              <a:rPr lang="en-US" dirty="0"/>
              <a:t> They help focus resources on the most impactful areas by visually highlighting the 80/20 rule</a:t>
            </a:r>
          </a:p>
          <a:p>
            <a:pPr marL="0" indent="0">
              <a:buNone/>
            </a:pPr>
            <a:r>
              <a:rPr lang="en-IN" b="1" dirty="0">
                <a:effectLst>
                  <a:outerShdw blurRad="38100" dist="38100" dir="2700000" algn="tl">
                    <a:srgbClr val="000000">
                      <a:alpha val="43137"/>
                    </a:srgbClr>
                  </a:outerShdw>
                </a:effectLst>
              </a:rPr>
              <a:t>Outcome-</a:t>
            </a:r>
          </a:p>
          <a:p>
            <a:pPr marL="0" indent="0">
              <a:buNone/>
            </a:pPr>
            <a:r>
              <a:rPr lang="en-IN" dirty="0"/>
              <a:t>Highest sales-Phones-1,706,824</a:t>
            </a:r>
          </a:p>
          <a:p>
            <a:pPr marL="0" indent="0">
              <a:buNone/>
            </a:pPr>
            <a:r>
              <a:rPr lang="en-IN" dirty="0"/>
              <a:t>Lowest Sales-Labels-73,404</a:t>
            </a:r>
          </a:p>
        </p:txBody>
      </p:sp>
    </p:spTree>
    <p:extLst>
      <p:ext uri="{BB962C8B-B14F-4D97-AF65-F5344CB8AC3E}">
        <p14:creationId xmlns:p14="http://schemas.microsoft.com/office/powerpoint/2010/main" val="267000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5639D-48EB-48E4-8877-F86421121821}"/>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Map Chart</a:t>
            </a:r>
          </a:p>
        </p:txBody>
      </p:sp>
      <p:sp>
        <p:nvSpPr>
          <p:cNvPr id="3" name="Content Placeholder 2">
            <a:extLst>
              <a:ext uri="{FF2B5EF4-FFF2-40B4-BE49-F238E27FC236}">
                <a16:creationId xmlns:a16="http://schemas.microsoft.com/office/drawing/2014/main" id="{E040B56A-9E31-45B4-A3A5-263511281038}"/>
              </a:ext>
            </a:extLst>
          </p:cNvPr>
          <p:cNvSpPr>
            <a:spLocks noGrp="1"/>
          </p:cNvSpPr>
          <p:nvPr>
            <p:ph idx="1"/>
          </p:nvPr>
        </p:nvSpPr>
        <p:spPr/>
        <p:txBody>
          <a:bodyPr/>
          <a:lstStyle/>
          <a:p>
            <a:r>
              <a:rPr lang="en-IN" dirty="0"/>
              <a:t>Map chart was made by using Sum of Sales &amp; Profit</a:t>
            </a:r>
          </a:p>
          <a:p>
            <a:r>
              <a:rPr lang="en-IN" dirty="0"/>
              <a:t>Uses-</a:t>
            </a:r>
            <a:r>
              <a:rPr lang="en-US" dirty="0"/>
              <a:t>Map charts in Tableau are ideal for visualizing geographical data, such as customer locations, store distributions, or sales territories. They provide a spatial representation of data, enabling users to identify patterns, trends, and outliers across regions.</a:t>
            </a:r>
            <a:endParaRPr lang="en-IN" dirty="0"/>
          </a:p>
          <a:p>
            <a:r>
              <a:rPr lang="en-IN" dirty="0"/>
              <a:t>State wide Sales is shown in the map chart</a:t>
            </a:r>
          </a:p>
          <a:p>
            <a:pPr marL="0" indent="0">
              <a:buNone/>
            </a:pPr>
            <a:r>
              <a:rPr lang="en-IN" b="1" dirty="0">
                <a:effectLst>
                  <a:outerShdw blurRad="38100" dist="38100" dir="2700000" algn="tl">
                    <a:srgbClr val="000000">
                      <a:alpha val="43137"/>
                    </a:srgbClr>
                  </a:outerShdw>
                </a:effectLst>
              </a:rPr>
              <a:t>Outcome-</a:t>
            </a:r>
          </a:p>
          <a:p>
            <a:pPr marL="0" indent="0">
              <a:buNone/>
            </a:pPr>
            <a:r>
              <a:rPr lang="en-IN" dirty="0"/>
              <a:t>Punjab has highest sales</a:t>
            </a:r>
          </a:p>
          <a:p>
            <a:endParaRPr lang="en-IN" dirty="0"/>
          </a:p>
        </p:txBody>
      </p:sp>
    </p:spTree>
    <p:extLst>
      <p:ext uri="{BB962C8B-B14F-4D97-AF65-F5344CB8AC3E}">
        <p14:creationId xmlns:p14="http://schemas.microsoft.com/office/powerpoint/2010/main" val="2115782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506</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Global Superstore Profit and Sales Visualisation</vt:lpstr>
      <vt:lpstr>Introduction of dataset</vt:lpstr>
      <vt:lpstr>About the Dataset</vt:lpstr>
      <vt:lpstr>PowerPoint Presentation</vt:lpstr>
      <vt:lpstr>Waterfall chart</vt:lpstr>
      <vt:lpstr>PIE CHART</vt:lpstr>
      <vt:lpstr>Line Chart</vt:lpstr>
      <vt:lpstr>Pareto Chart</vt:lpstr>
      <vt:lpstr>Map Chart</vt:lpstr>
      <vt:lpstr>Table calculations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Adil</dc:creator>
  <cp:lastModifiedBy>Syed Adil</cp:lastModifiedBy>
  <cp:revision>10</cp:revision>
  <dcterms:created xsi:type="dcterms:W3CDTF">2024-04-22T14:44:43Z</dcterms:created>
  <dcterms:modified xsi:type="dcterms:W3CDTF">2024-04-24T07:25:33Z</dcterms:modified>
</cp:coreProperties>
</file>