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6" r:id="rId4"/>
    <p:sldId id="258" r:id="rId5"/>
    <p:sldId id="259" r:id="rId6"/>
    <p:sldId id="260" r:id="rId7"/>
    <p:sldId id="277" r:id="rId8"/>
    <p:sldId id="261" r:id="rId9"/>
    <p:sldId id="278" r:id="rId10"/>
    <p:sldId id="262" r:id="rId11"/>
    <p:sldId id="263" r:id="rId12"/>
    <p:sldId id="264" r:id="rId13"/>
    <p:sldId id="279" r:id="rId14"/>
    <p:sldId id="280" r:id="rId15"/>
    <p:sldId id="281" r:id="rId16"/>
    <p:sldId id="282" r:id="rId17"/>
    <p:sldId id="283" r:id="rId18"/>
    <p:sldId id="265" r:id="rId19"/>
    <p:sldId id="266" r:id="rId20"/>
    <p:sldId id="267" r:id="rId21"/>
    <p:sldId id="268" r:id="rId22"/>
    <p:sldId id="269" r:id="rId23"/>
    <p:sldId id="270" r:id="rId24"/>
    <p:sldId id="271" r:id="rId25"/>
    <p:sldId id="273"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75F1AE-8C33-4A1A-88E6-1A856144B8B4}">
          <p14:sldIdLst>
            <p14:sldId id="256"/>
            <p14:sldId id="257"/>
            <p14:sldId id="276"/>
            <p14:sldId id="258"/>
            <p14:sldId id="259"/>
            <p14:sldId id="260"/>
            <p14:sldId id="277"/>
            <p14:sldId id="261"/>
            <p14:sldId id="278"/>
            <p14:sldId id="262"/>
            <p14:sldId id="263"/>
            <p14:sldId id="264"/>
            <p14:sldId id="279"/>
            <p14:sldId id="280"/>
            <p14:sldId id="281"/>
            <p14:sldId id="282"/>
            <p14:sldId id="283"/>
            <p14:sldId id="265"/>
            <p14:sldId id="266"/>
            <p14:sldId id="267"/>
            <p14:sldId id="268"/>
            <p14:sldId id="269"/>
            <p14:sldId id="270"/>
            <p14:sldId id="271"/>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54"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8CD5F-18F1-423B-A456-1C19531BA6FC}" type="datetimeFigureOut">
              <a:rPr lang="en-US" smtClean="0"/>
              <a:t>9/4/2022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3707F-D490-4F30-BEEE-6AE3FB7F0D82}" type="slidenum">
              <a:rPr lang="en-US" smtClean="0"/>
              <a:t>‹#›</a:t>
            </a:fld>
            <a:endParaRPr lang="en-US"/>
          </a:p>
        </p:txBody>
      </p:sp>
    </p:spTree>
    <p:extLst>
      <p:ext uri="{BB962C8B-B14F-4D97-AF65-F5344CB8AC3E}">
        <p14:creationId xmlns:p14="http://schemas.microsoft.com/office/powerpoint/2010/main" val="80540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3707F-D490-4F30-BEEE-6AE3FB7F0D82}" type="slidenum">
              <a:rPr lang="en-US" smtClean="0"/>
              <a:t>18</a:t>
            </a:fld>
            <a:endParaRPr lang="en-US"/>
          </a:p>
        </p:txBody>
      </p:sp>
    </p:spTree>
    <p:extLst>
      <p:ext uri="{BB962C8B-B14F-4D97-AF65-F5344CB8AC3E}">
        <p14:creationId xmlns:p14="http://schemas.microsoft.com/office/powerpoint/2010/main" val="352227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413002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FCCDF-82FE-42B4-8C0C-DA1040B307A5}"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8873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99712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212875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3075366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2FCCDF-82FE-42B4-8C0C-DA1040B307A5}"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177273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2FCCDF-82FE-42B4-8C0C-DA1040B307A5}" type="datetimeFigureOut">
              <a:rPr lang="en-US" smtClean="0"/>
              <a:t>9/4/2022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1417207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162103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109327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420445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FCCDF-82FE-42B4-8C0C-DA1040B307A5}"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162237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FCCDF-82FE-42B4-8C0C-DA1040B307A5}"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269505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FCCDF-82FE-42B4-8C0C-DA1040B307A5}"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80455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FCCDF-82FE-42B4-8C0C-DA1040B307A5}"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122578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FCCDF-82FE-42B4-8C0C-DA1040B307A5}"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397329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FCCDF-82FE-42B4-8C0C-DA1040B307A5}"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390933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FCCDF-82FE-42B4-8C0C-DA1040B307A5}"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911AE1-4741-4FFD-8973-8AA9E9B0BCEA}" type="slidenum">
              <a:rPr lang="en-US" smtClean="0"/>
              <a:t>‹#›</a:t>
            </a:fld>
            <a:endParaRPr lang="en-US"/>
          </a:p>
        </p:txBody>
      </p:sp>
    </p:spTree>
    <p:extLst>
      <p:ext uri="{BB962C8B-B14F-4D97-AF65-F5344CB8AC3E}">
        <p14:creationId xmlns:p14="http://schemas.microsoft.com/office/powerpoint/2010/main" val="21735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2FCCDF-82FE-42B4-8C0C-DA1040B307A5}" type="datetimeFigureOut">
              <a:rPr lang="en-US" smtClean="0"/>
              <a:t>9/4/2022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911AE1-4741-4FFD-8973-8AA9E9B0BCEA}" type="slidenum">
              <a:rPr lang="en-US" smtClean="0"/>
              <a:t>‹#›</a:t>
            </a:fld>
            <a:endParaRPr lang="en-US"/>
          </a:p>
        </p:txBody>
      </p:sp>
    </p:spTree>
    <p:extLst>
      <p:ext uri="{BB962C8B-B14F-4D97-AF65-F5344CB8AC3E}">
        <p14:creationId xmlns:p14="http://schemas.microsoft.com/office/powerpoint/2010/main" val="4178800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815926"/>
            <a:ext cx="8825658" cy="4895557"/>
          </a:xfrm>
        </p:spPr>
        <p:txBody>
          <a:bodyPr/>
          <a:lstStyle/>
          <a:p>
            <a:r>
              <a:rPr lang="en-US" dirty="0"/>
              <a:t>Define object and methods to create object + create object and put data into it with 2 way obj.name and obj[ ]</a:t>
            </a:r>
          </a:p>
        </p:txBody>
      </p:sp>
    </p:spTree>
    <p:extLst>
      <p:ext uri="{BB962C8B-B14F-4D97-AF65-F5344CB8AC3E}">
        <p14:creationId xmlns:p14="http://schemas.microsoft.com/office/powerpoint/2010/main" val="131512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844062"/>
            <a:ext cx="8825658" cy="5416062"/>
          </a:xfrm>
        </p:spPr>
        <p:txBody>
          <a:bodyPr/>
          <a:lstStyle/>
          <a:p>
            <a:r>
              <a:rPr lang="en-US" sz="3600" dirty="0">
                <a:solidFill>
                  <a:schemeClr val="accent3"/>
                </a:solidFill>
              </a:rPr>
              <a:t>Delete</a:t>
            </a:r>
            <a:r>
              <a:rPr lang="en-US" sz="3600" dirty="0"/>
              <a:t> key value pair and function you created in object separately.</a:t>
            </a:r>
            <a:br>
              <a:rPr lang="en-US" sz="3600" dirty="0"/>
            </a:br>
            <a:br>
              <a:rPr lang="en-US" dirty="0"/>
            </a:br>
            <a:r>
              <a:rPr lang="en-US" sz="2000" b="0" dirty="0">
                <a:solidFill>
                  <a:srgbClr val="569CD6"/>
                </a:solidFill>
                <a:effectLst/>
                <a:latin typeface="Fira Code" panose="020B0809050000020004" pitchFamily="49" charset="0"/>
              </a:rPr>
              <a:t>let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 = {</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name:</a:t>
            </a:r>
            <a:r>
              <a:rPr lang="en-US" sz="2000" b="0" dirty="0">
                <a:solidFill>
                  <a:srgbClr val="CE9178"/>
                </a:solidFill>
                <a:effectLst/>
                <a:latin typeface="Fira Code" panose="020B0809050000020004" pitchFamily="49" charset="0"/>
              </a:rPr>
              <a:t>"</a:t>
            </a:r>
            <a:r>
              <a:rPr lang="en-US" sz="2000" b="0" dirty="0" err="1">
                <a:solidFill>
                  <a:srgbClr val="CE9178"/>
                </a:solidFill>
                <a:effectLst/>
                <a:latin typeface="Fira Code" panose="020B0809050000020004" pitchFamily="49" charset="0"/>
              </a:rPr>
              <a:t>adil</a:t>
            </a:r>
            <a:r>
              <a:rPr lang="en-US" sz="2000" b="0" dirty="0">
                <a:solidFill>
                  <a:srgbClr val="CE9178"/>
                </a:solidFill>
                <a:effectLst/>
                <a:latin typeface="Fira Code" panose="020B0809050000020004" pitchFamily="49" charset="0"/>
              </a:rPr>
              <a:t>"</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err="1">
                <a:solidFill>
                  <a:srgbClr val="DCDCAA"/>
                </a:solidFill>
                <a:effectLst/>
                <a:latin typeface="Fira Code" panose="020B0809050000020004" pitchFamily="49" charset="0"/>
              </a:rPr>
              <a:t>fun</a:t>
            </a:r>
            <a:r>
              <a:rPr lang="en-US" sz="2000" b="0" dirty="0" err="1">
                <a:solidFill>
                  <a:srgbClr val="9CDCFE"/>
                </a:solidFill>
                <a:effectLst/>
                <a:latin typeface="Fira Code" panose="020B0809050000020004" pitchFamily="49" charset="0"/>
              </a:rPr>
              <a:t>:</a:t>
            </a:r>
            <a:r>
              <a:rPr lang="en-US" sz="2000" b="0" dirty="0" err="1">
                <a:solidFill>
                  <a:srgbClr val="569CD6"/>
                </a:solidFill>
                <a:effectLst/>
                <a:latin typeface="Fira Code" panose="020B0809050000020004" pitchFamily="49" charset="0"/>
              </a:rPr>
              <a:t>function</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"hi am fun 1"</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br>
              <a:rPr lang="en-US" sz="2000" b="0" dirty="0">
                <a:solidFill>
                  <a:srgbClr val="D4D4D4"/>
                </a:solidFill>
                <a:effectLst/>
                <a:latin typeface="Fira Code" panose="020B0809050000020004" pitchFamily="49" charset="0"/>
              </a:rPr>
            </a:br>
            <a:r>
              <a:rPr lang="en-US" sz="2000" b="0" dirty="0">
                <a:solidFill>
                  <a:srgbClr val="569CD6"/>
                </a:solidFill>
                <a:effectLst/>
                <a:latin typeface="Fira Code" panose="020B0809050000020004" pitchFamily="49" charset="0"/>
              </a:rPr>
              <a:t>delete</a:t>
            </a:r>
            <a:r>
              <a:rPr lang="en-US" sz="2000" b="0" dirty="0">
                <a:solidFill>
                  <a:srgbClr val="D4D4D4"/>
                </a:solidFill>
                <a:effectLst/>
                <a:latin typeface="Fira Code" panose="020B0809050000020004" pitchFamily="49" charset="0"/>
              </a:rPr>
              <a:t> </a:t>
            </a:r>
            <a:r>
              <a:rPr lang="en-US" sz="2000" b="0" dirty="0" err="1">
                <a:solidFill>
                  <a:srgbClr val="9CDCFE"/>
                </a:solidFill>
                <a:effectLst/>
                <a:latin typeface="Fira Code" panose="020B0809050000020004" pitchFamily="49" charset="0"/>
              </a:rPr>
              <a:t>obj</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fun</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a:t>
            </a:r>
            <a:br>
              <a:rPr lang="en-US" b="0" dirty="0">
                <a:solidFill>
                  <a:srgbClr val="D4D4D4"/>
                </a:solidFill>
                <a:effectLst/>
                <a:latin typeface="Fira Code" panose="020B0809050000020004" pitchFamily="49" charset="0"/>
              </a:rPr>
            </a:br>
            <a:endParaRPr lang="en-US" dirty="0"/>
          </a:p>
        </p:txBody>
      </p:sp>
    </p:spTree>
    <p:extLst>
      <p:ext uri="{BB962C8B-B14F-4D97-AF65-F5344CB8AC3E}">
        <p14:creationId xmlns:p14="http://schemas.microsoft.com/office/powerpoint/2010/main" val="242509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4" y="703386"/>
            <a:ext cx="10479027" cy="5416060"/>
          </a:xfrm>
        </p:spPr>
        <p:txBody>
          <a:bodyPr/>
          <a:lstStyle/>
          <a:p>
            <a:r>
              <a:rPr lang="en-US" sz="3600" dirty="0">
                <a:solidFill>
                  <a:srgbClr val="92D050"/>
                </a:solidFill>
              </a:rPr>
              <a:t>Do a impossible task. which is the iteration of object</a:t>
            </a:r>
            <a:br>
              <a:rPr lang="en-US" sz="3600" dirty="0">
                <a:solidFill>
                  <a:srgbClr val="92D050"/>
                </a:solidFill>
              </a:rPr>
            </a:br>
            <a:br>
              <a:rPr lang="en-US" sz="2800" dirty="0">
                <a:solidFill>
                  <a:srgbClr val="92D050"/>
                </a:solidFill>
              </a:rPr>
            </a:br>
            <a:r>
              <a:rPr lang="en-US" sz="2800" b="0" dirty="0">
                <a:solidFill>
                  <a:srgbClr val="569CD6"/>
                </a:solidFill>
                <a:effectLst/>
                <a:latin typeface="Fira Code" panose="020B0809050000020004" pitchFamily="49" charset="0"/>
              </a:rPr>
              <a:t>let</a:t>
            </a: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obj</a:t>
            </a:r>
            <a:r>
              <a:rPr lang="en-US" sz="2800" b="0" dirty="0">
                <a:solidFill>
                  <a:srgbClr val="D4D4D4"/>
                </a:solidFill>
                <a:effectLst/>
                <a:latin typeface="Fira Code" panose="020B0809050000020004" pitchFamily="49" charset="0"/>
              </a:rPr>
              <a:t> = {</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name:</a:t>
            </a:r>
            <a:r>
              <a:rPr lang="en-US" sz="2800" b="0" dirty="0">
                <a:solidFill>
                  <a:srgbClr val="CE9178"/>
                </a:solidFill>
                <a:effectLst/>
                <a:latin typeface="Fira Code" panose="020B0809050000020004" pitchFamily="49" charset="0"/>
              </a:rPr>
              <a:t>"</a:t>
            </a:r>
            <a:r>
              <a:rPr lang="en-US" sz="2800" b="0" dirty="0" err="1">
                <a:solidFill>
                  <a:srgbClr val="CE9178"/>
                </a:solidFill>
                <a:effectLst/>
                <a:latin typeface="Fira Code" panose="020B0809050000020004" pitchFamily="49" charset="0"/>
              </a:rPr>
              <a:t>adil</a:t>
            </a:r>
            <a:r>
              <a:rPr lang="en-US" sz="2800" b="0" dirty="0">
                <a:solidFill>
                  <a:srgbClr val="CE9178"/>
                </a:solidFill>
                <a:effectLst/>
                <a:latin typeface="Fira Code" panose="020B0809050000020004" pitchFamily="49" charset="0"/>
              </a:rPr>
              <a:t>"</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father:</a:t>
            </a:r>
            <a:r>
              <a:rPr lang="en-US" sz="2800" b="0" dirty="0">
                <a:solidFill>
                  <a:srgbClr val="CE9178"/>
                </a:solidFill>
                <a:effectLst/>
                <a:latin typeface="Fira Code" panose="020B0809050000020004" pitchFamily="49" charset="0"/>
              </a:rPr>
              <a:t>"</a:t>
            </a:r>
            <a:r>
              <a:rPr lang="en-US" sz="2800" b="0" dirty="0" err="1">
                <a:solidFill>
                  <a:srgbClr val="CE9178"/>
                </a:solidFill>
                <a:effectLst/>
                <a:latin typeface="Fira Code" panose="020B0809050000020004" pitchFamily="49" charset="0"/>
              </a:rPr>
              <a:t>younas</a:t>
            </a:r>
            <a:r>
              <a:rPr lang="en-US" sz="2800" b="0" dirty="0">
                <a:solidFill>
                  <a:srgbClr val="CE9178"/>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br>
              <a:rPr lang="en-US" sz="2800" b="0" dirty="0">
                <a:solidFill>
                  <a:srgbClr val="D4D4D4"/>
                </a:solidFill>
                <a:effectLst/>
                <a:latin typeface="Fira Code" panose="020B0809050000020004" pitchFamily="49" charset="0"/>
              </a:rPr>
            </a:br>
            <a:r>
              <a:rPr lang="en-US" sz="2800" b="0" dirty="0">
                <a:solidFill>
                  <a:srgbClr val="C586C0"/>
                </a:solidFill>
                <a:effectLst/>
                <a:latin typeface="Fira Code" panose="020B0809050000020004" pitchFamily="49" charset="0"/>
              </a:rPr>
              <a:t>for</a:t>
            </a:r>
            <a:r>
              <a:rPr lang="en-US" sz="2800" b="0" dirty="0">
                <a:solidFill>
                  <a:srgbClr val="D4D4D4"/>
                </a:solidFill>
                <a:effectLst/>
                <a:latin typeface="Fira Code" panose="020B0809050000020004" pitchFamily="49" charset="0"/>
              </a:rPr>
              <a:t>(</a:t>
            </a:r>
            <a:r>
              <a:rPr lang="en-US" sz="2800" b="0" dirty="0">
                <a:solidFill>
                  <a:srgbClr val="569CD6"/>
                </a:solidFill>
                <a:effectLst/>
                <a:latin typeface="Fira Code" panose="020B0809050000020004" pitchFamily="49" charset="0"/>
              </a:rPr>
              <a:t>let</a:t>
            </a: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x</a:t>
            </a:r>
            <a:r>
              <a:rPr lang="en-US" sz="2800" b="0" dirty="0">
                <a:solidFill>
                  <a:srgbClr val="D4D4D4"/>
                </a:solidFill>
                <a:effectLst/>
                <a:latin typeface="Fira Code" panose="020B0809050000020004" pitchFamily="49" charset="0"/>
              </a:rPr>
              <a:t> </a:t>
            </a:r>
            <a:r>
              <a:rPr lang="en-US" sz="2800" b="0" dirty="0">
                <a:solidFill>
                  <a:srgbClr val="569CD6"/>
                </a:solidFill>
                <a:effectLst/>
                <a:latin typeface="Fira Code" panose="020B0809050000020004" pitchFamily="49" charset="0"/>
              </a:rPr>
              <a:t>in</a:t>
            </a: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obj</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console</a:t>
            </a:r>
            <a:r>
              <a:rPr lang="en-US" sz="2800" b="0" dirty="0">
                <a:solidFill>
                  <a:srgbClr val="D4D4D4"/>
                </a:solidFill>
                <a:effectLst/>
                <a:latin typeface="Fira Code" panose="020B0809050000020004" pitchFamily="49" charset="0"/>
              </a:rPr>
              <a:t>.</a:t>
            </a:r>
            <a:r>
              <a:rPr lang="en-US" sz="2800" b="0" dirty="0">
                <a:solidFill>
                  <a:srgbClr val="DCDCAA"/>
                </a:solidFill>
                <a:effectLst/>
                <a:latin typeface="Fira Code" panose="020B0809050000020004" pitchFamily="49" charset="0"/>
              </a:rPr>
              <a:t>log</a:t>
            </a:r>
            <a:r>
              <a:rPr lang="en-US" sz="2800" b="0" dirty="0">
                <a:solidFill>
                  <a:srgbClr val="D4D4D4"/>
                </a:solidFill>
                <a:effectLst/>
                <a:latin typeface="Fira Code" panose="020B0809050000020004" pitchFamily="49" charset="0"/>
              </a:rPr>
              <a:t>(</a:t>
            </a:r>
            <a:r>
              <a:rPr lang="en-US" sz="2800" b="0" dirty="0">
                <a:solidFill>
                  <a:srgbClr val="CE9178"/>
                </a:solidFill>
                <a:effectLst/>
                <a:latin typeface="Fira Code" panose="020B0809050000020004" pitchFamily="49" charset="0"/>
              </a:rPr>
              <a:t>`</a:t>
            </a:r>
            <a:r>
              <a:rPr lang="en-US" sz="2800" b="0" dirty="0">
                <a:solidFill>
                  <a:srgbClr val="569CD6"/>
                </a:solidFill>
                <a:effectLst/>
                <a:latin typeface="Fira Code" panose="020B0809050000020004" pitchFamily="49" charset="0"/>
              </a:rPr>
              <a:t>${</a:t>
            </a:r>
            <a:r>
              <a:rPr lang="en-US" sz="2800" b="0" dirty="0">
                <a:solidFill>
                  <a:srgbClr val="9CDCFE"/>
                </a:solidFill>
                <a:effectLst/>
                <a:latin typeface="Fira Code" panose="020B0809050000020004" pitchFamily="49" charset="0"/>
              </a:rPr>
              <a:t>x</a:t>
            </a:r>
            <a:r>
              <a:rPr lang="en-US" sz="2800" b="0" dirty="0">
                <a:solidFill>
                  <a:srgbClr val="569CD6"/>
                </a:solidFill>
                <a:effectLst/>
                <a:latin typeface="Fira Code" panose="020B0809050000020004" pitchFamily="49" charset="0"/>
              </a:rPr>
              <a:t>}</a:t>
            </a:r>
            <a:r>
              <a:rPr lang="en-US" sz="2800" b="0" dirty="0">
                <a:solidFill>
                  <a:srgbClr val="CE9178"/>
                </a:solidFill>
                <a:effectLst/>
                <a:latin typeface="Fira Code" panose="020B0809050000020004" pitchFamily="49" charset="0"/>
              </a:rPr>
              <a:t>: </a:t>
            </a:r>
            <a:r>
              <a:rPr lang="en-US" sz="2800" b="0" dirty="0">
                <a:solidFill>
                  <a:srgbClr val="569CD6"/>
                </a:solidFill>
                <a:effectLst/>
                <a:latin typeface="Fira Code" panose="020B0809050000020004" pitchFamily="49" charset="0"/>
              </a:rPr>
              <a:t>${</a:t>
            </a:r>
            <a:r>
              <a:rPr lang="en-US" sz="2800" b="0" dirty="0">
                <a:solidFill>
                  <a:srgbClr val="9CDCFE"/>
                </a:solidFill>
                <a:effectLst/>
                <a:latin typeface="Fira Code" panose="020B0809050000020004" pitchFamily="49" charset="0"/>
              </a:rPr>
              <a:t>obj</a:t>
            </a:r>
            <a:r>
              <a:rPr lang="en-US" sz="2800" b="0" dirty="0">
                <a:solidFill>
                  <a:srgbClr val="D4D4D4"/>
                </a:solidFill>
                <a:effectLst/>
                <a:latin typeface="Fira Code" panose="020B0809050000020004" pitchFamily="49" charset="0"/>
              </a:rPr>
              <a:t>[</a:t>
            </a:r>
            <a:r>
              <a:rPr lang="en-US" sz="2800" b="0" dirty="0">
                <a:solidFill>
                  <a:srgbClr val="9CDCFE"/>
                </a:solidFill>
                <a:effectLst/>
                <a:latin typeface="Fira Code" panose="020B0809050000020004" pitchFamily="49" charset="0"/>
              </a:rPr>
              <a:t>x</a:t>
            </a:r>
            <a:r>
              <a:rPr lang="en-US" sz="2800" b="0" dirty="0">
                <a:solidFill>
                  <a:srgbClr val="D4D4D4"/>
                </a:solidFill>
                <a:effectLst/>
                <a:latin typeface="Fira Code" panose="020B0809050000020004" pitchFamily="49" charset="0"/>
              </a:rPr>
              <a:t>]</a:t>
            </a:r>
            <a:r>
              <a:rPr lang="en-US" sz="2800" b="0" dirty="0">
                <a:solidFill>
                  <a:srgbClr val="569CD6"/>
                </a:solidFill>
                <a:effectLst/>
                <a:latin typeface="Fira Code" panose="020B0809050000020004" pitchFamily="49" charset="0"/>
              </a:rPr>
              <a:t>}</a:t>
            </a:r>
            <a:r>
              <a:rPr lang="en-US" sz="2800" b="0" dirty="0">
                <a:solidFill>
                  <a:srgbClr val="CE9178"/>
                </a:solidFill>
                <a:effectLst/>
                <a:latin typeface="Fira Code" panose="020B0809050000020004" pitchFamily="49" charset="0"/>
              </a:rPr>
              <a:t>`</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endParaRPr lang="en-US" sz="2800" dirty="0">
              <a:solidFill>
                <a:srgbClr val="92D050"/>
              </a:solidFill>
            </a:endParaRPr>
          </a:p>
        </p:txBody>
      </p:sp>
    </p:spTree>
    <p:extLst>
      <p:ext uri="{BB962C8B-B14F-4D97-AF65-F5344CB8AC3E}">
        <p14:creationId xmlns:p14="http://schemas.microsoft.com/office/powerpoint/2010/main" val="393225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1419665"/>
            <a:ext cx="8825658" cy="3096064"/>
          </a:xfrm>
        </p:spPr>
        <p:txBody>
          <a:bodyPr/>
          <a:lstStyle/>
          <a:p>
            <a:r>
              <a:rPr lang="en-US" dirty="0">
                <a:solidFill>
                  <a:srgbClr val="92D050"/>
                </a:solidFill>
              </a:rPr>
              <a:t>Conversation of object</a:t>
            </a:r>
            <a:br>
              <a:rPr lang="en-US" dirty="0">
                <a:solidFill>
                  <a:srgbClr val="92D050"/>
                </a:solidFill>
              </a:rPr>
            </a:br>
            <a:br>
              <a:rPr lang="en-US" dirty="0">
                <a:solidFill>
                  <a:srgbClr val="92D050"/>
                </a:solidFill>
              </a:rPr>
            </a:br>
            <a:endParaRPr lang="en-US" dirty="0">
              <a:solidFill>
                <a:srgbClr val="92D050"/>
              </a:solidFill>
            </a:endParaRPr>
          </a:p>
        </p:txBody>
      </p:sp>
      <p:sp>
        <p:nvSpPr>
          <p:cNvPr id="3" name="Subtitle 2">
            <a:extLst>
              <a:ext uri="{FF2B5EF4-FFF2-40B4-BE49-F238E27FC236}">
                <a16:creationId xmlns:a16="http://schemas.microsoft.com/office/drawing/2014/main" id="{0F33BE37-8568-F492-CE9E-B3F4A3ECB657}"/>
              </a:ext>
            </a:extLst>
          </p:cNvPr>
          <p:cNvSpPr>
            <a:spLocks noGrp="1"/>
          </p:cNvSpPr>
          <p:nvPr>
            <p:ph type="subTitle" idx="1"/>
          </p:nvPr>
        </p:nvSpPr>
        <p:spPr>
          <a:xfrm>
            <a:off x="1154955" y="3429000"/>
            <a:ext cx="8825658" cy="2209800"/>
          </a:xfrm>
        </p:spPr>
        <p:txBody>
          <a:bodyPr/>
          <a:lstStyle/>
          <a:p>
            <a:pPr marL="285750" indent="-285750">
              <a:buFont typeface="Wingdings" panose="05000000000000000000" pitchFamily="2" charset="2"/>
              <a:buChar char="Ø"/>
            </a:pPr>
            <a:r>
              <a:rPr lang="en-US" dirty="0"/>
              <a:t>Object to array</a:t>
            </a:r>
          </a:p>
          <a:p>
            <a:pPr marL="285750" indent="-285750">
              <a:buFont typeface="Wingdings" panose="05000000000000000000" pitchFamily="2" charset="2"/>
              <a:buChar char="Ø"/>
            </a:pPr>
            <a:r>
              <a:rPr lang="en-US" dirty="0"/>
              <a:t>Stringify object</a:t>
            </a:r>
          </a:p>
          <a:p>
            <a:pPr marL="285750" indent="-285750">
              <a:buFont typeface="Wingdings" panose="05000000000000000000" pitchFamily="2" charset="2"/>
              <a:buChar char="Ø"/>
            </a:pPr>
            <a:r>
              <a:rPr lang="en-US" dirty="0"/>
              <a:t>Stringify date</a:t>
            </a:r>
          </a:p>
          <a:p>
            <a:pPr marL="285750" indent="-285750">
              <a:buFont typeface="Wingdings" panose="05000000000000000000" pitchFamily="2" charset="2"/>
              <a:buChar char="Ø"/>
            </a:pPr>
            <a:r>
              <a:rPr lang="en-US" dirty="0"/>
              <a:t>Stringify function (first override the function using to string)</a:t>
            </a:r>
          </a:p>
          <a:p>
            <a:pPr marL="285750" indent="-285750">
              <a:buFont typeface="Wingdings" panose="05000000000000000000" pitchFamily="2" charset="2"/>
              <a:buChar char="Ø"/>
            </a:pPr>
            <a:r>
              <a:rPr lang="en-US" dirty="0"/>
              <a:t>Stringify array</a:t>
            </a:r>
          </a:p>
        </p:txBody>
      </p:sp>
    </p:spTree>
    <p:extLst>
      <p:ext uri="{BB962C8B-B14F-4D97-AF65-F5344CB8AC3E}">
        <p14:creationId xmlns:p14="http://schemas.microsoft.com/office/powerpoint/2010/main" val="186357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886266" y="731521"/>
            <a:ext cx="10466362" cy="5233182"/>
          </a:xfrm>
        </p:spPr>
        <p:txBody>
          <a:bodyPr/>
          <a:lstStyle/>
          <a:p>
            <a:r>
              <a:rPr lang="en-US" dirty="0">
                <a:solidFill>
                  <a:srgbClr val="92D050"/>
                </a:solidFill>
              </a:rPr>
              <a:t>Answer of 13</a:t>
            </a:r>
            <a:r>
              <a:rPr lang="en-US" baseline="30000" dirty="0">
                <a:solidFill>
                  <a:srgbClr val="92D050"/>
                </a:solidFill>
              </a:rPr>
              <a:t>th</a:t>
            </a:r>
            <a:r>
              <a:rPr lang="en-US" dirty="0">
                <a:solidFill>
                  <a:srgbClr val="92D050"/>
                </a:solidFill>
              </a:rPr>
              <a:t> slide</a:t>
            </a:r>
            <a:br>
              <a:rPr lang="en-US" dirty="0">
                <a:solidFill>
                  <a:srgbClr val="92D050"/>
                </a:solidFill>
              </a:rPr>
            </a:br>
            <a:r>
              <a:rPr lang="en-US" dirty="0">
                <a:solidFill>
                  <a:srgbClr val="92D050"/>
                </a:solidFill>
              </a:rPr>
              <a:t>object to array</a:t>
            </a:r>
            <a:br>
              <a:rPr lang="en-US" dirty="0">
                <a:solidFill>
                  <a:srgbClr val="92D050"/>
                </a:solidFill>
              </a:rPr>
            </a:br>
            <a:r>
              <a:rPr lang="en-US" sz="2800" b="0" dirty="0">
                <a:solidFill>
                  <a:srgbClr val="569CD6"/>
                </a:solidFill>
                <a:effectLst/>
                <a:latin typeface="Fira Code" panose="020B0809050000020004" pitchFamily="49" charset="0"/>
              </a:rPr>
              <a:t>let</a:t>
            </a: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obj</a:t>
            </a:r>
            <a:r>
              <a:rPr lang="en-US" sz="2800" b="0" dirty="0">
                <a:solidFill>
                  <a:srgbClr val="D4D4D4"/>
                </a:solidFill>
                <a:effectLst/>
                <a:latin typeface="Fira Code" panose="020B0809050000020004" pitchFamily="49" charset="0"/>
              </a:rPr>
              <a:t> = {</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name:</a:t>
            </a:r>
            <a:r>
              <a:rPr lang="en-US" sz="2800" b="0" dirty="0">
                <a:solidFill>
                  <a:srgbClr val="CE9178"/>
                </a:solidFill>
                <a:effectLst/>
                <a:latin typeface="Fira Code" panose="020B0809050000020004" pitchFamily="49" charset="0"/>
              </a:rPr>
              <a:t>"</a:t>
            </a:r>
            <a:r>
              <a:rPr lang="en-US" sz="2800" b="0" dirty="0" err="1">
                <a:solidFill>
                  <a:srgbClr val="CE9178"/>
                </a:solidFill>
                <a:effectLst/>
                <a:latin typeface="Fira Code" panose="020B0809050000020004" pitchFamily="49" charset="0"/>
              </a:rPr>
              <a:t>adil</a:t>
            </a:r>
            <a:r>
              <a:rPr lang="en-US" sz="2800" b="0" dirty="0">
                <a:solidFill>
                  <a:srgbClr val="CE9178"/>
                </a:solidFill>
                <a:effectLst/>
                <a:latin typeface="Fira Code" panose="020B0809050000020004" pitchFamily="49" charset="0"/>
              </a:rPr>
              <a:t>"</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father:</a:t>
            </a:r>
            <a:r>
              <a:rPr lang="en-US" sz="2800" b="0" dirty="0">
                <a:solidFill>
                  <a:srgbClr val="CE9178"/>
                </a:solidFill>
                <a:effectLst/>
                <a:latin typeface="Fira Code" panose="020B0809050000020004" pitchFamily="49" charset="0"/>
              </a:rPr>
              <a:t>"</a:t>
            </a:r>
            <a:r>
              <a:rPr lang="en-US" sz="2800" b="0" dirty="0" err="1">
                <a:solidFill>
                  <a:srgbClr val="CE9178"/>
                </a:solidFill>
                <a:effectLst/>
                <a:latin typeface="Fira Code" panose="020B0809050000020004" pitchFamily="49" charset="0"/>
              </a:rPr>
              <a:t>younas</a:t>
            </a:r>
            <a:r>
              <a:rPr lang="en-US" sz="2800" b="0" dirty="0">
                <a:solidFill>
                  <a:srgbClr val="CE9178"/>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569CD6"/>
                </a:solidFill>
                <a:effectLst/>
                <a:latin typeface="Fira Code" panose="020B0809050000020004" pitchFamily="49" charset="0"/>
              </a:rPr>
              <a:t>let</a:t>
            </a:r>
            <a:r>
              <a:rPr lang="en-US" sz="2800" b="0" dirty="0">
                <a:solidFill>
                  <a:srgbClr val="D4D4D4"/>
                </a:solidFill>
                <a:effectLst/>
                <a:latin typeface="Fira Code" panose="020B0809050000020004" pitchFamily="49" charset="0"/>
              </a:rPr>
              <a:t> </a:t>
            </a:r>
            <a:r>
              <a:rPr lang="en-US" sz="2800" b="0" dirty="0" err="1">
                <a:solidFill>
                  <a:srgbClr val="9CDCFE"/>
                </a:solidFill>
                <a:effectLst/>
                <a:latin typeface="Fira Code" panose="020B0809050000020004" pitchFamily="49" charset="0"/>
              </a:rPr>
              <a:t>objToArray</a:t>
            </a:r>
            <a:r>
              <a:rPr lang="en-US" sz="2800" b="0" dirty="0">
                <a:solidFill>
                  <a:srgbClr val="D4D4D4"/>
                </a:solidFill>
                <a:effectLst/>
                <a:latin typeface="Fira Code" panose="020B0809050000020004" pitchFamily="49" charset="0"/>
              </a:rPr>
              <a:t> = </a:t>
            </a:r>
            <a:r>
              <a:rPr lang="en-US" sz="2800" b="0" dirty="0" err="1">
                <a:solidFill>
                  <a:srgbClr val="4EC9B0"/>
                </a:solidFill>
                <a:effectLst/>
                <a:latin typeface="Fira Code" panose="020B0809050000020004" pitchFamily="49" charset="0"/>
              </a:rPr>
              <a:t>Object</a:t>
            </a:r>
            <a:r>
              <a:rPr lang="en-US" sz="2800" b="0" dirty="0" err="1">
                <a:solidFill>
                  <a:srgbClr val="D4D4D4"/>
                </a:solidFill>
                <a:effectLst/>
                <a:latin typeface="Fira Code" panose="020B0809050000020004" pitchFamily="49" charset="0"/>
              </a:rPr>
              <a:t>.</a:t>
            </a:r>
            <a:r>
              <a:rPr lang="en-US" sz="2800" b="0" dirty="0" err="1">
                <a:solidFill>
                  <a:srgbClr val="DCDCAA"/>
                </a:solidFill>
                <a:effectLst/>
                <a:latin typeface="Fira Code" panose="020B0809050000020004" pitchFamily="49" charset="0"/>
              </a:rPr>
              <a:t>values</a:t>
            </a:r>
            <a:r>
              <a:rPr lang="en-US" sz="2800" b="0" dirty="0">
                <a:solidFill>
                  <a:srgbClr val="D4D4D4"/>
                </a:solidFill>
                <a:effectLst/>
                <a:latin typeface="Fira Code" panose="020B0809050000020004" pitchFamily="49" charset="0"/>
              </a:rPr>
              <a:t>(</a:t>
            </a:r>
            <a:r>
              <a:rPr lang="en-US" sz="2800" b="0" dirty="0">
                <a:solidFill>
                  <a:srgbClr val="9CDCFE"/>
                </a:solidFill>
                <a:effectLst/>
                <a:latin typeface="Fira Code" panose="020B0809050000020004" pitchFamily="49" charset="0"/>
              </a:rPr>
              <a:t>obj</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9CDCFE"/>
                </a:solidFill>
                <a:effectLst/>
                <a:latin typeface="Fira Code" panose="020B0809050000020004" pitchFamily="49" charset="0"/>
              </a:rPr>
              <a:t>console</a:t>
            </a:r>
            <a:r>
              <a:rPr lang="en-US" sz="2800" b="0" dirty="0">
                <a:solidFill>
                  <a:srgbClr val="D4D4D4"/>
                </a:solidFill>
                <a:effectLst/>
                <a:latin typeface="Fira Code" panose="020B0809050000020004" pitchFamily="49" charset="0"/>
              </a:rPr>
              <a:t>.</a:t>
            </a:r>
            <a:r>
              <a:rPr lang="en-US" sz="2800" b="0" dirty="0">
                <a:solidFill>
                  <a:srgbClr val="DCDCAA"/>
                </a:solidFill>
                <a:effectLst/>
                <a:latin typeface="Fira Code" panose="020B0809050000020004" pitchFamily="49" charset="0"/>
              </a:rPr>
              <a:t>log</a:t>
            </a:r>
            <a:r>
              <a:rPr lang="en-US" sz="2800" b="0" dirty="0">
                <a:solidFill>
                  <a:srgbClr val="D4D4D4"/>
                </a:solidFill>
                <a:effectLst/>
                <a:latin typeface="Fira Code" panose="020B0809050000020004" pitchFamily="49" charset="0"/>
              </a:rPr>
              <a:t>(</a:t>
            </a:r>
            <a:r>
              <a:rPr lang="en-US" sz="2800" b="0" dirty="0" err="1">
                <a:solidFill>
                  <a:srgbClr val="9CDCFE"/>
                </a:solidFill>
                <a:effectLst/>
                <a:latin typeface="Fira Code" panose="020B0809050000020004" pitchFamily="49" charset="0"/>
              </a:rPr>
              <a:t>objToArray</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endParaRPr lang="en-US" dirty="0">
              <a:solidFill>
                <a:srgbClr val="92D050"/>
              </a:solidFill>
            </a:endParaRPr>
          </a:p>
        </p:txBody>
      </p:sp>
    </p:spTree>
    <p:extLst>
      <p:ext uri="{BB962C8B-B14F-4D97-AF65-F5344CB8AC3E}">
        <p14:creationId xmlns:p14="http://schemas.microsoft.com/office/powerpoint/2010/main" val="423404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886266" y="731521"/>
            <a:ext cx="10466362" cy="5233182"/>
          </a:xfrm>
        </p:spPr>
        <p:txBody>
          <a:bodyPr/>
          <a:lstStyle/>
          <a:p>
            <a:r>
              <a:rPr lang="en-US" dirty="0">
                <a:solidFill>
                  <a:srgbClr val="92D050"/>
                </a:solidFill>
              </a:rPr>
              <a:t>Answer of 13</a:t>
            </a:r>
            <a:r>
              <a:rPr lang="en-US" baseline="30000" dirty="0">
                <a:solidFill>
                  <a:srgbClr val="92D050"/>
                </a:solidFill>
              </a:rPr>
              <a:t>th</a:t>
            </a:r>
            <a:r>
              <a:rPr lang="en-US" dirty="0">
                <a:solidFill>
                  <a:srgbClr val="92D050"/>
                </a:solidFill>
              </a:rPr>
              <a:t> slide</a:t>
            </a:r>
            <a:br>
              <a:rPr lang="en-US" dirty="0">
                <a:solidFill>
                  <a:srgbClr val="92D050"/>
                </a:solidFill>
              </a:rPr>
            </a:br>
            <a:r>
              <a:rPr lang="en-US" dirty="0">
                <a:solidFill>
                  <a:srgbClr val="92D050"/>
                </a:solidFill>
              </a:rPr>
              <a:t>Stringify function in object</a:t>
            </a:r>
            <a:br>
              <a:rPr lang="en-US" dirty="0">
                <a:solidFill>
                  <a:srgbClr val="92D050"/>
                </a:solidFill>
              </a:rPr>
            </a:br>
            <a:r>
              <a:rPr lang="en-US" sz="2800" b="0" dirty="0">
                <a:solidFill>
                  <a:srgbClr val="569CD6"/>
                </a:solidFill>
                <a:effectLst/>
                <a:latin typeface="Fira Code" panose="020B0809050000020004" pitchFamily="49" charset="0"/>
              </a:rPr>
              <a:t>const</a:t>
            </a:r>
            <a:r>
              <a:rPr lang="en-US" sz="2800" b="0" dirty="0">
                <a:solidFill>
                  <a:srgbClr val="D4D4D4"/>
                </a:solidFill>
                <a:effectLst/>
                <a:latin typeface="Fira Code" panose="020B0809050000020004" pitchFamily="49" charset="0"/>
              </a:rPr>
              <a:t> </a:t>
            </a:r>
            <a:r>
              <a:rPr lang="en-US" sz="2800" b="0" dirty="0">
                <a:solidFill>
                  <a:srgbClr val="4FC1FF"/>
                </a:solidFill>
                <a:effectLst/>
                <a:latin typeface="Fira Code" panose="020B0809050000020004" pitchFamily="49" charset="0"/>
              </a:rPr>
              <a:t>person</a:t>
            </a:r>
            <a:r>
              <a:rPr lang="en-US" sz="2800" b="0" dirty="0">
                <a:solidFill>
                  <a:srgbClr val="D4D4D4"/>
                </a:solidFill>
                <a:effectLst/>
                <a:latin typeface="Fira Code" panose="020B0809050000020004" pitchFamily="49" charset="0"/>
              </a:rPr>
              <a:t> = {</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name:</a:t>
            </a:r>
            <a:r>
              <a:rPr lang="en-US" sz="2800" b="0" dirty="0">
                <a:solidFill>
                  <a:srgbClr val="D4D4D4"/>
                </a:solidFill>
                <a:effectLst/>
                <a:latin typeface="Fira Code" panose="020B0809050000020004" pitchFamily="49" charset="0"/>
              </a:rPr>
              <a:t> </a:t>
            </a:r>
            <a:r>
              <a:rPr lang="en-US" sz="2800" b="0" dirty="0">
                <a:solidFill>
                  <a:srgbClr val="CE9178"/>
                </a:solidFill>
                <a:effectLst/>
                <a:latin typeface="Fira Code" panose="020B0809050000020004" pitchFamily="49" charset="0"/>
              </a:rPr>
              <a:t>"John"</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  </a:t>
            </a:r>
            <a:r>
              <a:rPr lang="en-US" sz="2800" b="0" dirty="0">
                <a:solidFill>
                  <a:srgbClr val="DCDCAA"/>
                </a:solidFill>
                <a:effectLst/>
                <a:latin typeface="Fira Code" panose="020B0809050000020004" pitchFamily="49" charset="0"/>
              </a:rPr>
              <a:t>age</a:t>
            </a:r>
            <a:r>
              <a:rPr lang="en-US" sz="2800" b="0" dirty="0">
                <a:solidFill>
                  <a:srgbClr val="9CDCFE"/>
                </a:solidFill>
                <a:effectLst/>
                <a:latin typeface="Fira Code" panose="020B0809050000020004" pitchFamily="49" charset="0"/>
              </a:rPr>
              <a:t>:</a:t>
            </a:r>
            <a:r>
              <a:rPr lang="en-US" sz="2800" b="0" dirty="0">
                <a:solidFill>
                  <a:srgbClr val="D4D4D4"/>
                </a:solidFill>
                <a:effectLst/>
                <a:latin typeface="Fira Code" panose="020B0809050000020004" pitchFamily="49" charset="0"/>
              </a:rPr>
              <a:t> </a:t>
            </a:r>
            <a:r>
              <a:rPr lang="en-US" sz="2800" b="0" dirty="0">
                <a:solidFill>
                  <a:srgbClr val="569CD6"/>
                </a:solidFill>
                <a:effectLst/>
                <a:latin typeface="Fira Code" panose="020B0809050000020004" pitchFamily="49" charset="0"/>
              </a:rPr>
              <a:t>function</a:t>
            </a:r>
            <a:r>
              <a:rPr lang="en-US" sz="2800" b="0" dirty="0">
                <a:solidFill>
                  <a:srgbClr val="D4D4D4"/>
                </a:solidFill>
                <a:effectLst/>
                <a:latin typeface="Fira Code" panose="020B0809050000020004" pitchFamily="49" charset="0"/>
              </a:rPr>
              <a:t> () {</a:t>
            </a:r>
            <a:r>
              <a:rPr lang="en-US" sz="2800" b="0" dirty="0">
                <a:solidFill>
                  <a:srgbClr val="C586C0"/>
                </a:solidFill>
                <a:effectLst/>
                <a:latin typeface="Fira Code" panose="020B0809050000020004" pitchFamily="49" charset="0"/>
              </a:rPr>
              <a:t>return</a:t>
            </a:r>
            <a:r>
              <a:rPr lang="en-US" sz="2800" b="0" dirty="0">
                <a:solidFill>
                  <a:srgbClr val="D4D4D4"/>
                </a:solidFill>
                <a:effectLst/>
                <a:latin typeface="Fira Code" panose="020B0809050000020004" pitchFamily="49" charset="0"/>
              </a:rPr>
              <a:t> </a:t>
            </a:r>
            <a:r>
              <a:rPr lang="en-US" sz="2800" b="0" dirty="0">
                <a:solidFill>
                  <a:srgbClr val="B5CEA8"/>
                </a:solidFill>
                <a:effectLst/>
                <a:latin typeface="Fira Code" panose="020B0809050000020004" pitchFamily="49" charset="0"/>
              </a:rPr>
              <a:t>30</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br>
              <a:rPr lang="en-US" sz="2800" b="0" dirty="0">
                <a:solidFill>
                  <a:srgbClr val="D4D4D4"/>
                </a:solidFill>
                <a:effectLst/>
                <a:latin typeface="Fira Code" panose="020B0809050000020004" pitchFamily="49" charset="0"/>
              </a:rPr>
            </a:br>
            <a:r>
              <a:rPr lang="en-US" sz="2800" b="0" dirty="0" err="1">
                <a:solidFill>
                  <a:srgbClr val="4FC1FF"/>
                </a:solidFill>
                <a:effectLst/>
                <a:latin typeface="Fira Code" panose="020B0809050000020004" pitchFamily="49" charset="0"/>
              </a:rPr>
              <a:t>person</a:t>
            </a:r>
            <a:r>
              <a:rPr lang="en-US" sz="2800" b="0" dirty="0" err="1">
                <a:solidFill>
                  <a:srgbClr val="D4D4D4"/>
                </a:solidFill>
                <a:effectLst/>
                <a:latin typeface="Fira Code" panose="020B0809050000020004" pitchFamily="49" charset="0"/>
              </a:rPr>
              <a:t>.</a:t>
            </a:r>
            <a:r>
              <a:rPr lang="en-US" sz="2800" b="0" dirty="0" err="1">
                <a:solidFill>
                  <a:srgbClr val="DCDCAA"/>
                </a:solidFill>
                <a:effectLst/>
                <a:latin typeface="Fira Code" panose="020B0809050000020004" pitchFamily="49" charset="0"/>
              </a:rPr>
              <a:t>age</a:t>
            </a:r>
            <a:r>
              <a:rPr lang="en-US" sz="2800" b="0" dirty="0">
                <a:solidFill>
                  <a:srgbClr val="D4D4D4"/>
                </a:solidFill>
                <a:effectLst/>
                <a:latin typeface="Fira Code" panose="020B0809050000020004" pitchFamily="49" charset="0"/>
              </a:rPr>
              <a:t> = </a:t>
            </a:r>
            <a:r>
              <a:rPr lang="en-US" sz="2800" b="0" dirty="0" err="1">
                <a:solidFill>
                  <a:srgbClr val="4FC1FF"/>
                </a:solidFill>
                <a:effectLst/>
                <a:latin typeface="Fira Code" panose="020B0809050000020004" pitchFamily="49" charset="0"/>
              </a:rPr>
              <a:t>person</a:t>
            </a:r>
            <a:r>
              <a:rPr lang="en-US" sz="2800" b="0" dirty="0" err="1">
                <a:solidFill>
                  <a:srgbClr val="D4D4D4"/>
                </a:solidFill>
                <a:effectLst/>
                <a:latin typeface="Fira Code" panose="020B0809050000020004" pitchFamily="49" charset="0"/>
              </a:rPr>
              <a:t>.</a:t>
            </a:r>
            <a:r>
              <a:rPr lang="en-US" sz="2800" b="0" dirty="0" err="1">
                <a:solidFill>
                  <a:srgbClr val="DCDCAA"/>
                </a:solidFill>
                <a:effectLst/>
                <a:latin typeface="Fira Code" panose="020B0809050000020004" pitchFamily="49" charset="0"/>
              </a:rPr>
              <a:t>age</a:t>
            </a:r>
            <a:r>
              <a:rPr lang="en-US" sz="2800" b="0" dirty="0" err="1">
                <a:solidFill>
                  <a:srgbClr val="D4D4D4"/>
                </a:solidFill>
                <a:effectLst/>
                <a:latin typeface="Fira Code" panose="020B0809050000020004" pitchFamily="49" charset="0"/>
              </a:rPr>
              <a:t>.</a:t>
            </a:r>
            <a:r>
              <a:rPr lang="en-US" sz="2800" b="0" dirty="0" err="1">
                <a:solidFill>
                  <a:srgbClr val="DCDCAA"/>
                </a:solidFill>
                <a:effectLst/>
                <a:latin typeface="Fira Code" panose="020B0809050000020004" pitchFamily="49" charset="0"/>
              </a:rPr>
              <a:t>toString</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569CD6"/>
                </a:solidFill>
                <a:effectLst/>
                <a:latin typeface="Fira Code" panose="020B0809050000020004" pitchFamily="49" charset="0"/>
              </a:rPr>
              <a:t>let</a:t>
            </a: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a</a:t>
            </a:r>
            <a:r>
              <a:rPr lang="en-US" sz="2800" b="0" dirty="0">
                <a:solidFill>
                  <a:srgbClr val="D4D4D4"/>
                </a:solidFill>
                <a:effectLst/>
                <a:latin typeface="Fira Code" panose="020B0809050000020004" pitchFamily="49" charset="0"/>
              </a:rPr>
              <a:t> = </a:t>
            </a:r>
            <a:r>
              <a:rPr lang="en-US" sz="2800" b="0" dirty="0" err="1">
                <a:solidFill>
                  <a:srgbClr val="9CDCFE"/>
                </a:solidFill>
                <a:effectLst/>
                <a:latin typeface="Fira Code" panose="020B0809050000020004" pitchFamily="49" charset="0"/>
              </a:rPr>
              <a:t>JSON</a:t>
            </a:r>
            <a:r>
              <a:rPr lang="en-US" sz="2800" b="0" dirty="0" err="1">
                <a:solidFill>
                  <a:srgbClr val="D4D4D4"/>
                </a:solidFill>
                <a:effectLst/>
                <a:latin typeface="Fira Code" panose="020B0809050000020004" pitchFamily="49" charset="0"/>
              </a:rPr>
              <a:t>.</a:t>
            </a:r>
            <a:r>
              <a:rPr lang="en-US" sz="2800" b="0" dirty="0" err="1">
                <a:solidFill>
                  <a:srgbClr val="DCDCAA"/>
                </a:solidFill>
                <a:effectLst/>
                <a:latin typeface="Fira Code" panose="020B0809050000020004" pitchFamily="49" charset="0"/>
              </a:rPr>
              <a:t>stringify</a:t>
            </a:r>
            <a:r>
              <a:rPr lang="en-US" sz="2800" b="0" dirty="0">
                <a:solidFill>
                  <a:srgbClr val="D4D4D4"/>
                </a:solidFill>
                <a:effectLst/>
                <a:latin typeface="Fira Code" panose="020B0809050000020004" pitchFamily="49" charset="0"/>
              </a:rPr>
              <a:t>(</a:t>
            </a:r>
            <a:r>
              <a:rPr lang="en-US" sz="2800" b="0" dirty="0">
                <a:solidFill>
                  <a:srgbClr val="4FC1FF"/>
                </a:solidFill>
                <a:effectLst/>
                <a:latin typeface="Fira Code" panose="020B0809050000020004" pitchFamily="49" charset="0"/>
              </a:rPr>
              <a:t>person</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9CDCFE"/>
                </a:solidFill>
                <a:effectLst/>
                <a:latin typeface="Fira Code" panose="020B0809050000020004" pitchFamily="49" charset="0"/>
              </a:rPr>
              <a:t>console</a:t>
            </a:r>
            <a:r>
              <a:rPr lang="en-US" sz="2800" b="0" dirty="0">
                <a:solidFill>
                  <a:srgbClr val="D4D4D4"/>
                </a:solidFill>
                <a:effectLst/>
                <a:latin typeface="Fira Code" panose="020B0809050000020004" pitchFamily="49" charset="0"/>
              </a:rPr>
              <a:t>.</a:t>
            </a:r>
            <a:r>
              <a:rPr lang="en-US" sz="2800" b="0" dirty="0">
                <a:solidFill>
                  <a:srgbClr val="DCDCAA"/>
                </a:solidFill>
                <a:effectLst/>
                <a:latin typeface="Fira Code" panose="020B0809050000020004" pitchFamily="49" charset="0"/>
              </a:rPr>
              <a:t>log</a:t>
            </a:r>
            <a:r>
              <a:rPr lang="en-US" sz="2800" b="0" dirty="0">
                <a:solidFill>
                  <a:srgbClr val="D4D4D4"/>
                </a:solidFill>
                <a:effectLst/>
                <a:latin typeface="Fira Code" panose="020B0809050000020004" pitchFamily="49" charset="0"/>
              </a:rPr>
              <a:t>(</a:t>
            </a:r>
            <a:r>
              <a:rPr lang="en-US" sz="2800" b="0" dirty="0">
                <a:solidFill>
                  <a:srgbClr val="9CDCFE"/>
                </a:solidFill>
                <a:effectLst/>
                <a:latin typeface="Fira Code" panose="020B0809050000020004" pitchFamily="49" charset="0"/>
              </a:rPr>
              <a:t>a</a:t>
            </a:r>
            <a:r>
              <a:rPr lang="en-US" sz="2800" b="0" dirty="0">
                <a:solidFill>
                  <a:srgbClr val="D4D4D4"/>
                </a:solidFill>
                <a:effectLst/>
                <a:latin typeface="Fira Code" panose="020B0809050000020004" pitchFamily="49" charset="0"/>
              </a:rPr>
              <a:t>);</a:t>
            </a:r>
            <a:endParaRPr lang="en-US" sz="2800" dirty="0">
              <a:solidFill>
                <a:srgbClr val="92D050"/>
              </a:solidFill>
            </a:endParaRPr>
          </a:p>
        </p:txBody>
      </p:sp>
    </p:spTree>
    <p:extLst>
      <p:ext uri="{BB962C8B-B14F-4D97-AF65-F5344CB8AC3E}">
        <p14:creationId xmlns:p14="http://schemas.microsoft.com/office/powerpoint/2010/main" val="155873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886266" y="731521"/>
            <a:ext cx="10466362" cy="5233182"/>
          </a:xfrm>
        </p:spPr>
        <p:txBody>
          <a:bodyPr/>
          <a:lstStyle/>
          <a:p>
            <a:r>
              <a:rPr lang="en-US" dirty="0">
                <a:solidFill>
                  <a:srgbClr val="92D050"/>
                </a:solidFill>
              </a:rPr>
              <a:t>Answer of 13</a:t>
            </a:r>
            <a:r>
              <a:rPr lang="en-US" baseline="30000" dirty="0">
                <a:solidFill>
                  <a:srgbClr val="92D050"/>
                </a:solidFill>
              </a:rPr>
              <a:t>th</a:t>
            </a:r>
            <a:r>
              <a:rPr lang="en-US" dirty="0">
                <a:solidFill>
                  <a:srgbClr val="92D050"/>
                </a:solidFill>
              </a:rPr>
              <a:t> slide</a:t>
            </a:r>
            <a:br>
              <a:rPr lang="en-US" dirty="0">
                <a:solidFill>
                  <a:srgbClr val="92D050"/>
                </a:solidFill>
              </a:rPr>
            </a:br>
            <a:r>
              <a:rPr lang="en-US" dirty="0">
                <a:solidFill>
                  <a:srgbClr val="92D050"/>
                </a:solidFill>
              </a:rPr>
              <a:t>Stringify array</a:t>
            </a:r>
            <a:br>
              <a:rPr lang="en-US" dirty="0">
                <a:solidFill>
                  <a:srgbClr val="92D050"/>
                </a:solidFill>
              </a:rPr>
            </a:br>
            <a:r>
              <a:rPr lang="en-US" sz="2800" b="0" dirty="0">
                <a:solidFill>
                  <a:srgbClr val="6A9955"/>
                </a:solidFill>
                <a:effectLst/>
                <a:latin typeface="Fira Code" panose="020B0809050000020004" pitchFamily="49" charset="0"/>
              </a:rPr>
              <a:t>//</a:t>
            </a:r>
            <a:r>
              <a:rPr lang="en-US" sz="2800" b="0" dirty="0" err="1">
                <a:solidFill>
                  <a:srgbClr val="6A9955"/>
                </a:solidFill>
                <a:effectLst/>
                <a:latin typeface="Fira Code" panose="020B0809050000020004" pitchFamily="49" charset="0"/>
              </a:rPr>
              <a:t>stringify</a:t>
            </a:r>
            <a:r>
              <a:rPr lang="en-US" sz="2800" b="0" dirty="0">
                <a:solidFill>
                  <a:srgbClr val="6A9955"/>
                </a:solidFill>
                <a:effectLst/>
                <a:latin typeface="Fira Code" panose="020B0809050000020004" pitchFamily="49" charset="0"/>
              </a:rPr>
              <a:t> a Array </a:t>
            </a:r>
            <a:br>
              <a:rPr lang="en-US" sz="2800" b="0" dirty="0">
                <a:solidFill>
                  <a:srgbClr val="D4D4D4"/>
                </a:solidFill>
                <a:effectLst/>
                <a:latin typeface="Fira Code" panose="020B0809050000020004" pitchFamily="49" charset="0"/>
              </a:rPr>
            </a:br>
            <a:br>
              <a:rPr lang="en-US" sz="2800" b="0" dirty="0">
                <a:solidFill>
                  <a:srgbClr val="D4D4D4"/>
                </a:solidFill>
                <a:effectLst/>
                <a:latin typeface="Fira Code" panose="020B0809050000020004" pitchFamily="49" charset="0"/>
              </a:rPr>
            </a:br>
            <a:r>
              <a:rPr lang="en-US" sz="2800" b="0" dirty="0">
                <a:solidFill>
                  <a:srgbClr val="569CD6"/>
                </a:solidFill>
                <a:effectLst/>
                <a:latin typeface="Fira Code" panose="020B0809050000020004" pitchFamily="49" charset="0"/>
              </a:rPr>
              <a:t>const</a:t>
            </a:r>
            <a:r>
              <a:rPr lang="en-US" sz="2800" b="0" dirty="0">
                <a:solidFill>
                  <a:srgbClr val="D4D4D4"/>
                </a:solidFill>
                <a:effectLst/>
                <a:latin typeface="Fira Code" panose="020B0809050000020004" pitchFamily="49" charset="0"/>
              </a:rPr>
              <a:t> </a:t>
            </a:r>
            <a:r>
              <a:rPr lang="en-US" sz="2800" b="0" dirty="0">
                <a:solidFill>
                  <a:srgbClr val="4FC1FF"/>
                </a:solidFill>
                <a:effectLst/>
                <a:latin typeface="Fira Code" panose="020B0809050000020004" pitchFamily="49" charset="0"/>
              </a:rPr>
              <a:t>array</a:t>
            </a:r>
            <a:r>
              <a:rPr lang="en-US" sz="2800" b="0" dirty="0">
                <a:solidFill>
                  <a:srgbClr val="D4D4D4"/>
                </a:solidFill>
                <a:effectLst/>
                <a:latin typeface="Fira Code" panose="020B0809050000020004" pitchFamily="49" charset="0"/>
              </a:rPr>
              <a:t> = [</a:t>
            </a:r>
            <a:r>
              <a:rPr lang="en-US" sz="2800" b="0" dirty="0">
                <a:solidFill>
                  <a:srgbClr val="B5CEA8"/>
                </a:solidFill>
                <a:effectLst/>
                <a:latin typeface="Fira Code" panose="020B0809050000020004" pitchFamily="49" charset="0"/>
              </a:rPr>
              <a:t>1</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2</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5</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5</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1</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1</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5</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85</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4</a:t>
            </a:r>
            <a:r>
              <a:rPr lang="en-US" sz="2800" b="0" dirty="0">
                <a:solidFill>
                  <a:srgbClr val="D4D4D4"/>
                </a:solidFill>
                <a:effectLst/>
                <a:latin typeface="Fira Code" panose="020B0809050000020004" pitchFamily="49" charset="0"/>
              </a:rPr>
              <a:t>,</a:t>
            </a:r>
            <a:r>
              <a:rPr lang="en-US" sz="2800" b="0" dirty="0">
                <a:solidFill>
                  <a:srgbClr val="B5CEA8"/>
                </a:solidFill>
                <a:effectLst/>
                <a:latin typeface="Fira Code" panose="020B0809050000020004" pitchFamily="49" charset="0"/>
              </a:rPr>
              <a:t>5</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569CD6"/>
                </a:solidFill>
                <a:effectLst/>
                <a:latin typeface="Fira Code" panose="020B0809050000020004" pitchFamily="49" charset="0"/>
              </a:rPr>
              <a:t>let</a:t>
            </a: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a</a:t>
            </a:r>
            <a:r>
              <a:rPr lang="en-US" sz="2800" b="0" dirty="0">
                <a:solidFill>
                  <a:srgbClr val="D4D4D4"/>
                </a:solidFill>
                <a:effectLst/>
                <a:latin typeface="Fira Code" panose="020B0809050000020004" pitchFamily="49" charset="0"/>
              </a:rPr>
              <a:t> = </a:t>
            </a:r>
            <a:r>
              <a:rPr lang="en-US" sz="2800" b="0" dirty="0" err="1">
                <a:solidFill>
                  <a:srgbClr val="9CDCFE"/>
                </a:solidFill>
                <a:effectLst/>
                <a:latin typeface="Fira Code" panose="020B0809050000020004" pitchFamily="49" charset="0"/>
              </a:rPr>
              <a:t>JSON</a:t>
            </a:r>
            <a:r>
              <a:rPr lang="en-US" sz="2800" b="0" dirty="0" err="1">
                <a:solidFill>
                  <a:srgbClr val="D4D4D4"/>
                </a:solidFill>
                <a:effectLst/>
                <a:latin typeface="Fira Code" panose="020B0809050000020004" pitchFamily="49" charset="0"/>
              </a:rPr>
              <a:t>.</a:t>
            </a:r>
            <a:r>
              <a:rPr lang="en-US" sz="2800" b="0" dirty="0" err="1">
                <a:solidFill>
                  <a:srgbClr val="DCDCAA"/>
                </a:solidFill>
                <a:effectLst/>
                <a:latin typeface="Fira Code" panose="020B0809050000020004" pitchFamily="49" charset="0"/>
              </a:rPr>
              <a:t>stringify</a:t>
            </a:r>
            <a:r>
              <a:rPr lang="en-US" sz="2800" b="0" dirty="0">
                <a:solidFill>
                  <a:srgbClr val="D4D4D4"/>
                </a:solidFill>
                <a:effectLst/>
                <a:latin typeface="Fira Code" panose="020B0809050000020004" pitchFamily="49" charset="0"/>
              </a:rPr>
              <a:t>(</a:t>
            </a:r>
            <a:r>
              <a:rPr lang="en-US" sz="2800" b="0" dirty="0">
                <a:solidFill>
                  <a:srgbClr val="4FC1FF"/>
                </a:solidFill>
                <a:effectLst/>
                <a:latin typeface="Fira Code" panose="020B0809050000020004" pitchFamily="49" charset="0"/>
              </a:rPr>
              <a:t>array</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9CDCFE"/>
                </a:solidFill>
                <a:effectLst/>
                <a:latin typeface="Fira Code" panose="020B0809050000020004" pitchFamily="49" charset="0"/>
              </a:rPr>
              <a:t>console</a:t>
            </a:r>
            <a:r>
              <a:rPr lang="en-US" sz="2800" b="0" dirty="0">
                <a:solidFill>
                  <a:srgbClr val="D4D4D4"/>
                </a:solidFill>
                <a:effectLst/>
                <a:latin typeface="Fira Code" panose="020B0809050000020004" pitchFamily="49" charset="0"/>
              </a:rPr>
              <a:t>.</a:t>
            </a:r>
            <a:r>
              <a:rPr lang="en-US" sz="2800" b="0" dirty="0">
                <a:solidFill>
                  <a:srgbClr val="DCDCAA"/>
                </a:solidFill>
                <a:effectLst/>
                <a:latin typeface="Fira Code" panose="020B0809050000020004" pitchFamily="49" charset="0"/>
              </a:rPr>
              <a:t>log</a:t>
            </a:r>
            <a:r>
              <a:rPr lang="en-US" sz="2800" b="0" dirty="0">
                <a:solidFill>
                  <a:srgbClr val="D4D4D4"/>
                </a:solidFill>
                <a:effectLst/>
                <a:latin typeface="Fira Code" panose="020B0809050000020004" pitchFamily="49" charset="0"/>
              </a:rPr>
              <a:t>(</a:t>
            </a:r>
            <a:r>
              <a:rPr lang="en-US" sz="2800" b="0" dirty="0" err="1">
                <a:solidFill>
                  <a:srgbClr val="569CD6"/>
                </a:solidFill>
                <a:effectLst/>
                <a:latin typeface="Fira Code" panose="020B0809050000020004" pitchFamily="49" charset="0"/>
              </a:rPr>
              <a:t>typeof</a:t>
            </a:r>
            <a:r>
              <a:rPr lang="en-US" sz="2800" b="0" dirty="0">
                <a:solidFill>
                  <a:srgbClr val="D4D4D4"/>
                </a:solidFill>
                <a:effectLst/>
                <a:latin typeface="Fira Code" panose="020B0809050000020004" pitchFamily="49" charset="0"/>
              </a:rPr>
              <a:t> </a:t>
            </a:r>
            <a:r>
              <a:rPr lang="en-US" sz="2800" b="0" dirty="0">
                <a:solidFill>
                  <a:srgbClr val="9CDCFE"/>
                </a:solidFill>
                <a:effectLst/>
                <a:latin typeface="Fira Code" panose="020B0809050000020004" pitchFamily="49" charset="0"/>
              </a:rPr>
              <a:t>a</a:t>
            </a:r>
            <a:r>
              <a:rPr lang="en-US" sz="2800" b="0" dirty="0">
                <a:solidFill>
                  <a:srgbClr val="D4D4D4"/>
                </a:solidFill>
                <a:effectLst/>
                <a:latin typeface="Fira Code" panose="020B0809050000020004" pitchFamily="49" charset="0"/>
              </a:rPr>
              <a:t>);</a:t>
            </a:r>
            <a:br>
              <a:rPr lang="en-US" sz="2800" b="0" dirty="0">
                <a:solidFill>
                  <a:srgbClr val="D4D4D4"/>
                </a:solidFill>
                <a:effectLst/>
                <a:latin typeface="Fira Code" panose="020B0809050000020004" pitchFamily="49" charset="0"/>
              </a:rPr>
            </a:br>
            <a:r>
              <a:rPr lang="en-US" sz="2800" b="0" dirty="0">
                <a:solidFill>
                  <a:srgbClr val="9CDCFE"/>
                </a:solidFill>
                <a:effectLst/>
                <a:latin typeface="Fira Code" panose="020B0809050000020004" pitchFamily="49" charset="0"/>
              </a:rPr>
              <a:t>console</a:t>
            </a:r>
            <a:r>
              <a:rPr lang="en-US" sz="2800" b="0" dirty="0">
                <a:solidFill>
                  <a:srgbClr val="D4D4D4"/>
                </a:solidFill>
                <a:effectLst/>
                <a:latin typeface="Fira Code" panose="020B0809050000020004" pitchFamily="49" charset="0"/>
              </a:rPr>
              <a:t>.</a:t>
            </a:r>
            <a:r>
              <a:rPr lang="en-US" sz="2800" b="0" dirty="0">
                <a:solidFill>
                  <a:srgbClr val="DCDCAA"/>
                </a:solidFill>
                <a:effectLst/>
                <a:latin typeface="Fira Code" panose="020B0809050000020004" pitchFamily="49" charset="0"/>
              </a:rPr>
              <a:t>log</a:t>
            </a:r>
            <a:r>
              <a:rPr lang="en-US" sz="2800" b="0" dirty="0">
                <a:solidFill>
                  <a:srgbClr val="D4D4D4"/>
                </a:solidFill>
                <a:effectLst/>
                <a:latin typeface="Fira Code" panose="020B0809050000020004" pitchFamily="49" charset="0"/>
              </a:rPr>
              <a:t>(</a:t>
            </a:r>
            <a:r>
              <a:rPr lang="en-US" sz="2800" b="0" dirty="0" err="1">
                <a:solidFill>
                  <a:srgbClr val="569CD6"/>
                </a:solidFill>
                <a:effectLst/>
                <a:latin typeface="Fira Code" panose="020B0809050000020004" pitchFamily="49" charset="0"/>
              </a:rPr>
              <a:t>typeof</a:t>
            </a:r>
            <a:r>
              <a:rPr lang="en-US" sz="2800" b="0" dirty="0">
                <a:solidFill>
                  <a:srgbClr val="D4D4D4"/>
                </a:solidFill>
                <a:effectLst/>
                <a:latin typeface="Fira Code" panose="020B0809050000020004" pitchFamily="49" charset="0"/>
              </a:rPr>
              <a:t> </a:t>
            </a:r>
            <a:r>
              <a:rPr lang="en-US" sz="2800" b="0" dirty="0">
                <a:solidFill>
                  <a:srgbClr val="4FC1FF"/>
                </a:solidFill>
                <a:effectLst/>
                <a:latin typeface="Fira Code" panose="020B0809050000020004" pitchFamily="49" charset="0"/>
              </a:rPr>
              <a:t>array</a:t>
            </a:r>
            <a:r>
              <a:rPr lang="en-US" sz="2800" b="0" dirty="0">
                <a:solidFill>
                  <a:srgbClr val="D4D4D4"/>
                </a:solidFill>
                <a:effectLst/>
                <a:latin typeface="Fira Code" panose="020B0809050000020004" pitchFamily="49" charset="0"/>
              </a:rPr>
              <a:t>);</a:t>
            </a:r>
            <a:br>
              <a:rPr lang="en-US" sz="1000" b="0" dirty="0">
                <a:solidFill>
                  <a:srgbClr val="D4D4D4"/>
                </a:solidFill>
                <a:effectLst/>
                <a:latin typeface="Fira Code" panose="020B0809050000020004" pitchFamily="49" charset="0"/>
              </a:rPr>
            </a:br>
            <a:endParaRPr lang="en-US" sz="2800" dirty="0">
              <a:solidFill>
                <a:srgbClr val="92D050"/>
              </a:solidFill>
            </a:endParaRPr>
          </a:p>
        </p:txBody>
      </p:sp>
    </p:spTree>
    <p:extLst>
      <p:ext uri="{BB962C8B-B14F-4D97-AF65-F5344CB8AC3E}">
        <p14:creationId xmlns:p14="http://schemas.microsoft.com/office/powerpoint/2010/main" val="348871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886266" y="731521"/>
            <a:ext cx="10466362" cy="5233182"/>
          </a:xfrm>
        </p:spPr>
        <p:txBody>
          <a:bodyPr/>
          <a:lstStyle/>
          <a:p>
            <a:pPr algn="ctr"/>
            <a:r>
              <a:rPr lang="en-US" dirty="0">
                <a:solidFill>
                  <a:srgbClr val="92D050"/>
                </a:solidFill>
              </a:rPr>
              <a:t>Loop object first then convert object into array and loop the that</a:t>
            </a:r>
            <a:br>
              <a:rPr lang="en-US" sz="1000" b="0" dirty="0">
                <a:solidFill>
                  <a:srgbClr val="D4D4D4"/>
                </a:solidFill>
                <a:effectLst/>
                <a:latin typeface="Fira Code" panose="020B0809050000020004" pitchFamily="49" charset="0"/>
              </a:rPr>
            </a:br>
            <a:endParaRPr lang="en-US" sz="2800" dirty="0">
              <a:solidFill>
                <a:srgbClr val="92D050"/>
              </a:solidFill>
            </a:endParaRPr>
          </a:p>
        </p:txBody>
      </p:sp>
    </p:spTree>
    <p:extLst>
      <p:ext uri="{BB962C8B-B14F-4D97-AF65-F5344CB8AC3E}">
        <p14:creationId xmlns:p14="http://schemas.microsoft.com/office/powerpoint/2010/main" val="405850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886266" y="731521"/>
            <a:ext cx="10466362" cy="5233182"/>
          </a:xfrm>
        </p:spPr>
        <p:txBody>
          <a:bodyPr/>
          <a:lstStyle/>
          <a:p>
            <a:r>
              <a:rPr lang="en-US" dirty="0">
                <a:solidFill>
                  <a:srgbClr val="92D050"/>
                </a:solidFill>
              </a:rPr>
              <a:t>16</a:t>
            </a:r>
            <a:r>
              <a:rPr lang="en-US" baseline="30000" dirty="0">
                <a:solidFill>
                  <a:srgbClr val="92D050"/>
                </a:solidFill>
              </a:rPr>
              <a:t>th</a:t>
            </a:r>
            <a:r>
              <a:rPr lang="en-US" dirty="0">
                <a:solidFill>
                  <a:srgbClr val="92D050"/>
                </a:solidFill>
              </a:rPr>
              <a:t> slid answer</a:t>
            </a:r>
            <a:br>
              <a:rPr lang="en-US" dirty="0">
                <a:solidFill>
                  <a:srgbClr val="92D050"/>
                </a:solidFill>
              </a:rPr>
            </a:br>
            <a:br>
              <a:rPr lang="en-US" sz="1000" b="0" dirty="0">
                <a:solidFill>
                  <a:srgbClr val="D4D4D4"/>
                </a:solidFill>
                <a:effectLst/>
                <a:latin typeface="Fira Code" panose="020B0809050000020004" pitchFamily="49" charset="0"/>
              </a:rPr>
            </a:br>
            <a:r>
              <a:rPr lang="en-US" sz="1600" b="0" dirty="0">
                <a:solidFill>
                  <a:srgbClr val="569CD6"/>
                </a:solidFill>
                <a:effectLst/>
                <a:latin typeface="Fira Code" panose="020B0809050000020004" pitchFamily="49" charset="0"/>
              </a:rPr>
              <a:t>const</a:t>
            </a:r>
            <a:r>
              <a:rPr lang="en-US" sz="1600" b="0" dirty="0">
                <a:solidFill>
                  <a:srgbClr val="D4D4D4"/>
                </a:solidFill>
                <a:effectLst/>
                <a:latin typeface="Fira Code" panose="020B0809050000020004" pitchFamily="49" charset="0"/>
              </a:rPr>
              <a:t> </a:t>
            </a:r>
            <a:r>
              <a:rPr lang="en-US" sz="1600" b="0" dirty="0">
                <a:solidFill>
                  <a:srgbClr val="4FC1FF"/>
                </a:solidFill>
                <a:effectLst/>
                <a:latin typeface="Fira Code" panose="020B0809050000020004" pitchFamily="49" charset="0"/>
              </a:rPr>
              <a:t>person</a:t>
            </a:r>
            <a:r>
              <a:rPr lang="en-US" sz="1600" b="0" dirty="0">
                <a:solidFill>
                  <a:srgbClr val="D4D4D4"/>
                </a:solidFill>
                <a:effectLst/>
                <a:latin typeface="Fira Code" panose="020B0809050000020004" pitchFamily="49" charset="0"/>
              </a:rPr>
              <a:t> = {</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name:</a:t>
            </a:r>
            <a:r>
              <a:rPr lang="en-US" sz="1600" b="0" dirty="0">
                <a:solidFill>
                  <a:srgbClr val="D4D4D4"/>
                </a:solidFill>
                <a:effectLst/>
                <a:latin typeface="Fira Code" panose="020B0809050000020004" pitchFamily="49" charset="0"/>
              </a:rPr>
              <a:t> </a:t>
            </a:r>
            <a:r>
              <a:rPr lang="en-US" sz="1600" b="0" dirty="0">
                <a:solidFill>
                  <a:srgbClr val="CE9178"/>
                </a:solidFill>
                <a:effectLst/>
                <a:latin typeface="Fira Code" panose="020B0809050000020004" pitchFamily="49" charset="0"/>
              </a:rPr>
              <a:t>"John"</a:t>
            </a: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father:</a:t>
            </a:r>
            <a:r>
              <a:rPr lang="en-US" sz="1600" b="0" dirty="0">
                <a:solidFill>
                  <a:srgbClr val="CE9178"/>
                </a:solidFill>
                <a:effectLst/>
                <a:latin typeface="Fira Code" panose="020B0809050000020004" pitchFamily="49" charset="0"/>
              </a:rPr>
              <a:t>"</a:t>
            </a:r>
            <a:r>
              <a:rPr lang="en-US" sz="1600" b="0" dirty="0" err="1">
                <a:solidFill>
                  <a:srgbClr val="CE9178"/>
                </a:solidFill>
                <a:effectLst/>
                <a:latin typeface="Fira Code" panose="020B0809050000020004" pitchFamily="49" charset="0"/>
              </a:rPr>
              <a:t>younas</a:t>
            </a:r>
            <a:r>
              <a:rPr lang="en-US" sz="1600" b="0" dirty="0">
                <a:solidFill>
                  <a:srgbClr val="CE9178"/>
                </a:solidFill>
                <a:effectLst/>
                <a:latin typeface="Fira Code" panose="020B0809050000020004" pitchFamily="49" charset="0"/>
              </a:rPr>
              <a:t>"</a:t>
            </a: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degree:</a:t>
            </a:r>
            <a:r>
              <a:rPr lang="en-US" sz="1600" b="0" dirty="0">
                <a:solidFill>
                  <a:srgbClr val="CE9178"/>
                </a:solidFill>
                <a:effectLst/>
                <a:latin typeface="Fira Code" panose="020B0809050000020004" pitchFamily="49" charset="0"/>
              </a:rPr>
              <a:t>"</a:t>
            </a:r>
            <a:r>
              <a:rPr lang="en-US" sz="1600" b="0" dirty="0" err="1">
                <a:solidFill>
                  <a:srgbClr val="CE9178"/>
                </a:solidFill>
                <a:effectLst/>
                <a:latin typeface="Fira Code" panose="020B0809050000020004" pitchFamily="49" charset="0"/>
              </a:rPr>
              <a:t>msc</a:t>
            </a:r>
            <a:r>
              <a:rPr lang="en-US" sz="1600" b="0" dirty="0">
                <a:solidFill>
                  <a:srgbClr val="CE9178"/>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br>
              <a:rPr lang="en-US" sz="1600" b="0" dirty="0">
                <a:solidFill>
                  <a:srgbClr val="D4D4D4"/>
                </a:solidFill>
                <a:effectLst/>
                <a:latin typeface="Fira Code" panose="020B0809050000020004" pitchFamily="49" charset="0"/>
              </a:rPr>
            </a:br>
            <a:r>
              <a:rPr lang="en-US" sz="1600" b="0" dirty="0">
                <a:solidFill>
                  <a:srgbClr val="C586C0"/>
                </a:solidFill>
                <a:effectLst/>
                <a:latin typeface="Fira Code" panose="020B0809050000020004" pitchFamily="49" charset="0"/>
              </a:rPr>
              <a:t>for</a:t>
            </a:r>
            <a:r>
              <a:rPr lang="en-US" sz="1600" b="0" dirty="0">
                <a:solidFill>
                  <a:srgbClr val="D4D4D4"/>
                </a:solidFill>
                <a:effectLst/>
                <a:latin typeface="Fira Code" panose="020B0809050000020004" pitchFamily="49" charset="0"/>
              </a:rPr>
              <a:t>(</a:t>
            </a:r>
            <a:r>
              <a:rPr lang="en-US" sz="1600" b="0" dirty="0">
                <a:solidFill>
                  <a:srgbClr val="569CD6"/>
                </a:solidFill>
                <a:effectLst/>
                <a:latin typeface="Fira Code" panose="020B0809050000020004" pitchFamily="49" charset="0"/>
              </a:rPr>
              <a:t>let</a:t>
            </a: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key</a:t>
            </a:r>
            <a:r>
              <a:rPr lang="en-US" sz="1600" b="0" dirty="0">
                <a:solidFill>
                  <a:srgbClr val="D4D4D4"/>
                </a:solidFill>
                <a:effectLst/>
                <a:latin typeface="Fira Code" panose="020B0809050000020004" pitchFamily="49" charset="0"/>
              </a:rPr>
              <a:t> </a:t>
            </a:r>
            <a:r>
              <a:rPr lang="en-US" sz="1600" b="0" dirty="0">
                <a:solidFill>
                  <a:srgbClr val="569CD6"/>
                </a:solidFill>
                <a:effectLst/>
                <a:latin typeface="Fira Code" panose="020B0809050000020004" pitchFamily="49" charset="0"/>
              </a:rPr>
              <a:t>in</a:t>
            </a:r>
            <a:r>
              <a:rPr lang="en-US" sz="1600" b="0" dirty="0">
                <a:solidFill>
                  <a:srgbClr val="D4D4D4"/>
                </a:solidFill>
                <a:effectLst/>
                <a:latin typeface="Fira Code" panose="020B0809050000020004" pitchFamily="49" charset="0"/>
              </a:rPr>
              <a:t> </a:t>
            </a:r>
            <a:r>
              <a:rPr lang="en-US" sz="1600" b="0" dirty="0">
                <a:solidFill>
                  <a:srgbClr val="4FC1FF"/>
                </a:solidFill>
                <a:effectLst/>
                <a:latin typeface="Fira Code" panose="020B0809050000020004" pitchFamily="49" charset="0"/>
              </a:rPr>
              <a:t>person</a:t>
            </a: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  </a:t>
            </a:r>
            <a:r>
              <a:rPr lang="en-US" sz="1600" b="0" dirty="0">
                <a:solidFill>
                  <a:srgbClr val="6A9955"/>
                </a:solidFill>
                <a:effectLst/>
                <a:latin typeface="Fira Code" panose="020B0809050000020004" pitchFamily="49" charset="0"/>
              </a:rPr>
              <a:t>//key:key value</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console</a:t>
            </a:r>
            <a:r>
              <a:rPr lang="en-US" sz="1600" b="0" dirty="0">
                <a:solidFill>
                  <a:srgbClr val="D4D4D4"/>
                </a:solidFill>
                <a:effectLst/>
                <a:latin typeface="Fira Code" panose="020B0809050000020004" pitchFamily="49" charset="0"/>
              </a:rPr>
              <a:t>.</a:t>
            </a:r>
            <a:r>
              <a:rPr lang="en-US" sz="1600" b="0" dirty="0">
                <a:solidFill>
                  <a:srgbClr val="DCDCAA"/>
                </a:solidFill>
                <a:effectLst/>
                <a:latin typeface="Fira Code" panose="020B0809050000020004" pitchFamily="49" charset="0"/>
              </a:rPr>
              <a:t>log</a:t>
            </a:r>
            <a:r>
              <a:rPr lang="en-US" sz="1600" b="0" dirty="0">
                <a:solidFill>
                  <a:srgbClr val="D4D4D4"/>
                </a:solidFill>
                <a:effectLst/>
                <a:latin typeface="Fira Code" panose="020B0809050000020004" pitchFamily="49" charset="0"/>
              </a:rPr>
              <a:t>(</a:t>
            </a:r>
            <a:r>
              <a:rPr lang="en-US" sz="1600" b="0" dirty="0">
                <a:solidFill>
                  <a:srgbClr val="CE9178"/>
                </a:solidFill>
                <a:effectLst/>
                <a:latin typeface="Fira Code" panose="020B0809050000020004" pitchFamily="49" charset="0"/>
              </a:rPr>
              <a:t>`</a:t>
            </a:r>
            <a:r>
              <a:rPr lang="en-US" sz="1600" b="0" dirty="0">
                <a:solidFill>
                  <a:srgbClr val="569CD6"/>
                </a:solidFill>
                <a:effectLst/>
                <a:latin typeface="Fira Code" panose="020B0809050000020004" pitchFamily="49" charset="0"/>
              </a:rPr>
              <a:t>${</a:t>
            </a:r>
            <a:r>
              <a:rPr lang="en-US" sz="1600" b="0" dirty="0">
                <a:solidFill>
                  <a:srgbClr val="9CDCFE"/>
                </a:solidFill>
                <a:effectLst/>
                <a:latin typeface="Fira Code" panose="020B0809050000020004" pitchFamily="49" charset="0"/>
              </a:rPr>
              <a:t>key</a:t>
            </a:r>
            <a:r>
              <a:rPr lang="en-US" sz="1600" b="0" dirty="0">
                <a:solidFill>
                  <a:srgbClr val="569CD6"/>
                </a:solidFill>
                <a:effectLst/>
                <a:latin typeface="Fira Code" panose="020B0809050000020004" pitchFamily="49" charset="0"/>
              </a:rPr>
              <a:t>}</a:t>
            </a:r>
            <a:r>
              <a:rPr lang="en-US" sz="1600" b="0" dirty="0">
                <a:solidFill>
                  <a:srgbClr val="CE9178"/>
                </a:solidFill>
                <a:effectLst/>
                <a:latin typeface="Fira Code" panose="020B0809050000020004" pitchFamily="49" charset="0"/>
              </a:rPr>
              <a:t> : </a:t>
            </a:r>
            <a:r>
              <a:rPr lang="en-US" sz="1600" b="0" dirty="0">
                <a:solidFill>
                  <a:srgbClr val="569CD6"/>
                </a:solidFill>
                <a:effectLst/>
                <a:latin typeface="Fira Code" panose="020B0809050000020004" pitchFamily="49" charset="0"/>
              </a:rPr>
              <a:t>${</a:t>
            </a:r>
            <a:r>
              <a:rPr lang="en-US" sz="1600" b="0" dirty="0">
                <a:solidFill>
                  <a:srgbClr val="4FC1FF"/>
                </a:solidFill>
                <a:effectLst/>
                <a:latin typeface="Fira Code" panose="020B0809050000020004" pitchFamily="49" charset="0"/>
              </a:rPr>
              <a:t>person</a:t>
            </a:r>
            <a:r>
              <a:rPr lang="en-US" sz="1600" b="0" dirty="0">
                <a:solidFill>
                  <a:srgbClr val="D4D4D4"/>
                </a:solidFill>
                <a:effectLst/>
                <a:latin typeface="Fira Code" panose="020B0809050000020004" pitchFamily="49" charset="0"/>
              </a:rPr>
              <a:t>[</a:t>
            </a:r>
            <a:r>
              <a:rPr lang="en-US" sz="1600" b="0" dirty="0">
                <a:solidFill>
                  <a:srgbClr val="9CDCFE"/>
                </a:solidFill>
                <a:effectLst/>
                <a:latin typeface="Fira Code" panose="020B0809050000020004" pitchFamily="49" charset="0"/>
              </a:rPr>
              <a:t>key</a:t>
            </a:r>
            <a:r>
              <a:rPr lang="en-US" sz="1600" b="0" dirty="0">
                <a:solidFill>
                  <a:srgbClr val="D4D4D4"/>
                </a:solidFill>
                <a:effectLst/>
                <a:latin typeface="Fira Code" panose="020B0809050000020004" pitchFamily="49" charset="0"/>
              </a:rPr>
              <a:t>]</a:t>
            </a:r>
            <a:r>
              <a:rPr lang="en-US" sz="1600" b="0" dirty="0">
                <a:solidFill>
                  <a:srgbClr val="569CD6"/>
                </a:solidFill>
                <a:effectLst/>
                <a:latin typeface="Fira Code" panose="020B0809050000020004" pitchFamily="49" charset="0"/>
              </a:rPr>
              <a:t>}</a:t>
            </a:r>
            <a:r>
              <a:rPr lang="en-US" sz="1600" b="0" dirty="0">
                <a:solidFill>
                  <a:srgbClr val="CE9178"/>
                </a:solidFill>
                <a:effectLst/>
                <a:latin typeface="Fira Code" panose="020B0809050000020004" pitchFamily="49" charset="0"/>
              </a:rPr>
              <a:t>`</a:t>
            </a: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br>
              <a:rPr lang="en-US" sz="1600" b="0" dirty="0">
                <a:solidFill>
                  <a:srgbClr val="D4D4D4"/>
                </a:solidFill>
                <a:effectLst/>
                <a:latin typeface="Fira Code" panose="020B0809050000020004" pitchFamily="49" charset="0"/>
              </a:rPr>
            </a:br>
            <a:r>
              <a:rPr lang="en-US" sz="1600" b="0" dirty="0">
                <a:solidFill>
                  <a:srgbClr val="569CD6"/>
                </a:solidFill>
                <a:effectLst/>
                <a:latin typeface="Fira Code" panose="020B0809050000020004" pitchFamily="49" charset="0"/>
              </a:rPr>
              <a:t>let</a:t>
            </a: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person2</a:t>
            </a:r>
            <a:r>
              <a:rPr lang="en-US" sz="1600" b="0" dirty="0">
                <a:solidFill>
                  <a:srgbClr val="D4D4D4"/>
                </a:solidFill>
                <a:effectLst/>
                <a:latin typeface="Fira Code" panose="020B0809050000020004" pitchFamily="49" charset="0"/>
              </a:rPr>
              <a:t> = </a:t>
            </a:r>
            <a:r>
              <a:rPr lang="en-US" sz="1600" b="0" dirty="0">
                <a:solidFill>
                  <a:srgbClr val="4EC9B0"/>
                </a:solidFill>
                <a:effectLst/>
                <a:latin typeface="Fira Code" panose="020B0809050000020004" pitchFamily="49" charset="0"/>
              </a:rPr>
              <a:t>Object</a:t>
            </a:r>
            <a:r>
              <a:rPr lang="en-US" sz="1600" b="0" dirty="0">
                <a:solidFill>
                  <a:srgbClr val="D4D4D4"/>
                </a:solidFill>
                <a:effectLst/>
                <a:latin typeface="Fira Code" panose="020B0809050000020004" pitchFamily="49" charset="0"/>
              </a:rPr>
              <a:t>.</a:t>
            </a:r>
            <a:r>
              <a:rPr lang="en-US" sz="1600" b="0" dirty="0">
                <a:solidFill>
                  <a:srgbClr val="DCDCAA"/>
                </a:solidFill>
                <a:effectLst/>
                <a:latin typeface="Fira Code" panose="020B0809050000020004" pitchFamily="49" charset="0"/>
              </a:rPr>
              <a:t>values</a:t>
            </a:r>
            <a:r>
              <a:rPr lang="en-US" sz="1600" b="0" dirty="0">
                <a:solidFill>
                  <a:srgbClr val="D4D4D4"/>
                </a:solidFill>
                <a:effectLst/>
                <a:latin typeface="Fira Code" panose="020B0809050000020004" pitchFamily="49" charset="0"/>
              </a:rPr>
              <a:t>(</a:t>
            </a:r>
            <a:r>
              <a:rPr lang="en-US" sz="1600" b="0" dirty="0">
                <a:solidFill>
                  <a:srgbClr val="4FC1FF"/>
                </a:solidFill>
                <a:effectLst/>
                <a:latin typeface="Fira Code" panose="020B0809050000020004" pitchFamily="49" charset="0"/>
              </a:rPr>
              <a:t>person</a:t>
            </a: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r>
              <a:rPr lang="en-US" sz="1600" b="0" dirty="0">
                <a:solidFill>
                  <a:srgbClr val="6A9955"/>
                </a:solidFill>
                <a:effectLst/>
                <a:latin typeface="Fira Code" panose="020B0809050000020004" pitchFamily="49" charset="0"/>
              </a:rPr>
              <a:t>//object to array</a:t>
            </a:r>
            <a:br>
              <a:rPr lang="en-US" sz="1600" b="0" dirty="0">
                <a:solidFill>
                  <a:srgbClr val="D4D4D4"/>
                </a:solidFill>
                <a:effectLst/>
                <a:latin typeface="Fira Code" panose="020B0809050000020004" pitchFamily="49" charset="0"/>
              </a:rPr>
            </a:br>
            <a:r>
              <a:rPr lang="en-US" sz="1600" b="0" dirty="0">
                <a:solidFill>
                  <a:srgbClr val="9CDCFE"/>
                </a:solidFill>
                <a:effectLst/>
                <a:latin typeface="Fira Code" panose="020B0809050000020004" pitchFamily="49" charset="0"/>
              </a:rPr>
              <a:t>person2</a:t>
            </a:r>
            <a:r>
              <a:rPr lang="en-US" sz="1600" b="0" dirty="0">
                <a:solidFill>
                  <a:srgbClr val="D4D4D4"/>
                </a:solidFill>
                <a:effectLst/>
                <a:latin typeface="Fira Code" panose="020B0809050000020004" pitchFamily="49" charset="0"/>
              </a:rPr>
              <a:t>.</a:t>
            </a:r>
            <a:r>
              <a:rPr lang="en-US" sz="1600" b="0" dirty="0">
                <a:solidFill>
                  <a:srgbClr val="DCDCAA"/>
                </a:solidFill>
                <a:effectLst/>
                <a:latin typeface="Fira Code" panose="020B0809050000020004" pitchFamily="49" charset="0"/>
              </a:rPr>
              <a:t>forEach</a:t>
            </a:r>
            <a:r>
              <a:rPr lang="en-US" sz="1600" b="0" dirty="0">
                <a:solidFill>
                  <a:srgbClr val="D4D4D4"/>
                </a:solidFill>
                <a:effectLst/>
                <a:latin typeface="Fira Code" panose="020B0809050000020004" pitchFamily="49" charset="0"/>
              </a:rPr>
              <a:t>(</a:t>
            </a:r>
            <a:r>
              <a:rPr lang="en-US" sz="1600" b="0" dirty="0">
                <a:solidFill>
                  <a:srgbClr val="9CDCFE"/>
                </a:solidFill>
                <a:effectLst/>
                <a:latin typeface="Fira Code" panose="020B0809050000020004" pitchFamily="49" charset="0"/>
              </a:rPr>
              <a:t>element</a:t>
            </a:r>
            <a:r>
              <a:rPr lang="en-US" sz="1600" b="0" dirty="0">
                <a:solidFill>
                  <a:srgbClr val="D4D4D4"/>
                </a:solidFill>
                <a:effectLst/>
                <a:latin typeface="Fira Code" panose="020B0809050000020004" pitchFamily="49" charset="0"/>
              </a:rPr>
              <a:t> </a:t>
            </a:r>
            <a:r>
              <a:rPr lang="en-US" sz="1600" b="0" dirty="0">
                <a:solidFill>
                  <a:srgbClr val="569CD6"/>
                </a:solidFill>
                <a:effectLst/>
                <a:latin typeface="Fira Code" panose="020B0809050000020004" pitchFamily="49" charset="0"/>
              </a:rPr>
              <a:t>=&gt;</a:t>
            </a:r>
            <a:r>
              <a:rPr lang="en-US" sz="1600" b="0" dirty="0">
                <a:solidFill>
                  <a:srgbClr val="D4D4D4"/>
                </a:solidFill>
                <a:effectLst/>
                <a:latin typeface="Fira Code" panose="020B0809050000020004" pitchFamily="49" charset="0"/>
              </a:rPr>
              <a:t> {</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console</a:t>
            </a:r>
            <a:r>
              <a:rPr lang="en-US" sz="1600" b="0" dirty="0">
                <a:solidFill>
                  <a:srgbClr val="D4D4D4"/>
                </a:solidFill>
                <a:effectLst/>
                <a:latin typeface="Fira Code" panose="020B0809050000020004" pitchFamily="49" charset="0"/>
              </a:rPr>
              <a:t>.</a:t>
            </a:r>
            <a:r>
              <a:rPr lang="en-US" sz="1600" b="0" dirty="0">
                <a:solidFill>
                  <a:srgbClr val="DCDCAA"/>
                </a:solidFill>
                <a:effectLst/>
                <a:latin typeface="Fira Code" panose="020B0809050000020004" pitchFamily="49" charset="0"/>
              </a:rPr>
              <a:t>log</a:t>
            </a:r>
            <a:r>
              <a:rPr lang="en-US" sz="1600" b="0" dirty="0">
                <a:solidFill>
                  <a:srgbClr val="D4D4D4"/>
                </a:solidFill>
                <a:effectLst/>
                <a:latin typeface="Fira Code" panose="020B0809050000020004" pitchFamily="49" charset="0"/>
              </a:rPr>
              <a:t>(</a:t>
            </a:r>
            <a:r>
              <a:rPr lang="en-US" sz="1600" b="0" dirty="0">
                <a:solidFill>
                  <a:srgbClr val="9CDCFE"/>
                </a:solidFill>
                <a:effectLst/>
                <a:latin typeface="Fira Code" panose="020B0809050000020004" pitchFamily="49" charset="0"/>
              </a:rPr>
              <a:t>element</a:t>
            </a: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r>
              <a:rPr lang="en-US" sz="1600" b="0" dirty="0">
                <a:solidFill>
                  <a:srgbClr val="D4D4D4"/>
                </a:solidFill>
                <a:effectLst/>
                <a:latin typeface="Fira Code" panose="020B0809050000020004" pitchFamily="49" charset="0"/>
              </a:rPr>
              <a:t>});</a:t>
            </a:r>
            <a:br>
              <a:rPr lang="en-US" sz="1600" b="0" dirty="0">
                <a:solidFill>
                  <a:srgbClr val="D4D4D4"/>
                </a:solidFill>
                <a:effectLst/>
                <a:latin typeface="Fira Code" panose="020B0809050000020004" pitchFamily="49" charset="0"/>
              </a:rPr>
            </a:br>
            <a:endParaRPr lang="en-US" sz="1600" dirty="0">
              <a:solidFill>
                <a:srgbClr val="92D050"/>
              </a:solidFill>
            </a:endParaRPr>
          </a:p>
        </p:txBody>
      </p:sp>
    </p:spTree>
    <p:extLst>
      <p:ext uri="{BB962C8B-B14F-4D97-AF65-F5344CB8AC3E}">
        <p14:creationId xmlns:p14="http://schemas.microsoft.com/office/powerpoint/2010/main" val="4504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1419664"/>
            <a:ext cx="8825658" cy="4685713"/>
          </a:xfrm>
        </p:spPr>
        <p:txBody>
          <a:bodyPr/>
          <a:lstStyle/>
          <a:p>
            <a:r>
              <a:rPr lang="en-US" dirty="0">
                <a:solidFill>
                  <a:schemeClr val="bg1"/>
                </a:solidFill>
              </a:rPr>
              <a:t>Define OOP class, object, constructor method and prototype method</a:t>
            </a:r>
            <a:br>
              <a:rPr lang="en-US" dirty="0">
                <a:solidFill>
                  <a:srgbClr val="92D050"/>
                </a:solidFill>
              </a:rPr>
            </a:br>
            <a:br>
              <a:rPr lang="en-US" dirty="0">
                <a:solidFill>
                  <a:srgbClr val="92D050"/>
                </a:solidFill>
              </a:rPr>
            </a:br>
            <a:endParaRPr lang="en-US" dirty="0">
              <a:solidFill>
                <a:srgbClr val="92D050"/>
              </a:solidFill>
            </a:endParaRPr>
          </a:p>
        </p:txBody>
      </p:sp>
    </p:spTree>
    <p:extLst>
      <p:ext uri="{BB962C8B-B14F-4D97-AF65-F5344CB8AC3E}">
        <p14:creationId xmlns:p14="http://schemas.microsoft.com/office/powerpoint/2010/main" val="1730595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506438"/>
            <a:ext cx="8825658" cy="5669280"/>
          </a:xfrm>
        </p:spPr>
        <p:txBody>
          <a:bodyPr/>
          <a:lstStyle/>
          <a:p>
            <a:pPr algn="ctr"/>
            <a:r>
              <a:rPr lang="en-US" sz="3200" dirty="0">
                <a:solidFill>
                  <a:schemeClr val="bg1"/>
                </a:solidFill>
              </a:rPr>
              <a:t>What is object constructor + add values by prototype and why we use it also describe object constructor VS OOP class + add value in class by prototype</a:t>
            </a:r>
            <a:br>
              <a:rPr lang="en-US" sz="3200" dirty="0">
                <a:solidFill>
                  <a:schemeClr val="bg1"/>
                </a:solidFill>
              </a:rPr>
            </a:br>
            <a:r>
              <a:rPr lang="en-US" sz="3200" dirty="0">
                <a:solidFill>
                  <a:schemeClr val="bg1"/>
                </a:solidFill>
              </a:rPr>
              <a:t>there is a difference b/w add values in class and object constructor by prototype</a:t>
            </a:r>
            <a:br>
              <a:rPr lang="en-US" dirty="0">
                <a:solidFill>
                  <a:srgbClr val="92D050"/>
                </a:solidFill>
              </a:rPr>
            </a:br>
            <a:r>
              <a:rPr lang="en-US" sz="3600" dirty="0" err="1">
                <a:solidFill>
                  <a:srgbClr val="92D050"/>
                </a:solidFill>
              </a:rPr>
              <a:t>jata</a:t>
            </a:r>
            <a:r>
              <a:rPr lang="en-US" sz="3600" dirty="0">
                <a:solidFill>
                  <a:srgbClr val="92D050"/>
                </a:solidFill>
              </a:rPr>
              <a:t> blue print main </a:t>
            </a:r>
            <a:r>
              <a:rPr lang="en-US" sz="3600" dirty="0" err="1">
                <a:solidFill>
                  <a:srgbClr val="92D050"/>
                </a:solidFill>
              </a:rPr>
              <a:t>hai</a:t>
            </a:r>
            <a:r>
              <a:rPr lang="en-US" sz="3600" dirty="0">
                <a:solidFill>
                  <a:srgbClr val="92D050"/>
                </a:solidFill>
              </a:rPr>
              <a:t> </a:t>
            </a:r>
            <a:r>
              <a:rPr lang="en-US" sz="3600" dirty="0" err="1">
                <a:solidFill>
                  <a:srgbClr val="92D050"/>
                </a:solidFill>
              </a:rPr>
              <a:t>magr</a:t>
            </a:r>
            <a:r>
              <a:rPr lang="en-US" sz="3600" dirty="0">
                <a:solidFill>
                  <a:srgbClr val="92D050"/>
                </a:solidFill>
              </a:rPr>
              <a:t> access to object se </a:t>
            </a:r>
            <a:r>
              <a:rPr lang="en-US" sz="3600" dirty="0" err="1">
                <a:solidFill>
                  <a:srgbClr val="92D050"/>
                </a:solidFill>
              </a:rPr>
              <a:t>krty</a:t>
            </a:r>
            <a:r>
              <a:rPr lang="en-US" sz="3600" dirty="0">
                <a:solidFill>
                  <a:srgbClr val="92D050"/>
                </a:solidFill>
              </a:rPr>
              <a:t> </a:t>
            </a:r>
            <a:r>
              <a:rPr lang="en-US" sz="3600" dirty="0" err="1">
                <a:solidFill>
                  <a:srgbClr val="92D050"/>
                </a:solidFill>
              </a:rPr>
              <a:t>hn</a:t>
            </a:r>
            <a:endParaRPr lang="en-US" dirty="0">
              <a:solidFill>
                <a:srgbClr val="92D050"/>
              </a:solidFill>
            </a:endParaRPr>
          </a:p>
        </p:txBody>
      </p:sp>
    </p:spTree>
    <p:extLst>
      <p:ext uri="{BB962C8B-B14F-4D97-AF65-F5344CB8AC3E}">
        <p14:creationId xmlns:p14="http://schemas.microsoft.com/office/powerpoint/2010/main" val="138083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50"/>
            <a:ext cx="8825658" cy="4909624"/>
          </a:xfrm>
        </p:spPr>
        <p:txBody>
          <a:bodyPr/>
          <a:lstStyle/>
          <a:p>
            <a:r>
              <a:rPr lang="en-US" dirty="0"/>
              <a:t>Create object with same key and value pair two times</a:t>
            </a:r>
            <a:br>
              <a:rPr lang="en-US" dirty="0"/>
            </a:br>
            <a:r>
              <a:rPr lang="en-US" dirty="0"/>
              <a:t>what you think console will be</a:t>
            </a:r>
          </a:p>
        </p:txBody>
      </p:sp>
    </p:spTree>
    <p:extLst>
      <p:ext uri="{BB962C8B-B14F-4D97-AF65-F5344CB8AC3E}">
        <p14:creationId xmlns:p14="http://schemas.microsoft.com/office/powerpoint/2010/main" val="64748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49"/>
            <a:ext cx="8825658" cy="5219114"/>
          </a:xfrm>
        </p:spPr>
        <p:txBody>
          <a:bodyPr/>
          <a:lstStyle/>
          <a:p>
            <a:r>
              <a:rPr lang="en-US" dirty="0">
                <a:solidFill>
                  <a:schemeClr val="bg1"/>
                </a:solidFill>
              </a:rPr>
              <a:t>Can you create an function inside object constructor like we create in class in OOP</a:t>
            </a:r>
            <a:br>
              <a:rPr lang="en-US" dirty="0">
                <a:solidFill>
                  <a:srgbClr val="92D050"/>
                </a:solidFill>
              </a:rPr>
            </a:br>
            <a:br>
              <a:rPr lang="en-US" dirty="0">
                <a:solidFill>
                  <a:srgbClr val="92D050"/>
                </a:solidFill>
              </a:rPr>
            </a:br>
            <a:endParaRPr lang="en-US" dirty="0">
              <a:solidFill>
                <a:srgbClr val="92D050"/>
              </a:solidFill>
            </a:endParaRPr>
          </a:p>
        </p:txBody>
      </p:sp>
    </p:spTree>
    <p:extLst>
      <p:ext uri="{BB962C8B-B14F-4D97-AF65-F5344CB8AC3E}">
        <p14:creationId xmlns:p14="http://schemas.microsoft.com/office/powerpoint/2010/main" val="37662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49"/>
            <a:ext cx="8825658" cy="5219114"/>
          </a:xfrm>
        </p:spPr>
        <p:txBody>
          <a:bodyPr/>
          <a:lstStyle/>
          <a:p>
            <a:r>
              <a:rPr lang="en-US" dirty="0">
                <a:solidFill>
                  <a:schemeClr val="bg1"/>
                </a:solidFill>
              </a:rPr>
              <a:t>Add function in Object Constructor</a:t>
            </a:r>
            <a:br>
              <a:rPr lang="en-US" dirty="0">
                <a:solidFill>
                  <a:srgbClr val="92D050"/>
                </a:solidFill>
              </a:rPr>
            </a:br>
            <a:br>
              <a:rPr lang="en-US" dirty="0">
                <a:solidFill>
                  <a:srgbClr val="92D050"/>
                </a:solidFill>
              </a:rPr>
            </a:br>
            <a:endParaRPr lang="en-US" dirty="0">
              <a:solidFill>
                <a:srgbClr val="92D050"/>
              </a:solidFill>
            </a:endParaRPr>
          </a:p>
        </p:txBody>
      </p:sp>
    </p:spTree>
    <p:extLst>
      <p:ext uri="{BB962C8B-B14F-4D97-AF65-F5344CB8AC3E}">
        <p14:creationId xmlns:p14="http://schemas.microsoft.com/office/powerpoint/2010/main" val="313041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49"/>
            <a:ext cx="8825658" cy="5219114"/>
          </a:xfrm>
        </p:spPr>
        <p:txBody>
          <a:bodyPr/>
          <a:lstStyle/>
          <a:p>
            <a:r>
              <a:rPr lang="en-US" dirty="0">
                <a:solidFill>
                  <a:schemeClr val="bg1"/>
                </a:solidFill>
              </a:rPr>
              <a:t>Add variables and functions outside the Object Constructor</a:t>
            </a:r>
            <a:br>
              <a:rPr lang="en-US" dirty="0">
                <a:solidFill>
                  <a:srgbClr val="92D050"/>
                </a:solidFill>
              </a:rPr>
            </a:br>
            <a:br>
              <a:rPr lang="en-US" dirty="0">
                <a:solidFill>
                  <a:srgbClr val="92D050"/>
                </a:solidFill>
              </a:rPr>
            </a:br>
            <a:endParaRPr lang="en-US" dirty="0">
              <a:solidFill>
                <a:srgbClr val="92D050"/>
              </a:solidFill>
            </a:endParaRPr>
          </a:p>
        </p:txBody>
      </p:sp>
    </p:spTree>
    <p:extLst>
      <p:ext uri="{BB962C8B-B14F-4D97-AF65-F5344CB8AC3E}">
        <p14:creationId xmlns:p14="http://schemas.microsoft.com/office/powerpoint/2010/main" val="15527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49"/>
            <a:ext cx="8825658" cy="5219114"/>
          </a:xfrm>
        </p:spPr>
        <p:txBody>
          <a:bodyPr/>
          <a:lstStyle/>
          <a:p>
            <a:pPr algn="ctr"/>
            <a:r>
              <a:rPr lang="en-US" sz="8800" dirty="0">
                <a:solidFill>
                  <a:srgbClr val="92D050"/>
                </a:solidFill>
              </a:rPr>
              <a:t>Inheritance</a:t>
            </a:r>
            <a:br>
              <a:rPr lang="en-US" dirty="0">
                <a:solidFill>
                  <a:schemeClr val="bg1"/>
                </a:solidFill>
              </a:rPr>
            </a:br>
            <a:r>
              <a:rPr lang="en-US" dirty="0">
                <a:solidFill>
                  <a:schemeClr val="bg1"/>
                </a:solidFill>
              </a:rPr>
              <a:t>What is inheritance and why we use it</a:t>
            </a:r>
            <a:br>
              <a:rPr lang="en-US" dirty="0">
                <a:solidFill>
                  <a:srgbClr val="92D050"/>
                </a:solidFill>
              </a:rPr>
            </a:br>
            <a:br>
              <a:rPr lang="en-US" dirty="0">
                <a:solidFill>
                  <a:srgbClr val="92D050"/>
                </a:solidFill>
              </a:rPr>
            </a:br>
            <a:endParaRPr lang="en-US" dirty="0">
              <a:solidFill>
                <a:srgbClr val="92D050"/>
              </a:solidFill>
            </a:endParaRPr>
          </a:p>
        </p:txBody>
      </p:sp>
    </p:spTree>
    <p:extLst>
      <p:ext uri="{BB962C8B-B14F-4D97-AF65-F5344CB8AC3E}">
        <p14:creationId xmlns:p14="http://schemas.microsoft.com/office/powerpoint/2010/main" val="3528751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49"/>
            <a:ext cx="8825658" cy="5219114"/>
          </a:xfrm>
        </p:spPr>
        <p:txBody>
          <a:bodyPr/>
          <a:lstStyle/>
          <a:p>
            <a:r>
              <a:rPr lang="en-US" dirty="0">
                <a:solidFill>
                  <a:schemeClr val="bg1"/>
                </a:solidFill>
              </a:rPr>
              <a:t>What is an prototype and it’s use</a:t>
            </a:r>
            <a:br>
              <a:rPr lang="en-US" dirty="0">
                <a:solidFill>
                  <a:srgbClr val="92D050"/>
                </a:solidFill>
              </a:rPr>
            </a:br>
            <a:br>
              <a:rPr lang="en-US" dirty="0">
                <a:solidFill>
                  <a:srgbClr val="92D050"/>
                </a:solidFill>
              </a:rPr>
            </a:br>
            <a:endParaRPr lang="en-US" dirty="0">
              <a:solidFill>
                <a:srgbClr val="92D050"/>
              </a:solidFill>
            </a:endParaRPr>
          </a:p>
        </p:txBody>
      </p:sp>
    </p:spTree>
    <p:extLst>
      <p:ext uri="{BB962C8B-B14F-4D97-AF65-F5344CB8AC3E}">
        <p14:creationId xmlns:p14="http://schemas.microsoft.com/office/powerpoint/2010/main" val="1859802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A9C0-1CDA-CDA7-FF90-A561B2C12BA9}"/>
              </a:ext>
            </a:extLst>
          </p:cNvPr>
          <p:cNvSpPr>
            <a:spLocks noGrp="1"/>
          </p:cNvSpPr>
          <p:nvPr>
            <p:ph type="ctrTitle"/>
          </p:nvPr>
        </p:nvSpPr>
        <p:spPr>
          <a:xfrm>
            <a:off x="1154955" y="787791"/>
            <a:ext cx="8825658" cy="2641209"/>
          </a:xfrm>
        </p:spPr>
        <p:txBody>
          <a:bodyPr/>
          <a:lstStyle/>
          <a:p>
            <a:r>
              <a:rPr lang="en-US" dirty="0">
                <a:solidFill>
                  <a:schemeClr val="bg1"/>
                </a:solidFill>
              </a:rPr>
              <a:t>Can you add or inherit without prototype in</a:t>
            </a:r>
            <a:endParaRPr lang="en-US" dirty="0"/>
          </a:p>
        </p:txBody>
      </p:sp>
      <p:sp>
        <p:nvSpPr>
          <p:cNvPr id="3" name="Subtitle 2">
            <a:extLst>
              <a:ext uri="{FF2B5EF4-FFF2-40B4-BE49-F238E27FC236}">
                <a16:creationId xmlns:a16="http://schemas.microsoft.com/office/drawing/2014/main" id="{1CE4B970-70D9-17C8-12A7-AC9813C96E0C}"/>
              </a:ext>
            </a:extLst>
          </p:cNvPr>
          <p:cNvSpPr>
            <a:spLocks noGrp="1"/>
          </p:cNvSpPr>
          <p:nvPr>
            <p:ph type="subTitle" idx="1"/>
          </p:nvPr>
        </p:nvSpPr>
        <p:spPr>
          <a:xfrm>
            <a:off x="1154955" y="3770142"/>
            <a:ext cx="8825658" cy="1868658"/>
          </a:xfrm>
        </p:spPr>
        <p:txBody>
          <a:bodyPr/>
          <a:lstStyle/>
          <a:p>
            <a:pPr marL="285750" indent="-285750">
              <a:buFont typeface="Wingdings" panose="05000000000000000000" pitchFamily="2" charset="2"/>
              <a:buChar char="Ø"/>
            </a:pPr>
            <a:r>
              <a:rPr lang="en-US" dirty="0"/>
              <a:t>Object to object </a:t>
            </a:r>
          </a:p>
          <a:p>
            <a:pPr marL="285750" indent="-285750">
              <a:buFont typeface="Wingdings" panose="05000000000000000000" pitchFamily="2" charset="2"/>
              <a:buChar char="Ø"/>
            </a:pPr>
            <a:r>
              <a:rPr lang="en-US" dirty="0"/>
              <a:t>Object to object constructor</a:t>
            </a:r>
          </a:p>
          <a:p>
            <a:pPr marL="285750" indent="-285750">
              <a:buFont typeface="Wingdings" panose="05000000000000000000" pitchFamily="2" charset="2"/>
              <a:buChar char="Ø"/>
            </a:pPr>
            <a:r>
              <a:rPr lang="en-US" dirty="0"/>
              <a:t>Array to object constructor</a:t>
            </a:r>
          </a:p>
          <a:p>
            <a:pPr marL="285750" indent="-285750">
              <a:buFont typeface="Wingdings" panose="05000000000000000000" pitchFamily="2" charset="2"/>
              <a:buChar char="Ø"/>
            </a:pPr>
            <a:r>
              <a:rPr lang="en-US" dirty="0"/>
              <a:t>Opp class inheritance</a:t>
            </a:r>
          </a:p>
        </p:txBody>
      </p:sp>
    </p:spTree>
    <p:extLst>
      <p:ext uri="{BB962C8B-B14F-4D97-AF65-F5344CB8AC3E}">
        <p14:creationId xmlns:p14="http://schemas.microsoft.com/office/powerpoint/2010/main" val="42191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A9C0-1CDA-CDA7-FF90-A561B2C12BA9}"/>
              </a:ext>
            </a:extLst>
          </p:cNvPr>
          <p:cNvSpPr>
            <a:spLocks noGrp="1"/>
          </p:cNvSpPr>
          <p:nvPr>
            <p:ph type="ctrTitle"/>
          </p:nvPr>
        </p:nvSpPr>
        <p:spPr>
          <a:xfrm>
            <a:off x="1154955" y="787792"/>
            <a:ext cx="8825658" cy="1266092"/>
          </a:xfrm>
        </p:spPr>
        <p:txBody>
          <a:bodyPr/>
          <a:lstStyle/>
          <a:p>
            <a:pPr algn="ctr"/>
            <a:r>
              <a:rPr lang="en-US" sz="8000" dirty="0">
                <a:solidFill>
                  <a:srgbClr val="FFC000"/>
                </a:solidFill>
              </a:rPr>
              <a:t>Set() Method</a:t>
            </a:r>
          </a:p>
        </p:txBody>
      </p:sp>
      <p:sp>
        <p:nvSpPr>
          <p:cNvPr id="3" name="Subtitle 2">
            <a:extLst>
              <a:ext uri="{FF2B5EF4-FFF2-40B4-BE49-F238E27FC236}">
                <a16:creationId xmlns:a16="http://schemas.microsoft.com/office/drawing/2014/main" id="{1CE4B970-70D9-17C8-12A7-AC9813C96E0C}"/>
              </a:ext>
            </a:extLst>
          </p:cNvPr>
          <p:cNvSpPr>
            <a:spLocks noGrp="1"/>
          </p:cNvSpPr>
          <p:nvPr>
            <p:ph type="subTitle" idx="1"/>
          </p:nvPr>
        </p:nvSpPr>
        <p:spPr>
          <a:xfrm>
            <a:off x="1154955" y="2053885"/>
            <a:ext cx="8825658" cy="4016324"/>
          </a:xfrm>
        </p:spPr>
        <p:txBody>
          <a:bodyPr>
            <a:normAutofit/>
          </a:bodyPr>
          <a:lstStyle/>
          <a:p>
            <a:pPr marL="285750" indent="-285750">
              <a:buFont typeface="Wingdings" panose="05000000000000000000" pitchFamily="2" charset="2"/>
              <a:buChar char="Ø"/>
            </a:pPr>
            <a:r>
              <a:rPr lang="en-US" sz="2000" dirty="0"/>
              <a:t>Define 3 ways to create set()</a:t>
            </a:r>
          </a:p>
          <a:p>
            <a:pPr marL="285750" indent="-285750">
              <a:buFont typeface="Wingdings" panose="05000000000000000000" pitchFamily="2" charset="2"/>
              <a:buChar char="Ø"/>
            </a:pPr>
            <a:r>
              <a:rPr lang="en-US" sz="2000" dirty="0"/>
              <a:t>Tell us we use add() or set() to add values</a:t>
            </a:r>
          </a:p>
          <a:p>
            <a:pPr marL="285750" indent="-285750">
              <a:buFont typeface="Wingdings" panose="05000000000000000000" pitchFamily="2" charset="2"/>
              <a:buChar char="Ø"/>
            </a:pPr>
            <a:r>
              <a:rPr lang="en-US" sz="2000" dirty="0"/>
              <a:t>As set receive an array what do you think array has values or value in term of set</a:t>
            </a:r>
          </a:p>
          <a:p>
            <a:pPr marL="285750" indent="-285750">
              <a:buFont typeface="Wingdings" panose="05000000000000000000" pitchFamily="2" charset="2"/>
              <a:buChar char="Ø"/>
            </a:pPr>
            <a:r>
              <a:rPr lang="en-US" sz="2000" dirty="0"/>
              <a:t>How set is different from object and array in the case of add values</a:t>
            </a:r>
          </a:p>
          <a:p>
            <a:pPr marL="285750" indent="-285750">
              <a:buFont typeface="Wingdings" panose="05000000000000000000" pitchFamily="2" charset="2"/>
              <a:buChar char="Ø"/>
            </a:pPr>
            <a:r>
              <a:rPr lang="en-US" sz="2000" dirty="0"/>
              <a:t>Demonstrate object, array, set and how to add delete and replace values in it</a:t>
            </a:r>
          </a:p>
          <a:p>
            <a:pPr marL="285750" indent="-285750">
              <a:buFont typeface="Wingdings" panose="05000000000000000000" pitchFamily="2" charset="2"/>
              <a:buChar char="Ø"/>
            </a:pPr>
            <a:r>
              <a:rPr lang="en-US" sz="2000" dirty="0"/>
              <a:t>Loop array, object, set it may be foreach for in or for of</a:t>
            </a:r>
          </a:p>
        </p:txBody>
      </p:sp>
    </p:spTree>
    <p:extLst>
      <p:ext uri="{BB962C8B-B14F-4D97-AF65-F5344CB8AC3E}">
        <p14:creationId xmlns:p14="http://schemas.microsoft.com/office/powerpoint/2010/main" val="3447335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A9C0-1CDA-CDA7-FF90-A561B2C12BA9}"/>
              </a:ext>
            </a:extLst>
          </p:cNvPr>
          <p:cNvSpPr>
            <a:spLocks noGrp="1"/>
          </p:cNvSpPr>
          <p:nvPr>
            <p:ph type="ctrTitle"/>
          </p:nvPr>
        </p:nvSpPr>
        <p:spPr>
          <a:xfrm>
            <a:off x="1154955" y="787792"/>
            <a:ext cx="8825658" cy="1266092"/>
          </a:xfrm>
        </p:spPr>
        <p:txBody>
          <a:bodyPr/>
          <a:lstStyle/>
          <a:p>
            <a:pPr algn="ctr"/>
            <a:r>
              <a:rPr lang="en-US" sz="8000" dirty="0">
                <a:solidFill>
                  <a:schemeClr val="accent6"/>
                </a:solidFill>
              </a:rPr>
              <a:t>Map() Method</a:t>
            </a:r>
          </a:p>
        </p:txBody>
      </p:sp>
      <p:sp>
        <p:nvSpPr>
          <p:cNvPr id="3" name="Subtitle 2">
            <a:extLst>
              <a:ext uri="{FF2B5EF4-FFF2-40B4-BE49-F238E27FC236}">
                <a16:creationId xmlns:a16="http://schemas.microsoft.com/office/drawing/2014/main" id="{1CE4B970-70D9-17C8-12A7-AC9813C96E0C}"/>
              </a:ext>
            </a:extLst>
          </p:cNvPr>
          <p:cNvSpPr>
            <a:spLocks noGrp="1"/>
          </p:cNvSpPr>
          <p:nvPr>
            <p:ph type="subTitle" idx="1"/>
          </p:nvPr>
        </p:nvSpPr>
        <p:spPr>
          <a:xfrm>
            <a:off x="1154955" y="3066756"/>
            <a:ext cx="8825658" cy="2419643"/>
          </a:xfrm>
        </p:spPr>
        <p:txBody>
          <a:bodyPr>
            <a:normAutofit/>
          </a:bodyPr>
          <a:lstStyle/>
          <a:p>
            <a:pPr marL="285750" indent="-285750">
              <a:buFont typeface="Wingdings" panose="05000000000000000000" pitchFamily="2" charset="2"/>
              <a:buChar char="Ø"/>
            </a:pPr>
            <a:r>
              <a:rPr lang="en-US" sz="3200" dirty="0"/>
              <a:t>Define map</a:t>
            </a:r>
          </a:p>
          <a:p>
            <a:pPr marL="285750" indent="-285750">
              <a:buFont typeface="Wingdings" panose="05000000000000000000" pitchFamily="2" charset="2"/>
              <a:buChar char="Ø"/>
            </a:pPr>
            <a:r>
              <a:rPr lang="en-US" sz="3200" dirty="0"/>
              <a:t>Create map using 2 ways</a:t>
            </a:r>
          </a:p>
          <a:p>
            <a:pPr marL="285750" indent="-285750">
              <a:buFont typeface="Wingdings" panose="05000000000000000000" pitchFamily="2" charset="2"/>
              <a:buChar char="Ø"/>
            </a:pPr>
            <a:r>
              <a:rPr lang="en-US" sz="3200" dirty="0"/>
              <a:t>Loop map</a:t>
            </a:r>
          </a:p>
        </p:txBody>
      </p:sp>
    </p:spTree>
    <p:extLst>
      <p:ext uri="{BB962C8B-B14F-4D97-AF65-F5344CB8AC3E}">
        <p14:creationId xmlns:p14="http://schemas.microsoft.com/office/powerpoint/2010/main" val="186781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4" y="675250"/>
            <a:ext cx="10000725" cy="5641144"/>
          </a:xfrm>
        </p:spPr>
        <p:txBody>
          <a:bodyPr/>
          <a:lstStyle/>
          <a:p>
            <a:br>
              <a:rPr lang="en-US" dirty="0"/>
            </a:br>
            <a:r>
              <a:rPr lang="en-US" sz="4800" dirty="0"/>
              <a:t>what you think console will be</a:t>
            </a:r>
            <a:br>
              <a:rPr lang="en-US" sz="4800" dirty="0"/>
            </a:br>
            <a:r>
              <a:rPr lang="en-US" sz="4800" dirty="0"/>
              <a:t>it will override the previous value</a:t>
            </a:r>
            <a:br>
              <a:rPr lang="en-US" sz="4800" dirty="0"/>
            </a:br>
            <a:r>
              <a:rPr lang="en-US" sz="4800" b="0" dirty="0">
                <a:solidFill>
                  <a:srgbClr val="569CD6"/>
                </a:solidFill>
                <a:effectLst/>
                <a:latin typeface="Fira Code" panose="020B0809050000020004" pitchFamily="49" charset="0"/>
              </a:rPr>
              <a:t>let</a:t>
            </a:r>
            <a:r>
              <a:rPr lang="en-US" sz="4800" b="0" dirty="0">
                <a:solidFill>
                  <a:srgbClr val="D4D4D4"/>
                </a:solidFill>
                <a:effectLst/>
                <a:latin typeface="Fira Code" panose="020B0809050000020004" pitchFamily="49" charset="0"/>
              </a:rPr>
              <a:t> </a:t>
            </a:r>
            <a:r>
              <a:rPr lang="en-US" sz="4800" b="0" dirty="0">
                <a:solidFill>
                  <a:srgbClr val="9CDCFE"/>
                </a:solidFill>
                <a:effectLst/>
                <a:latin typeface="Fira Code" panose="020B0809050000020004" pitchFamily="49" charset="0"/>
              </a:rPr>
              <a:t>obj</a:t>
            </a:r>
            <a:r>
              <a:rPr lang="en-US" sz="4800" b="0" dirty="0">
                <a:solidFill>
                  <a:srgbClr val="D4D4D4"/>
                </a:solidFill>
                <a:effectLst/>
                <a:latin typeface="Fira Code" panose="020B0809050000020004" pitchFamily="49" charset="0"/>
              </a:rPr>
              <a:t> = </a:t>
            </a:r>
            <a:r>
              <a:rPr lang="en-US" sz="4800" b="0" dirty="0">
                <a:solidFill>
                  <a:srgbClr val="569CD6"/>
                </a:solidFill>
                <a:effectLst/>
                <a:latin typeface="Fira Code" panose="020B0809050000020004" pitchFamily="49" charset="0"/>
              </a:rPr>
              <a:t>new</a:t>
            </a:r>
            <a:r>
              <a:rPr lang="en-US" sz="4800" b="0" dirty="0">
                <a:solidFill>
                  <a:srgbClr val="D4D4D4"/>
                </a:solidFill>
                <a:effectLst/>
                <a:latin typeface="Fira Code" panose="020B0809050000020004" pitchFamily="49" charset="0"/>
              </a:rPr>
              <a:t> </a:t>
            </a:r>
            <a:r>
              <a:rPr lang="en-US" sz="4800" b="0" dirty="0">
                <a:solidFill>
                  <a:srgbClr val="4EC9B0"/>
                </a:solidFill>
                <a:effectLst/>
                <a:latin typeface="Fira Code" panose="020B0809050000020004" pitchFamily="49" charset="0"/>
              </a:rPr>
              <a:t>Object</a:t>
            </a:r>
            <a:r>
              <a:rPr lang="en-US" sz="4800" b="0" dirty="0">
                <a:solidFill>
                  <a:srgbClr val="D4D4D4"/>
                </a:solidFill>
                <a:effectLst/>
                <a:latin typeface="Fira Code" panose="020B0809050000020004" pitchFamily="49" charset="0"/>
              </a:rPr>
              <a:t>()</a:t>
            </a:r>
            <a:br>
              <a:rPr lang="en-US" sz="4800" b="0" dirty="0">
                <a:solidFill>
                  <a:srgbClr val="D4D4D4"/>
                </a:solidFill>
                <a:effectLst/>
                <a:latin typeface="Fira Code" panose="020B0809050000020004" pitchFamily="49" charset="0"/>
              </a:rPr>
            </a:br>
            <a:r>
              <a:rPr lang="en-US" sz="4800" b="0" dirty="0">
                <a:solidFill>
                  <a:srgbClr val="9CDCFE"/>
                </a:solidFill>
                <a:effectLst/>
                <a:latin typeface="Fira Code" panose="020B0809050000020004" pitchFamily="49" charset="0"/>
              </a:rPr>
              <a:t>obj</a:t>
            </a:r>
            <a:r>
              <a:rPr lang="en-US" sz="4800" b="0" dirty="0">
                <a:solidFill>
                  <a:srgbClr val="D4D4D4"/>
                </a:solidFill>
                <a:effectLst/>
                <a:latin typeface="Fira Code" panose="020B0809050000020004" pitchFamily="49" charset="0"/>
              </a:rPr>
              <a:t>.</a:t>
            </a:r>
            <a:r>
              <a:rPr lang="en-US" sz="4800" b="0" dirty="0">
                <a:solidFill>
                  <a:srgbClr val="9CDCFE"/>
                </a:solidFill>
                <a:effectLst/>
                <a:latin typeface="Fira Code" panose="020B0809050000020004" pitchFamily="49" charset="0"/>
              </a:rPr>
              <a:t>name</a:t>
            </a:r>
            <a:r>
              <a:rPr lang="en-US" sz="4800" b="0" dirty="0">
                <a:solidFill>
                  <a:srgbClr val="D4D4D4"/>
                </a:solidFill>
                <a:effectLst/>
                <a:latin typeface="Fira Code" panose="020B0809050000020004" pitchFamily="49" charset="0"/>
              </a:rPr>
              <a:t> = </a:t>
            </a:r>
            <a:r>
              <a:rPr lang="en-US" sz="4800" b="0" dirty="0">
                <a:solidFill>
                  <a:srgbClr val="CE9178"/>
                </a:solidFill>
                <a:effectLst/>
                <a:latin typeface="Fira Code" panose="020B0809050000020004" pitchFamily="49" charset="0"/>
              </a:rPr>
              <a:t>"</a:t>
            </a:r>
            <a:r>
              <a:rPr lang="en-US" sz="4800" b="0" dirty="0" err="1">
                <a:solidFill>
                  <a:srgbClr val="CE9178"/>
                </a:solidFill>
                <a:effectLst/>
                <a:latin typeface="Fira Code" panose="020B0809050000020004" pitchFamily="49" charset="0"/>
              </a:rPr>
              <a:t>adil</a:t>
            </a:r>
            <a:r>
              <a:rPr lang="en-US" sz="4800" b="0" dirty="0">
                <a:solidFill>
                  <a:srgbClr val="CE9178"/>
                </a:solidFill>
                <a:effectLst/>
                <a:latin typeface="Fira Code" panose="020B0809050000020004" pitchFamily="49" charset="0"/>
              </a:rPr>
              <a:t>"</a:t>
            </a:r>
            <a:r>
              <a:rPr lang="en-US" sz="4800" b="0" dirty="0">
                <a:solidFill>
                  <a:srgbClr val="D4D4D4"/>
                </a:solidFill>
                <a:effectLst/>
                <a:latin typeface="Fira Code" panose="020B0809050000020004" pitchFamily="49" charset="0"/>
              </a:rPr>
              <a:t>;</a:t>
            </a:r>
            <a:br>
              <a:rPr lang="en-US" sz="4800" b="0" dirty="0">
                <a:solidFill>
                  <a:srgbClr val="D4D4D4"/>
                </a:solidFill>
                <a:effectLst/>
                <a:latin typeface="Fira Code" panose="020B0809050000020004" pitchFamily="49" charset="0"/>
              </a:rPr>
            </a:br>
            <a:r>
              <a:rPr lang="en-US" sz="4800" b="0" dirty="0">
                <a:solidFill>
                  <a:srgbClr val="9CDCFE"/>
                </a:solidFill>
                <a:effectLst/>
                <a:latin typeface="Fira Code" panose="020B0809050000020004" pitchFamily="49" charset="0"/>
              </a:rPr>
              <a:t>obj</a:t>
            </a:r>
            <a:r>
              <a:rPr lang="en-US" sz="4800" b="0" dirty="0">
                <a:solidFill>
                  <a:srgbClr val="D4D4D4"/>
                </a:solidFill>
                <a:effectLst/>
                <a:latin typeface="Fira Code" panose="020B0809050000020004" pitchFamily="49" charset="0"/>
              </a:rPr>
              <a:t>.</a:t>
            </a:r>
            <a:r>
              <a:rPr lang="en-US" sz="4800" b="0" dirty="0">
                <a:solidFill>
                  <a:srgbClr val="9CDCFE"/>
                </a:solidFill>
                <a:effectLst/>
                <a:latin typeface="Fira Code" panose="020B0809050000020004" pitchFamily="49" charset="0"/>
              </a:rPr>
              <a:t>name</a:t>
            </a:r>
            <a:r>
              <a:rPr lang="en-US" sz="4800" b="0" dirty="0">
                <a:solidFill>
                  <a:srgbClr val="D4D4D4"/>
                </a:solidFill>
                <a:effectLst/>
                <a:latin typeface="Fira Code" panose="020B0809050000020004" pitchFamily="49" charset="0"/>
              </a:rPr>
              <a:t> = </a:t>
            </a:r>
            <a:r>
              <a:rPr lang="en-US" sz="4800" b="0" dirty="0">
                <a:solidFill>
                  <a:srgbClr val="CE9178"/>
                </a:solidFill>
                <a:effectLst/>
                <a:latin typeface="Fira Code" panose="020B0809050000020004" pitchFamily="49" charset="0"/>
              </a:rPr>
              <a:t>"</a:t>
            </a:r>
            <a:r>
              <a:rPr lang="en-US" sz="4800" b="0" dirty="0" err="1">
                <a:solidFill>
                  <a:srgbClr val="CE9178"/>
                </a:solidFill>
                <a:effectLst/>
                <a:latin typeface="Fira Code" panose="020B0809050000020004" pitchFamily="49" charset="0"/>
              </a:rPr>
              <a:t>aqil</a:t>
            </a:r>
            <a:r>
              <a:rPr lang="en-US" sz="4800" b="0" dirty="0">
                <a:solidFill>
                  <a:srgbClr val="CE9178"/>
                </a:solidFill>
                <a:effectLst/>
                <a:latin typeface="Fira Code" panose="020B0809050000020004" pitchFamily="49" charset="0"/>
              </a:rPr>
              <a:t>"</a:t>
            </a:r>
            <a:r>
              <a:rPr lang="en-US" sz="4800" b="0" dirty="0">
                <a:solidFill>
                  <a:srgbClr val="D4D4D4"/>
                </a:solidFill>
                <a:effectLst/>
                <a:latin typeface="Fira Code" panose="020B0809050000020004" pitchFamily="49" charset="0"/>
              </a:rPr>
              <a:t>;</a:t>
            </a:r>
            <a:br>
              <a:rPr lang="en-US" sz="4800" b="0" dirty="0">
                <a:solidFill>
                  <a:srgbClr val="D4D4D4"/>
                </a:solidFill>
                <a:effectLst/>
                <a:latin typeface="Fira Code" panose="020B0809050000020004" pitchFamily="49" charset="0"/>
              </a:rPr>
            </a:br>
            <a:r>
              <a:rPr lang="en-US" sz="4800" b="0" dirty="0">
                <a:solidFill>
                  <a:srgbClr val="9CDCFE"/>
                </a:solidFill>
                <a:effectLst/>
                <a:latin typeface="Fira Code" panose="020B0809050000020004" pitchFamily="49" charset="0"/>
              </a:rPr>
              <a:t>console</a:t>
            </a:r>
            <a:r>
              <a:rPr lang="en-US" sz="4800" b="0" dirty="0">
                <a:solidFill>
                  <a:srgbClr val="D4D4D4"/>
                </a:solidFill>
                <a:effectLst/>
                <a:latin typeface="Fira Code" panose="020B0809050000020004" pitchFamily="49" charset="0"/>
              </a:rPr>
              <a:t>.</a:t>
            </a:r>
            <a:r>
              <a:rPr lang="en-US" sz="4800" b="0" dirty="0">
                <a:solidFill>
                  <a:srgbClr val="DCDCAA"/>
                </a:solidFill>
                <a:effectLst/>
                <a:latin typeface="Fira Code" panose="020B0809050000020004" pitchFamily="49" charset="0"/>
              </a:rPr>
              <a:t>log</a:t>
            </a:r>
            <a:r>
              <a:rPr lang="en-US" sz="4800" b="0" dirty="0">
                <a:solidFill>
                  <a:srgbClr val="D4D4D4"/>
                </a:solidFill>
                <a:effectLst/>
                <a:latin typeface="Fira Code" panose="020B0809050000020004" pitchFamily="49" charset="0"/>
              </a:rPr>
              <a:t>(</a:t>
            </a:r>
            <a:r>
              <a:rPr lang="en-US" sz="4800" b="0" dirty="0">
                <a:solidFill>
                  <a:srgbClr val="9CDCFE"/>
                </a:solidFill>
                <a:effectLst/>
                <a:latin typeface="Fira Code" panose="020B0809050000020004" pitchFamily="49" charset="0"/>
              </a:rPr>
              <a:t>obj</a:t>
            </a:r>
            <a:r>
              <a:rPr lang="en-US" sz="4800" b="0" dirty="0">
                <a:solidFill>
                  <a:srgbClr val="D4D4D4"/>
                </a:solidFill>
                <a:effectLst/>
                <a:latin typeface="Fira Code" panose="020B0809050000020004" pitchFamily="49" charset="0"/>
              </a:rPr>
              <a:t>);</a:t>
            </a:r>
            <a:br>
              <a:rPr lang="en-US" sz="4800" b="0" dirty="0">
                <a:solidFill>
                  <a:srgbClr val="D4D4D4"/>
                </a:solidFill>
                <a:effectLst/>
                <a:latin typeface="Fira Code" panose="020B0809050000020004" pitchFamily="49" charset="0"/>
              </a:rPr>
            </a:br>
            <a:endParaRPr lang="en-US" sz="4800" dirty="0"/>
          </a:p>
        </p:txBody>
      </p:sp>
    </p:spTree>
    <p:extLst>
      <p:ext uri="{BB962C8B-B14F-4D97-AF65-F5344CB8AC3E}">
        <p14:creationId xmlns:p14="http://schemas.microsoft.com/office/powerpoint/2010/main" val="228999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50"/>
            <a:ext cx="8825658" cy="5275384"/>
          </a:xfrm>
        </p:spPr>
        <p:txBody>
          <a:bodyPr/>
          <a:lstStyle/>
          <a:p>
            <a:r>
              <a:rPr lang="en-US" sz="2400" dirty="0"/>
              <a:t>Create object of object then describe ways to access the key or keys and how to add data</a:t>
            </a:r>
            <a:br>
              <a:rPr lang="en-US" sz="2400" dirty="0"/>
            </a:br>
            <a:br>
              <a:rPr lang="en-US" sz="2400" dirty="0"/>
            </a:br>
            <a:r>
              <a:rPr lang="en-US" sz="2400" b="0" dirty="0">
                <a:solidFill>
                  <a:srgbClr val="569CD6"/>
                </a:solidFill>
                <a:effectLst/>
                <a:latin typeface="Fira Code" panose="020B0809050000020004" pitchFamily="49" charset="0"/>
              </a:rPr>
              <a:t>let</a:t>
            </a:r>
            <a:r>
              <a:rPr lang="en-US" sz="2400" b="0" dirty="0">
                <a:solidFill>
                  <a:srgbClr val="D4D4D4"/>
                </a:solidFill>
                <a:effectLst/>
                <a:latin typeface="Fira Code" panose="020B0809050000020004" pitchFamily="49" charset="0"/>
              </a:rPr>
              <a:t> </a:t>
            </a:r>
            <a:r>
              <a:rPr lang="en-US" sz="2400" b="0" dirty="0">
                <a:solidFill>
                  <a:srgbClr val="9CDCFE"/>
                </a:solidFill>
                <a:effectLst/>
                <a:latin typeface="Fira Code" panose="020B0809050000020004" pitchFamily="49" charset="0"/>
              </a:rPr>
              <a:t>obj</a:t>
            </a:r>
            <a:r>
              <a:rPr lang="en-US" sz="2400" b="0" dirty="0">
                <a:solidFill>
                  <a:srgbClr val="D4D4D4"/>
                </a:solidFill>
                <a:effectLst/>
                <a:latin typeface="Fira Code" panose="020B0809050000020004" pitchFamily="49" charset="0"/>
              </a:rPr>
              <a:t> = {</a:t>
            </a:r>
            <a:br>
              <a:rPr lang="en-US" sz="2400" b="0" dirty="0">
                <a:solidFill>
                  <a:srgbClr val="D4D4D4"/>
                </a:solidFill>
                <a:effectLst/>
                <a:latin typeface="Fira Code" panose="020B0809050000020004" pitchFamily="49" charset="0"/>
              </a:rPr>
            </a:br>
            <a:r>
              <a:rPr lang="en-US" sz="2400" b="0" dirty="0">
                <a:solidFill>
                  <a:srgbClr val="D4D4D4"/>
                </a:solidFill>
                <a:effectLst/>
                <a:latin typeface="Fira Code" panose="020B0809050000020004" pitchFamily="49" charset="0"/>
              </a:rPr>
              <a:t>  </a:t>
            </a:r>
            <a:r>
              <a:rPr lang="en-US" sz="2400" b="0" dirty="0">
                <a:solidFill>
                  <a:srgbClr val="9CDCFE"/>
                </a:solidFill>
                <a:effectLst/>
                <a:latin typeface="Fira Code" panose="020B0809050000020004" pitchFamily="49" charset="0"/>
              </a:rPr>
              <a:t>name:</a:t>
            </a:r>
            <a:r>
              <a:rPr lang="en-US" sz="2400" b="0" dirty="0">
                <a:solidFill>
                  <a:srgbClr val="D4D4D4"/>
                </a:solidFill>
                <a:effectLst/>
                <a:latin typeface="Fira Code" panose="020B0809050000020004" pitchFamily="49" charset="0"/>
              </a:rPr>
              <a:t> </a:t>
            </a:r>
            <a:r>
              <a:rPr lang="en-US" sz="2400" b="0" dirty="0">
                <a:solidFill>
                  <a:srgbClr val="CE9178"/>
                </a:solidFill>
                <a:effectLst/>
                <a:latin typeface="Fira Code" panose="020B0809050000020004" pitchFamily="49" charset="0"/>
              </a:rPr>
              <a:t>"</a:t>
            </a:r>
            <a:r>
              <a:rPr lang="en-US" sz="2400" b="0" dirty="0" err="1">
                <a:solidFill>
                  <a:srgbClr val="CE9178"/>
                </a:solidFill>
                <a:effectLst/>
                <a:latin typeface="Fira Code" panose="020B0809050000020004" pitchFamily="49" charset="0"/>
              </a:rPr>
              <a:t>adil</a:t>
            </a:r>
            <a:r>
              <a:rPr lang="en-US" sz="2400" b="0" dirty="0">
                <a:solidFill>
                  <a:srgbClr val="CE9178"/>
                </a:solidFill>
                <a:effectLst/>
                <a:latin typeface="Fira Code" panose="020B0809050000020004" pitchFamily="49" charset="0"/>
              </a:rPr>
              <a:t>"</a:t>
            </a:r>
            <a:r>
              <a:rPr lang="en-US" sz="2400" b="0" dirty="0">
                <a:solidFill>
                  <a:srgbClr val="D4D4D4"/>
                </a:solidFill>
                <a:effectLst/>
                <a:latin typeface="Fira Code" panose="020B0809050000020004" pitchFamily="49" charset="0"/>
              </a:rPr>
              <a:t>,</a:t>
            </a:r>
            <a:br>
              <a:rPr lang="en-US" sz="2400" b="0" dirty="0">
                <a:solidFill>
                  <a:srgbClr val="D4D4D4"/>
                </a:solidFill>
                <a:effectLst/>
                <a:latin typeface="Fira Code" panose="020B0809050000020004" pitchFamily="49" charset="0"/>
              </a:rPr>
            </a:br>
            <a:r>
              <a:rPr lang="en-US" sz="2400" b="0" dirty="0">
                <a:solidFill>
                  <a:srgbClr val="D4D4D4"/>
                </a:solidFill>
                <a:effectLst/>
                <a:latin typeface="Fira Code" panose="020B0809050000020004" pitchFamily="49" charset="0"/>
              </a:rPr>
              <a:t>  </a:t>
            </a:r>
            <a:r>
              <a:rPr lang="en-US" sz="2400" b="0" dirty="0">
                <a:solidFill>
                  <a:srgbClr val="9CDCFE"/>
                </a:solidFill>
                <a:effectLst/>
                <a:latin typeface="Fira Code" panose="020B0809050000020004" pitchFamily="49" charset="0"/>
              </a:rPr>
              <a:t>cars:</a:t>
            </a:r>
            <a:r>
              <a:rPr lang="en-US" sz="2400" b="0" dirty="0">
                <a:solidFill>
                  <a:srgbClr val="D4D4D4"/>
                </a:solidFill>
                <a:effectLst/>
                <a:latin typeface="Fira Code" panose="020B0809050000020004" pitchFamily="49" charset="0"/>
              </a:rPr>
              <a:t>{</a:t>
            </a:r>
            <a:br>
              <a:rPr lang="en-US" sz="2400" b="0" dirty="0">
                <a:solidFill>
                  <a:srgbClr val="D4D4D4"/>
                </a:solidFill>
                <a:effectLst/>
                <a:latin typeface="Fira Code" panose="020B0809050000020004" pitchFamily="49" charset="0"/>
              </a:rPr>
            </a:br>
            <a:r>
              <a:rPr lang="en-US" sz="2400" b="0" dirty="0">
                <a:solidFill>
                  <a:srgbClr val="D4D4D4"/>
                </a:solidFill>
                <a:effectLst/>
                <a:latin typeface="Fira Code" panose="020B0809050000020004" pitchFamily="49" charset="0"/>
              </a:rPr>
              <a:t>    </a:t>
            </a:r>
            <a:r>
              <a:rPr lang="en-US" sz="2400" b="0" dirty="0" err="1">
                <a:solidFill>
                  <a:srgbClr val="9CDCFE"/>
                </a:solidFill>
                <a:effectLst/>
                <a:latin typeface="Fira Code" panose="020B0809050000020004" pitchFamily="49" charset="0"/>
              </a:rPr>
              <a:t>farari</a:t>
            </a:r>
            <a:r>
              <a:rPr lang="en-US" sz="2400" b="0" dirty="0">
                <a:solidFill>
                  <a:srgbClr val="9CDCFE"/>
                </a:solidFill>
                <a:effectLst/>
                <a:latin typeface="Fira Code" panose="020B0809050000020004" pitchFamily="49" charset="0"/>
              </a:rPr>
              <a:t>:</a:t>
            </a:r>
            <a:r>
              <a:rPr lang="en-US" sz="2400" b="0" dirty="0">
                <a:solidFill>
                  <a:srgbClr val="D4D4D4"/>
                </a:solidFill>
                <a:effectLst/>
                <a:latin typeface="Fira Code" panose="020B0809050000020004" pitchFamily="49" charset="0"/>
              </a:rPr>
              <a:t> </a:t>
            </a:r>
            <a:r>
              <a:rPr lang="en-US" sz="2400" b="0" dirty="0">
                <a:solidFill>
                  <a:srgbClr val="B5CEA8"/>
                </a:solidFill>
                <a:effectLst/>
                <a:latin typeface="Fira Code" panose="020B0809050000020004" pitchFamily="49" charset="0"/>
              </a:rPr>
              <a:t>2</a:t>
            </a:r>
            <a:r>
              <a:rPr lang="en-US" sz="2400" b="0" dirty="0">
                <a:solidFill>
                  <a:srgbClr val="D4D4D4"/>
                </a:solidFill>
                <a:effectLst/>
                <a:latin typeface="Fira Code" panose="020B0809050000020004" pitchFamily="49" charset="0"/>
              </a:rPr>
              <a:t>,</a:t>
            </a:r>
            <a:br>
              <a:rPr lang="en-US" sz="2400" b="0" dirty="0">
                <a:solidFill>
                  <a:srgbClr val="D4D4D4"/>
                </a:solidFill>
                <a:effectLst/>
                <a:latin typeface="Fira Code" panose="020B0809050000020004" pitchFamily="49" charset="0"/>
              </a:rPr>
            </a:br>
            <a:r>
              <a:rPr lang="en-US" sz="2400" b="0" dirty="0">
                <a:solidFill>
                  <a:srgbClr val="D4D4D4"/>
                </a:solidFill>
                <a:effectLst/>
                <a:latin typeface="Fira Code" panose="020B0809050000020004" pitchFamily="49" charset="0"/>
              </a:rPr>
              <a:t>    </a:t>
            </a:r>
            <a:r>
              <a:rPr lang="en-US" sz="2400" b="0" dirty="0">
                <a:solidFill>
                  <a:srgbClr val="9CDCFE"/>
                </a:solidFill>
                <a:effectLst/>
                <a:latin typeface="Fira Code" panose="020B0809050000020004" pitchFamily="49" charset="0"/>
              </a:rPr>
              <a:t>toyota:</a:t>
            </a:r>
            <a:r>
              <a:rPr lang="en-US" sz="2400" b="0" dirty="0">
                <a:solidFill>
                  <a:srgbClr val="B5CEA8"/>
                </a:solidFill>
                <a:effectLst/>
                <a:latin typeface="Fira Code" panose="020B0809050000020004" pitchFamily="49" charset="0"/>
              </a:rPr>
              <a:t>1</a:t>
            </a:r>
            <a:r>
              <a:rPr lang="en-US" sz="2400" b="0" dirty="0">
                <a:solidFill>
                  <a:srgbClr val="D4D4D4"/>
                </a:solidFill>
                <a:effectLst/>
                <a:latin typeface="Fira Code" panose="020B0809050000020004" pitchFamily="49" charset="0"/>
              </a:rPr>
              <a:t>,</a:t>
            </a:r>
            <a:br>
              <a:rPr lang="en-US" sz="2400" b="0" dirty="0">
                <a:solidFill>
                  <a:srgbClr val="D4D4D4"/>
                </a:solidFill>
                <a:effectLst/>
                <a:latin typeface="Fira Code" panose="020B0809050000020004" pitchFamily="49" charset="0"/>
              </a:rPr>
            </a:br>
            <a:r>
              <a:rPr lang="en-US" sz="2400" b="0" dirty="0">
                <a:solidFill>
                  <a:srgbClr val="D4D4D4"/>
                </a:solidFill>
                <a:effectLst/>
                <a:latin typeface="Fira Code" panose="020B0809050000020004" pitchFamily="49" charset="0"/>
              </a:rPr>
              <a:t>    </a:t>
            </a:r>
            <a:r>
              <a:rPr lang="en-US" sz="2400" b="0" dirty="0">
                <a:solidFill>
                  <a:srgbClr val="9CDCFE"/>
                </a:solidFill>
                <a:effectLst/>
                <a:latin typeface="Fira Code" panose="020B0809050000020004" pitchFamily="49" charset="0"/>
              </a:rPr>
              <a:t>rollsRoyal:</a:t>
            </a:r>
            <a:r>
              <a:rPr lang="en-US" sz="2400" b="0" dirty="0">
                <a:solidFill>
                  <a:srgbClr val="B5CEA8"/>
                </a:solidFill>
                <a:effectLst/>
                <a:latin typeface="Fira Code" panose="020B0809050000020004" pitchFamily="49" charset="0"/>
              </a:rPr>
              <a:t>20</a:t>
            </a:r>
            <a:br>
              <a:rPr lang="en-US" sz="2400" b="0" dirty="0">
                <a:solidFill>
                  <a:srgbClr val="D4D4D4"/>
                </a:solidFill>
                <a:effectLst/>
                <a:latin typeface="Fira Code" panose="020B0809050000020004" pitchFamily="49" charset="0"/>
              </a:rPr>
            </a:br>
            <a:r>
              <a:rPr lang="en-US" sz="2400" b="0" dirty="0">
                <a:solidFill>
                  <a:srgbClr val="D4D4D4"/>
                </a:solidFill>
                <a:effectLst/>
                <a:latin typeface="Fira Code" panose="020B0809050000020004" pitchFamily="49" charset="0"/>
              </a:rPr>
              <a:t>  }</a:t>
            </a:r>
            <a:br>
              <a:rPr lang="en-US" sz="2400" b="0" dirty="0">
                <a:solidFill>
                  <a:srgbClr val="D4D4D4"/>
                </a:solidFill>
                <a:effectLst/>
                <a:latin typeface="Fira Code" panose="020B0809050000020004" pitchFamily="49" charset="0"/>
              </a:rPr>
            </a:br>
            <a:r>
              <a:rPr lang="en-US" sz="2400" b="0" dirty="0">
                <a:solidFill>
                  <a:srgbClr val="D4D4D4"/>
                </a:solidFill>
                <a:effectLst/>
                <a:latin typeface="Fira Code" panose="020B0809050000020004" pitchFamily="49" charset="0"/>
              </a:rPr>
              <a:t>}</a:t>
            </a:r>
            <a:br>
              <a:rPr lang="en-US" sz="2400" b="0" dirty="0">
                <a:solidFill>
                  <a:srgbClr val="D4D4D4"/>
                </a:solidFill>
                <a:effectLst/>
                <a:latin typeface="Fira Code" panose="020B0809050000020004" pitchFamily="49" charset="0"/>
              </a:rPr>
            </a:br>
            <a:r>
              <a:rPr lang="en-US" sz="2400" b="0" dirty="0">
                <a:solidFill>
                  <a:srgbClr val="9CDCFE"/>
                </a:solidFill>
                <a:effectLst/>
                <a:latin typeface="Fira Code" panose="020B0809050000020004" pitchFamily="49" charset="0"/>
              </a:rPr>
              <a:t>console</a:t>
            </a:r>
            <a:r>
              <a:rPr lang="en-US" sz="2400" b="0" dirty="0">
                <a:solidFill>
                  <a:srgbClr val="D4D4D4"/>
                </a:solidFill>
                <a:effectLst/>
                <a:latin typeface="Fira Code" panose="020B0809050000020004" pitchFamily="49" charset="0"/>
              </a:rPr>
              <a:t>.</a:t>
            </a:r>
            <a:r>
              <a:rPr lang="en-US" sz="2400" b="0" dirty="0">
                <a:solidFill>
                  <a:srgbClr val="DCDCAA"/>
                </a:solidFill>
                <a:effectLst/>
                <a:latin typeface="Fira Code" panose="020B0809050000020004" pitchFamily="49" charset="0"/>
              </a:rPr>
              <a:t>log</a:t>
            </a:r>
            <a:r>
              <a:rPr lang="en-US" sz="2400" b="0" dirty="0">
                <a:solidFill>
                  <a:srgbClr val="D4D4D4"/>
                </a:solidFill>
                <a:effectLst/>
                <a:latin typeface="Fira Code" panose="020B0809050000020004" pitchFamily="49" charset="0"/>
              </a:rPr>
              <a:t>(</a:t>
            </a:r>
            <a:r>
              <a:rPr lang="en-US" sz="2400" b="0" dirty="0" err="1">
                <a:solidFill>
                  <a:srgbClr val="9CDCFE"/>
                </a:solidFill>
                <a:effectLst/>
                <a:latin typeface="Fira Code" panose="020B0809050000020004" pitchFamily="49" charset="0"/>
              </a:rPr>
              <a:t>obj</a:t>
            </a:r>
            <a:r>
              <a:rPr lang="en-US" sz="2400" b="0" dirty="0" err="1">
                <a:solidFill>
                  <a:srgbClr val="D4D4D4"/>
                </a:solidFill>
                <a:effectLst/>
                <a:latin typeface="Fira Code" panose="020B0809050000020004" pitchFamily="49" charset="0"/>
              </a:rPr>
              <a:t>.</a:t>
            </a:r>
            <a:r>
              <a:rPr lang="en-US" sz="2400" b="0" dirty="0" err="1">
                <a:solidFill>
                  <a:srgbClr val="9CDCFE"/>
                </a:solidFill>
                <a:effectLst/>
                <a:latin typeface="Fira Code" panose="020B0809050000020004" pitchFamily="49" charset="0"/>
              </a:rPr>
              <a:t>cars</a:t>
            </a:r>
            <a:r>
              <a:rPr lang="en-US" sz="2400" b="0" dirty="0" err="1">
                <a:solidFill>
                  <a:srgbClr val="D4D4D4"/>
                </a:solidFill>
                <a:effectLst/>
                <a:latin typeface="Fira Code" panose="020B0809050000020004" pitchFamily="49" charset="0"/>
              </a:rPr>
              <a:t>.</a:t>
            </a:r>
            <a:r>
              <a:rPr lang="en-US" sz="2400" b="0" dirty="0" err="1">
                <a:solidFill>
                  <a:srgbClr val="9CDCFE"/>
                </a:solidFill>
                <a:effectLst/>
                <a:latin typeface="Fira Code" panose="020B0809050000020004" pitchFamily="49" charset="0"/>
              </a:rPr>
              <a:t>farari</a:t>
            </a:r>
            <a:r>
              <a:rPr lang="en-US" sz="2400" b="0" dirty="0">
                <a:solidFill>
                  <a:srgbClr val="D4D4D4"/>
                </a:solidFill>
                <a:effectLst/>
                <a:latin typeface="Fira Code" panose="020B0809050000020004" pitchFamily="49" charset="0"/>
              </a:rPr>
              <a:t>);</a:t>
            </a:r>
            <a:br>
              <a:rPr lang="en-US" sz="2400" b="0" dirty="0">
                <a:solidFill>
                  <a:srgbClr val="D4D4D4"/>
                </a:solidFill>
                <a:effectLst/>
                <a:latin typeface="Fira Code" panose="020B0809050000020004" pitchFamily="49" charset="0"/>
              </a:rPr>
            </a:br>
            <a:endParaRPr lang="en-US" sz="2400" dirty="0"/>
          </a:p>
        </p:txBody>
      </p:sp>
    </p:spTree>
    <p:extLst>
      <p:ext uri="{BB962C8B-B14F-4D97-AF65-F5344CB8AC3E}">
        <p14:creationId xmlns:p14="http://schemas.microsoft.com/office/powerpoint/2010/main" val="144419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49"/>
            <a:ext cx="8825658" cy="5514535"/>
          </a:xfrm>
        </p:spPr>
        <p:txBody>
          <a:bodyPr/>
          <a:lstStyle/>
          <a:p>
            <a:r>
              <a:rPr lang="en-US" sz="2400" dirty="0"/>
              <a:t>What is object method add function to object through 2 ways</a:t>
            </a:r>
            <a:br>
              <a:rPr lang="en-US" sz="2400" dirty="0"/>
            </a:br>
            <a:r>
              <a:rPr lang="en-US" sz="2000" b="0" dirty="0">
                <a:solidFill>
                  <a:srgbClr val="569CD6"/>
                </a:solidFill>
                <a:effectLst/>
                <a:latin typeface="Fira Code" panose="020B0809050000020004" pitchFamily="49" charset="0"/>
              </a:rPr>
              <a:t>let</a:t>
            </a:r>
            <a:r>
              <a:rPr lang="en-US" sz="2000" b="0" dirty="0">
                <a:solidFill>
                  <a:srgbClr val="D4D4D4"/>
                </a:solidFill>
                <a:effectLst/>
                <a:latin typeface="Fira Code" panose="020B0809050000020004" pitchFamily="49" charset="0"/>
              </a:rPr>
              <a:t> </a:t>
            </a:r>
            <a:r>
              <a:rPr lang="en-US" sz="2000" b="0" dirty="0">
                <a:solidFill>
                  <a:srgbClr val="DCDCAA"/>
                </a:solidFill>
                <a:effectLst/>
                <a:latin typeface="Fira Code" panose="020B0809050000020004" pitchFamily="49" charset="0"/>
              </a:rPr>
              <a:t>a</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function</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"hello </a:t>
            </a:r>
            <a:r>
              <a:rPr lang="en-US" sz="2000" b="0" dirty="0" err="1">
                <a:solidFill>
                  <a:srgbClr val="CE9178"/>
                </a:solidFill>
                <a:effectLst/>
                <a:latin typeface="Fira Code" panose="020B0809050000020004" pitchFamily="49" charset="0"/>
              </a:rPr>
              <a:t>i</a:t>
            </a:r>
            <a:r>
              <a:rPr lang="en-US" sz="2000" b="0" dirty="0">
                <a:solidFill>
                  <a:srgbClr val="CE9178"/>
                </a:solidFill>
                <a:effectLst/>
                <a:latin typeface="Fira Code" panose="020B0809050000020004" pitchFamily="49" charset="0"/>
              </a:rPr>
              <a:t> am fun a "</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569CD6"/>
                </a:solidFill>
                <a:effectLst/>
                <a:latin typeface="Fira Code" panose="020B0809050000020004" pitchFamily="49" charset="0"/>
              </a:rPr>
              <a:t>let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 = {</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name:</a:t>
            </a:r>
            <a:r>
              <a:rPr lang="en-US" sz="2000" b="0" dirty="0">
                <a:solidFill>
                  <a:srgbClr val="D4D4D4"/>
                </a:solidFill>
                <a:effectLst/>
                <a:latin typeface="Fira Code" panose="020B0809050000020004" pitchFamily="49" charset="0"/>
              </a:rPr>
              <a:t> </a:t>
            </a:r>
            <a:r>
              <a:rPr lang="en-US" sz="2000" b="0" dirty="0">
                <a:solidFill>
                  <a:srgbClr val="CE9178"/>
                </a:solidFill>
                <a:effectLst/>
                <a:latin typeface="Fira Code" panose="020B0809050000020004" pitchFamily="49" charset="0"/>
              </a:rPr>
              <a:t>"</a:t>
            </a:r>
            <a:r>
              <a:rPr lang="en-US" sz="2000" b="0" dirty="0" err="1">
                <a:solidFill>
                  <a:srgbClr val="CE9178"/>
                </a:solidFill>
                <a:effectLst/>
                <a:latin typeface="Fira Code" panose="020B0809050000020004" pitchFamily="49" charset="0"/>
              </a:rPr>
              <a:t>adil</a:t>
            </a:r>
            <a:r>
              <a:rPr lang="en-US" sz="2000" b="0" dirty="0">
                <a:solidFill>
                  <a:srgbClr val="CE9178"/>
                </a:solidFill>
                <a:effectLst/>
                <a:latin typeface="Fira Code" panose="020B0809050000020004" pitchFamily="49" charset="0"/>
              </a:rPr>
              <a:t>"</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DCDCAA"/>
                </a:solidFill>
                <a:effectLst/>
                <a:latin typeface="Fira Code" panose="020B0809050000020004" pitchFamily="49" charset="0"/>
              </a:rPr>
              <a:t>fun</a:t>
            </a:r>
            <a:r>
              <a:rPr lang="en-US" sz="2000" b="0" dirty="0">
                <a:solidFill>
                  <a:srgbClr val="9CDCFE"/>
                </a:solidFill>
                <a:effectLst/>
                <a:latin typeface="Fira Code" panose="020B0809050000020004" pitchFamily="49" charset="0"/>
              </a:rPr>
              <a:t>:</a:t>
            </a:r>
            <a:r>
              <a:rPr lang="en-US" sz="2000" b="0" dirty="0">
                <a:solidFill>
                  <a:srgbClr val="D4D4D4"/>
                </a:solidFill>
                <a:effectLst/>
                <a:latin typeface="Fira Code" panose="020B0809050000020004" pitchFamily="49" charset="0"/>
              </a:rPr>
              <a:t> </a:t>
            </a:r>
            <a:r>
              <a:rPr lang="en-US" sz="2000" b="0" dirty="0">
                <a:solidFill>
                  <a:srgbClr val="569CD6"/>
                </a:solidFill>
                <a:effectLst/>
                <a:latin typeface="Fira Code" panose="020B0809050000020004" pitchFamily="49" charset="0"/>
              </a:rPr>
              <a:t>function</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"hi am fun function "</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DCDCAA"/>
                </a:solidFill>
                <a:effectLst/>
                <a:latin typeface="Fira Code" panose="020B0809050000020004" pitchFamily="49" charset="0"/>
              </a:rPr>
              <a:t>fun2</a:t>
            </a:r>
            <a:r>
              <a:rPr lang="en-US" sz="2000" b="0" dirty="0">
                <a:solidFill>
                  <a:srgbClr val="9CDCFE"/>
                </a:solidFill>
                <a:effectLst/>
                <a:latin typeface="Fira Code" panose="020B0809050000020004" pitchFamily="49" charset="0"/>
              </a:rPr>
              <a:t>:</a:t>
            </a:r>
            <a:r>
              <a:rPr lang="en-US" sz="2000" b="0" dirty="0">
                <a:solidFill>
                  <a:srgbClr val="D4D4D4"/>
                </a:solidFill>
                <a:effectLst/>
                <a:latin typeface="Fira Code" panose="020B0809050000020004" pitchFamily="49" charset="0"/>
              </a:rPr>
              <a:t> </a:t>
            </a:r>
            <a:r>
              <a:rPr lang="en-US" sz="2000" b="0" dirty="0">
                <a:solidFill>
                  <a:srgbClr val="DCDCAA"/>
                </a:solidFill>
                <a:effectLst/>
                <a:latin typeface="Fira Code" panose="020B0809050000020004" pitchFamily="49" charset="0"/>
              </a:rPr>
              <a:t>a</a:t>
            </a:r>
            <a:r>
              <a:rPr lang="en-US" sz="2000" b="0" dirty="0">
                <a:solidFill>
                  <a:srgbClr val="D4D4D4"/>
                </a:solidFill>
                <a:effectLst/>
                <a:latin typeface="Fira Code" panose="020B0809050000020004" pitchFamily="49" charset="0"/>
              </a:rPr>
              <a:t>  </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err="1">
                <a:solidFill>
                  <a:srgbClr val="9CDCFE"/>
                </a:solidFill>
                <a:effectLst/>
                <a:latin typeface="Fira Code" panose="020B0809050000020004" pitchFamily="49" charset="0"/>
              </a:rPr>
              <a:t>obj</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fun</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fun2</a:t>
            </a:r>
            <a:r>
              <a:rPr lang="en-US" sz="2000" b="0" dirty="0">
                <a:solidFill>
                  <a:srgbClr val="D4D4D4"/>
                </a:solidFill>
                <a:effectLst/>
                <a:latin typeface="Fira Code" panose="020B0809050000020004" pitchFamily="49" charset="0"/>
              </a:rPr>
              <a:t>()</a:t>
            </a:r>
            <a:br>
              <a:rPr lang="en-US" sz="1000" b="0" dirty="0">
                <a:solidFill>
                  <a:srgbClr val="D4D4D4"/>
                </a:solidFill>
                <a:effectLst/>
                <a:latin typeface="Fira Code" panose="020B0809050000020004" pitchFamily="49" charset="0"/>
              </a:rPr>
            </a:br>
            <a:endParaRPr lang="en-US" sz="2800" dirty="0"/>
          </a:p>
        </p:txBody>
      </p:sp>
    </p:spTree>
    <p:extLst>
      <p:ext uri="{BB962C8B-B14F-4D97-AF65-F5344CB8AC3E}">
        <p14:creationId xmlns:p14="http://schemas.microsoft.com/office/powerpoint/2010/main" val="36061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50"/>
            <a:ext cx="8825658" cy="4740812"/>
          </a:xfrm>
        </p:spPr>
        <p:txBody>
          <a:bodyPr/>
          <a:lstStyle/>
          <a:p>
            <a:r>
              <a:rPr lang="en-US" dirty="0"/>
              <a:t>Create an object consist of variables and function and after that </a:t>
            </a:r>
            <a:r>
              <a:rPr lang="en-US" dirty="0">
                <a:solidFill>
                  <a:schemeClr val="accent2"/>
                </a:solidFill>
              </a:rPr>
              <a:t>replace or Override</a:t>
            </a:r>
            <a:r>
              <a:rPr lang="en-US" dirty="0"/>
              <a:t> them with new variables and function</a:t>
            </a:r>
          </a:p>
        </p:txBody>
      </p:sp>
    </p:spTree>
    <p:extLst>
      <p:ext uri="{BB962C8B-B14F-4D97-AF65-F5344CB8AC3E}">
        <p14:creationId xmlns:p14="http://schemas.microsoft.com/office/powerpoint/2010/main" val="94711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675249"/>
            <a:ext cx="8825658" cy="5683347"/>
          </a:xfrm>
        </p:spPr>
        <p:txBody>
          <a:bodyPr/>
          <a:lstStyle/>
          <a:p>
            <a:r>
              <a:rPr lang="en-US" sz="3600" dirty="0"/>
              <a:t>Answer of 6</a:t>
            </a:r>
            <a:r>
              <a:rPr lang="en-US" sz="3600" baseline="30000" dirty="0"/>
              <a:t>th</a:t>
            </a:r>
            <a:r>
              <a:rPr lang="en-US" sz="3600" dirty="0"/>
              <a:t> slide</a:t>
            </a:r>
            <a:br>
              <a:rPr lang="en-US" sz="2000" dirty="0"/>
            </a:br>
            <a:r>
              <a:rPr lang="en-US" sz="2000" b="0" dirty="0">
                <a:solidFill>
                  <a:srgbClr val="569CD6"/>
                </a:solidFill>
                <a:effectLst/>
                <a:latin typeface="Fira Code" panose="020B0809050000020004" pitchFamily="49" charset="0"/>
              </a:rPr>
              <a:t>let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 = {</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name:</a:t>
            </a:r>
            <a:r>
              <a:rPr lang="en-US" sz="2000" b="0" dirty="0">
                <a:solidFill>
                  <a:srgbClr val="CE9178"/>
                </a:solidFill>
                <a:effectLst/>
                <a:latin typeface="Fira Code" panose="020B0809050000020004" pitchFamily="49" charset="0"/>
              </a:rPr>
              <a:t>"</a:t>
            </a:r>
            <a:r>
              <a:rPr lang="en-US" sz="2000" b="0" dirty="0" err="1">
                <a:solidFill>
                  <a:srgbClr val="CE9178"/>
                </a:solidFill>
                <a:effectLst/>
                <a:latin typeface="Fira Code" panose="020B0809050000020004" pitchFamily="49" charset="0"/>
              </a:rPr>
              <a:t>adil</a:t>
            </a:r>
            <a:r>
              <a:rPr lang="en-US" sz="2000" b="0" dirty="0">
                <a:solidFill>
                  <a:srgbClr val="CE9178"/>
                </a:solidFill>
                <a:effectLst/>
                <a:latin typeface="Fira Code" panose="020B0809050000020004" pitchFamily="49" charset="0"/>
              </a:rPr>
              <a:t>"</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father:</a:t>
            </a:r>
            <a:r>
              <a:rPr lang="en-US" sz="2000" b="0" dirty="0">
                <a:solidFill>
                  <a:srgbClr val="CE9178"/>
                </a:solidFill>
                <a:effectLst/>
                <a:latin typeface="Fira Code" panose="020B0809050000020004" pitchFamily="49" charset="0"/>
              </a:rPr>
              <a:t>"</a:t>
            </a:r>
            <a:r>
              <a:rPr lang="en-US" sz="2000" b="0" dirty="0" err="1">
                <a:solidFill>
                  <a:srgbClr val="CE9178"/>
                </a:solidFill>
                <a:effectLst/>
                <a:latin typeface="Fira Code" panose="020B0809050000020004" pitchFamily="49" charset="0"/>
              </a:rPr>
              <a:t>younas</a:t>
            </a:r>
            <a:r>
              <a:rPr lang="en-US" sz="2000" b="0" dirty="0">
                <a:solidFill>
                  <a:srgbClr val="CE9178"/>
                </a:solidFill>
                <a:effectLst/>
                <a:latin typeface="Fira Code" panose="020B0809050000020004" pitchFamily="49" charset="0"/>
              </a:rPr>
              <a:t>"</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DCDCAA"/>
                </a:solidFill>
                <a:effectLst/>
                <a:latin typeface="Fira Code" panose="020B0809050000020004" pitchFamily="49" charset="0"/>
              </a:rPr>
              <a:t>fun1</a:t>
            </a:r>
            <a:r>
              <a:rPr lang="en-US" sz="2000" b="0" dirty="0">
                <a:solidFill>
                  <a:srgbClr val="9CDCFE"/>
                </a:solidFill>
                <a:effectLst/>
                <a:latin typeface="Fira Code" panose="020B0809050000020004" pitchFamily="49" charset="0"/>
              </a:rPr>
              <a:t>:</a:t>
            </a:r>
            <a:r>
              <a:rPr lang="en-US" sz="2000" b="0" dirty="0">
                <a:solidFill>
                  <a:srgbClr val="569CD6"/>
                </a:solidFill>
                <a:effectLst/>
                <a:latin typeface="Fira Code" panose="020B0809050000020004" pitchFamily="49" charset="0"/>
              </a:rPr>
              <a:t>function</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a:t>
            </a:r>
            <a:r>
              <a:rPr lang="en-US" sz="2000" b="0" dirty="0" err="1">
                <a:solidFill>
                  <a:srgbClr val="CE9178"/>
                </a:solidFill>
                <a:effectLst/>
                <a:latin typeface="Fira Code" panose="020B0809050000020004" pitchFamily="49" charset="0"/>
              </a:rPr>
              <a:t>i</a:t>
            </a:r>
            <a:r>
              <a:rPr lang="en-US" sz="2000" b="0" dirty="0">
                <a:solidFill>
                  <a:srgbClr val="CE9178"/>
                </a:solidFill>
                <a:effectLst/>
                <a:latin typeface="Fira Code" panose="020B0809050000020004" pitchFamily="49" charset="0"/>
              </a:rPr>
              <a:t> am fun1"</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name</a:t>
            </a:r>
            <a:r>
              <a:rPr lang="en-US" sz="2000" b="0" dirty="0">
                <a:solidFill>
                  <a:srgbClr val="D4D4D4"/>
                </a:solidFill>
                <a:effectLst/>
                <a:latin typeface="Fira Code" panose="020B0809050000020004" pitchFamily="49" charset="0"/>
              </a:rPr>
              <a:t> = </a:t>
            </a:r>
            <a:r>
              <a:rPr lang="en-US" sz="2000" b="0" dirty="0">
                <a:solidFill>
                  <a:srgbClr val="CE9178"/>
                </a:solidFill>
                <a:effectLst/>
                <a:latin typeface="Fira Code" panose="020B0809050000020004" pitchFamily="49" charset="0"/>
              </a:rPr>
              <a:t>"</a:t>
            </a:r>
            <a:r>
              <a:rPr lang="en-US" sz="2000" b="0" dirty="0" err="1">
                <a:solidFill>
                  <a:srgbClr val="CE9178"/>
                </a:solidFill>
                <a:effectLst/>
                <a:latin typeface="Fira Code" panose="020B0809050000020004" pitchFamily="49" charset="0"/>
              </a:rPr>
              <a:t>aqil</a:t>
            </a:r>
            <a:r>
              <a:rPr lang="en-US" sz="2000" b="0" dirty="0">
                <a:solidFill>
                  <a:srgbClr val="CE9178"/>
                </a:solidFill>
                <a:effectLst/>
                <a:latin typeface="Fira Code" panose="020B0809050000020004" pitchFamily="49" charset="0"/>
              </a:rPr>
              <a:t>"</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err="1">
                <a:solidFill>
                  <a:srgbClr val="9CDCFE"/>
                </a:solidFill>
                <a:effectLst/>
                <a:latin typeface="Fira Code" panose="020B0809050000020004" pitchFamily="49" charset="0"/>
              </a:rPr>
              <a:t>obj</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father</a:t>
            </a:r>
            <a:r>
              <a:rPr lang="en-US" sz="2000" b="0" dirty="0">
                <a:solidFill>
                  <a:srgbClr val="D4D4D4"/>
                </a:solidFill>
                <a:effectLst/>
                <a:latin typeface="Fira Code" panose="020B0809050000020004" pitchFamily="49" charset="0"/>
              </a:rPr>
              <a:t> = </a:t>
            </a:r>
            <a:r>
              <a:rPr lang="en-US" sz="2000" b="0" dirty="0">
                <a:solidFill>
                  <a:srgbClr val="CE9178"/>
                </a:solidFill>
                <a:effectLst/>
                <a:latin typeface="Fira Code" panose="020B0809050000020004" pitchFamily="49" charset="0"/>
              </a:rPr>
              <a:t>"</a:t>
            </a:r>
            <a:r>
              <a:rPr lang="en-US" sz="2000" b="0" dirty="0" err="1">
                <a:solidFill>
                  <a:srgbClr val="CE9178"/>
                </a:solidFill>
                <a:effectLst/>
                <a:latin typeface="Fira Code" panose="020B0809050000020004" pitchFamily="49" charset="0"/>
              </a:rPr>
              <a:t>someOne</a:t>
            </a:r>
            <a:r>
              <a:rPr lang="en-US" sz="2000" b="0" dirty="0">
                <a:solidFill>
                  <a:srgbClr val="CE9178"/>
                </a:solidFill>
                <a:effectLst/>
                <a:latin typeface="Fira Code" panose="020B0809050000020004" pitchFamily="49" charset="0"/>
              </a:rPr>
              <a:t>"</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fun1</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function</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"override"</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name</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obj</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father</a:t>
            </a:r>
            <a:r>
              <a:rPr lang="en-US" sz="2000" b="0" dirty="0">
                <a:solidFill>
                  <a:srgbClr val="D4D4D4"/>
                </a:solidFill>
                <a:effectLst/>
                <a:latin typeface="Fira Code" panose="020B0809050000020004" pitchFamily="49" charset="0"/>
              </a:rPr>
              <a:t>);</a:t>
            </a:r>
            <a:br>
              <a:rPr lang="en-US" sz="2000" b="0" dirty="0">
                <a:solidFill>
                  <a:srgbClr val="D4D4D4"/>
                </a:solidFill>
                <a:effectLst/>
                <a:latin typeface="Fira Code" panose="020B0809050000020004" pitchFamily="49" charset="0"/>
              </a:rPr>
            </a:br>
            <a:r>
              <a:rPr lang="en-US" sz="2000" b="0" dirty="0">
                <a:solidFill>
                  <a:srgbClr val="9CDCFE"/>
                </a:solidFill>
                <a:effectLst/>
                <a:latin typeface="Fira Code" panose="020B0809050000020004" pitchFamily="49" charset="0"/>
              </a:rPr>
              <a:t>obj</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fun1</a:t>
            </a:r>
            <a:r>
              <a:rPr lang="en-US" sz="2000" b="0" dirty="0">
                <a:solidFill>
                  <a:srgbClr val="D4D4D4"/>
                </a:solidFill>
                <a:effectLst/>
                <a:latin typeface="Fira Code" panose="020B0809050000020004" pitchFamily="49" charset="0"/>
              </a:rPr>
              <a:t>()</a:t>
            </a:r>
            <a:endParaRPr lang="en-US" sz="2000" dirty="0"/>
          </a:p>
        </p:txBody>
      </p:sp>
    </p:spTree>
    <p:extLst>
      <p:ext uri="{BB962C8B-B14F-4D97-AF65-F5344CB8AC3E}">
        <p14:creationId xmlns:p14="http://schemas.microsoft.com/office/powerpoint/2010/main" val="15429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815926"/>
            <a:ext cx="8825658" cy="5205046"/>
          </a:xfrm>
        </p:spPr>
        <p:txBody>
          <a:bodyPr/>
          <a:lstStyle/>
          <a:p>
            <a:r>
              <a:rPr lang="en-US" sz="4800" dirty="0">
                <a:solidFill>
                  <a:schemeClr val="accent1">
                    <a:lumMod val="40000"/>
                    <a:lumOff val="60000"/>
                  </a:schemeClr>
                </a:solidFill>
              </a:rPr>
              <a:t>Define key value pair and variable in object terms</a:t>
            </a:r>
            <a:br>
              <a:rPr lang="en-US" sz="4800" dirty="0"/>
            </a:br>
            <a:br>
              <a:rPr lang="en-US" sz="4800" dirty="0"/>
            </a:br>
            <a:r>
              <a:rPr lang="en-US" sz="4800" dirty="0"/>
              <a:t>demonstrate object data override and variable data override separately </a:t>
            </a:r>
          </a:p>
        </p:txBody>
      </p:sp>
    </p:spTree>
    <p:extLst>
      <p:ext uri="{BB962C8B-B14F-4D97-AF65-F5344CB8AC3E}">
        <p14:creationId xmlns:p14="http://schemas.microsoft.com/office/powerpoint/2010/main" val="330197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78F5-AD49-8208-8675-7D9D1598E103}"/>
              </a:ext>
            </a:extLst>
          </p:cNvPr>
          <p:cNvSpPr>
            <a:spLocks noGrp="1"/>
          </p:cNvSpPr>
          <p:nvPr>
            <p:ph type="ctrTitle"/>
          </p:nvPr>
        </p:nvSpPr>
        <p:spPr>
          <a:xfrm>
            <a:off x="1154955" y="815926"/>
            <a:ext cx="8825658" cy="5205046"/>
          </a:xfrm>
        </p:spPr>
        <p:txBody>
          <a:bodyPr/>
          <a:lstStyle/>
          <a:p>
            <a:r>
              <a:rPr lang="en-US" sz="6000" dirty="0"/>
              <a:t>8</a:t>
            </a:r>
            <a:r>
              <a:rPr lang="en-US" sz="6000" baseline="30000" dirty="0"/>
              <a:t>th</a:t>
            </a:r>
            <a:r>
              <a:rPr lang="en-US" sz="6000" dirty="0"/>
              <a:t> slide answer</a:t>
            </a:r>
            <a:br>
              <a:rPr lang="en-US" sz="4800" dirty="0"/>
            </a:br>
            <a:r>
              <a:rPr lang="en-US" sz="2000" b="0" dirty="0">
                <a:solidFill>
                  <a:srgbClr val="6A9955"/>
                </a:solidFill>
                <a:effectLst/>
                <a:latin typeface="Fira Code" panose="020B0809050000020004" pitchFamily="49" charset="0"/>
              </a:rPr>
              <a:t>//object method is describe that a function in a method </a:t>
            </a:r>
            <a:br>
              <a:rPr lang="en-US" sz="2000" b="0" dirty="0">
                <a:solidFill>
                  <a:srgbClr val="D4D4D4"/>
                </a:solidFill>
                <a:effectLst/>
                <a:latin typeface="Fira Code" panose="020B0809050000020004" pitchFamily="49" charset="0"/>
              </a:rPr>
            </a:br>
            <a:br>
              <a:rPr lang="en-US" sz="2000" b="0" dirty="0">
                <a:solidFill>
                  <a:srgbClr val="D4D4D4"/>
                </a:solidFill>
                <a:effectLst/>
                <a:latin typeface="Fira Code" panose="020B0809050000020004" pitchFamily="49" charset="0"/>
              </a:rPr>
            </a:b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//key value pair are the object way to store data as in object data is understand able in the form of key value pair...that this king of data is somehow related to object whether it is simple object or object construct class or api</a:t>
            </a:r>
            <a:br>
              <a:rPr lang="en-US" sz="2000" b="0" dirty="0">
                <a:solidFill>
                  <a:srgbClr val="D4D4D4"/>
                </a:solidFill>
                <a:effectLst/>
                <a:latin typeface="Fira Code" panose="020B0809050000020004" pitchFamily="49" charset="0"/>
              </a:rPr>
            </a:b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//variable is like an container in which you can store data </a:t>
            </a:r>
            <a:br>
              <a:rPr lang="en-US" sz="2000" b="0" dirty="0">
                <a:solidFill>
                  <a:srgbClr val="D4D4D4"/>
                </a:solidFill>
                <a:effectLst/>
                <a:latin typeface="Fira Code" panose="020B0809050000020004" pitchFamily="49" charset="0"/>
              </a:rPr>
            </a:b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//both are completely different from each other and override separately</a:t>
            </a:r>
            <a:endParaRPr lang="en-US" sz="2000" dirty="0"/>
          </a:p>
        </p:txBody>
      </p:sp>
    </p:spTree>
    <p:extLst>
      <p:ext uri="{BB962C8B-B14F-4D97-AF65-F5344CB8AC3E}">
        <p14:creationId xmlns:p14="http://schemas.microsoft.com/office/powerpoint/2010/main" val="741301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612</TotalTime>
  <Words>1125</Words>
  <Application>Microsoft Office PowerPoint</Application>
  <PresentationFormat>Widescreen</PresentationFormat>
  <Paragraphs>46</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Fira Code</vt:lpstr>
      <vt:lpstr>Wingdings</vt:lpstr>
      <vt:lpstr>Wingdings 3</vt:lpstr>
      <vt:lpstr>Ion Boardroom</vt:lpstr>
      <vt:lpstr>Define object and methods to create object + create object and put data into it with 2 way obj.name and obj[ ]</vt:lpstr>
      <vt:lpstr>Create object with same key and value pair two times what you think console will be</vt:lpstr>
      <vt:lpstr> what you think console will be it will override the previous value let obj = new Object() obj.name = "adil"; obj.name = "aqil"; console.log(obj); </vt:lpstr>
      <vt:lpstr>Create object of object then describe ways to access the key or keys and how to add data  let obj = {   name: "adil",   cars:{     farari: 2,     toyota:1,     rollsRoyal:20   } } console.log(obj.cars.farari); </vt:lpstr>
      <vt:lpstr>What is object method add function to object through 2 ways let a = function(){   console.log("hello i am fun a "); } let obj = {   name: "adil",   fun: function(){     console.log("hi am fun function ");   },   fun2: a   } obj.fun() obj.fun2() </vt:lpstr>
      <vt:lpstr>Create an object consist of variables and function and after that replace or Override them with new variables and function</vt:lpstr>
      <vt:lpstr>Answer of 6th slide let obj = {   name:"adil",   father:"younas",   fun1:function(){     console.log("i am fun1");   } } obj.name = "aqil"; obj.father = "someOne"; obj.fun1 = function(){   console.log("override"); } console.log(obj); console.log(obj.name); console.log(obj.father); obj.fun1()</vt:lpstr>
      <vt:lpstr>Define key value pair and variable in object terms  demonstrate object data override and variable data override separately </vt:lpstr>
      <vt:lpstr>8th slide answer //object method is describe that a function in a method    //key value pair are the object way to store data as in object data is understand able in the form of key value pair...that this king of data is somehow related to object whether it is simple object or object construct class or api  //variable is like an container in which you can store data   //both are completely different from each other and override separately</vt:lpstr>
      <vt:lpstr>Delete key value pair and function you created in object separately.  let obj = {   name:"adil",   fun:function(){     console.log("hi am fun 1");   } }  delete obj.fun console.log(obj); </vt:lpstr>
      <vt:lpstr>Do a impossible task. which is the iteration of object  let obj = {   name:"adil",   father:"younas" }  for(let x in obj){   console.log(`${x}: ${obj[x]}`); } </vt:lpstr>
      <vt:lpstr>Conversation of object  </vt:lpstr>
      <vt:lpstr>Answer of 13th slide object to array let obj = {   name:"adil",   father:"younas" } let objToArray = Object.values(obj) console.log(objToArray); </vt:lpstr>
      <vt:lpstr>Answer of 13th slide Stringify function in object const person = {   name: "John",   age: function () {return 30;} };  person.age = person.age.toString() let a = JSON.stringify(person) console.log(a);</vt:lpstr>
      <vt:lpstr>Answer of 13th slide Stringify array //stringify a Array   const array = [1,2,5,5,1,1,5,85,4,5] let a = JSON.stringify(array) console.log(typeof a); console.log(typeof array); </vt:lpstr>
      <vt:lpstr>Loop object first then convert object into array and loop the that </vt:lpstr>
      <vt:lpstr>16th slid answer  const person = {   name: "John",   father:"younas",   degree:"msc" };  for(let key in person){   //key:key value   console.log(`${key} : ${person[key]}`); }  let person2 = Object.values(person) //object to array person2.forEach(element =&gt; {   console.log(element); }); </vt:lpstr>
      <vt:lpstr>Define OOP class, object, constructor method and prototype method  </vt:lpstr>
      <vt:lpstr>What is object constructor + add values by prototype and why we use it also describe object constructor VS OOP class + add value in class by prototype there is a difference b/w add values in class and object constructor by prototype jata blue print main hai magr access to object se krty hn</vt:lpstr>
      <vt:lpstr>Can you create an function inside object constructor like we create in class in OOP  </vt:lpstr>
      <vt:lpstr>Add function in Object Constructor  </vt:lpstr>
      <vt:lpstr>Add variables and functions outside the Object Constructor  </vt:lpstr>
      <vt:lpstr>Inheritance What is inheritance and why we use it  </vt:lpstr>
      <vt:lpstr>What is an prototype and it’s use  </vt:lpstr>
      <vt:lpstr>Can you add or inherit without prototype in</vt:lpstr>
      <vt:lpstr>Set() Method</vt:lpstr>
      <vt:lpstr>Map()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object and methods to create object + create object</dc:title>
  <dc:creator>Aqil</dc:creator>
  <cp:lastModifiedBy>Aqil</cp:lastModifiedBy>
  <cp:revision>37</cp:revision>
  <dcterms:created xsi:type="dcterms:W3CDTF">2022-09-01T11:13:21Z</dcterms:created>
  <dcterms:modified xsi:type="dcterms:W3CDTF">2022-09-04T12:15:05Z</dcterms:modified>
</cp:coreProperties>
</file>