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6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Drule" userId="1b55f626c4d2c054" providerId="LiveId" clId="{A451F1C6-7730-401C-B6C1-C2F2267F2720}"/>
    <pc:docChg chg="modSld">
      <pc:chgData name="Daniela Drule" userId="1b55f626c4d2c054" providerId="LiveId" clId="{A451F1C6-7730-401C-B6C1-C2F2267F2720}" dt="2025-03-25T14:02:43.378" v="36" actId="20577"/>
      <pc:docMkLst>
        <pc:docMk/>
      </pc:docMkLst>
      <pc:sldChg chg="modSp mod">
        <pc:chgData name="Daniela Drule" userId="1b55f626c4d2c054" providerId="LiveId" clId="{A451F1C6-7730-401C-B6C1-C2F2267F2720}" dt="2025-03-25T14:02:43.378" v="36" actId="20577"/>
        <pc:sldMkLst>
          <pc:docMk/>
          <pc:sldMk cId="177189188" sldId="264"/>
        </pc:sldMkLst>
        <pc:spChg chg="mod">
          <ac:chgData name="Daniela Drule" userId="1b55f626c4d2c054" providerId="LiveId" clId="{A451F1C6-7730-401C-B6C1-C2F2267F2720}" dt="2025-03-24T20:12:47.688" v="3" actId="20577"/>
          <ac:spMkLst>
            <pc:docMk/>
            <pc:sldMk cId="177189188" sldId="264"/>
            <ac:spMk id="3" creationId="{570EE853-2428-8375-5D3A-4118E2569DF4}"/>
          </ac:spMkLst>
        </pc:spChg>
        <pc:spChg chg="mod">
          <ac:chgData name="Daniela Drule" userId="1b55f626c4d2c054" providerId="LiveId" clId="{A451F1C6-7730-401C-B6C1-C2F2267F2720}" dt="2025-03-25T14:02:43.378" v="36" actId="20577"/>
          <ac:spMkLst>
            <pc:docMk/>
            <pc:sldMk cId="177189188" sldId="264"/>
            <ac:spMk id="7" creationId="{4BBED5A0-FD84-9566-9A6A-F465D4FFD6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6FE16-4093-42E8-92D2-894E89F3D20B}" type="datetimeFigureOut">
              <a:rPr lang="ro-RO" smtClean="0"/>
              <a:t>24.03.2025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7BD3-F942-4734-9196-11AC140BDF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233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96E119-8C85-9B56-7AA0-B3B9E3848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421" y="1414630"/>
            <a:ext cx="9057939" cy="2332001"/>
          </a:xfrm>
        </p:spPr>
        <p:txBody>
          <a:bodyPr/>
          <a:lstStyle/>
          <a:p>
            <a:pPr algn="ctr"/>
            <a:r>
              <a:rPr lang="ro-RO" dirty="0"/>
              <a:t>IMPLEMENTAREA SENZORULUI LM35 (în </a:t>
            </a:r>
            <a:r>
              <a:rPr lang="ro-RO" dirty="0" err="1"/>
              <a:t>proteus</a:t>
            </a:r>
            <a:r>
              <a:rPr lang="ro-RO" dirty="0"/>
              <a:t>)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70D339B7-47AA-BE52-2036-677513C71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5784" y="5744584"/>
            <a:ext cx="3916569" cy="1007614"/>
          </a:xfrm>
        </p:spPr>
        <p:txBody>
          <a:bodyPr/>
          <a:lstStyle/>
          <a:p>
            <a:r>
              <a:rPr lang="ro-RO" dirty="0"/>
              <a:t>STUDENT: DRULE DANIELA-ILEANA</a:t>
            </a:r>
          </a:p>
          <a:p>
            <a:r>
              <a:rPr lang="ro-RO" dirty="0"/>
              <a:t>GRUPA: 2131/SG 1</a:t>
            </a:r>
          </a:p>
        </p:txBody>
      </p:sp>
    </p:spTree>
    <p:extLst>
      <p:ext uri="{BB962C8B-B14F-4D97-AF65-F5344CB8AC3E}">
        <p14:creationId xmlns:p14="http://schemas.microsoft.com/office/powerpoint/2010/main" val="2367049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2">
                <a:lumMod val="50000"/>
                <a:lumOff val="50000"/>
              </a:schemeClr>
            </a:gs>
            <a:gs pos="100000">
              <a:srgbClr val="516077"/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ro-RO"/>
            </a:p>
          </p:txBody>
        </p:sp>
      </p:grpSp>
      <p:sp>
        <p:nvSpPr>
          <p:cNvPr id="2" name="CasetăText 1">
            <a:extLst>
              <a:ext uri="{FF2B5EF4-FFF2-40B4-BE49-F238E27FC236}">
                <a16:creationId xmlns:a16="http://schemas.microsoft.com/office/drawing/2014/main" id="{90616D63-F975-AC95-E450-09347F6616F2}"/>
              </a:ext>
            </a:extLst>
          </p:cNvPr>
          <p:cNvSpPr txBox="1"/>
          <p:nvPr/>
        </p:nvSpPr>
        <p:spPr>
          <a:xfrm>
            <a:off x="2667000" y="2328334"/>
            <a:ext cx="6858000" cy="1367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</a:t>
            </a:r>
            <a:r>
              <a:rPr lang="ro-RO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Ă</a:t>
            </a:r>
            <a:r>
              <a:rPr lang="en-US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MU</a:t>
            </a:r>
            <a:r>
              <a:rPr lang="ro-RO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LȚ</a:t>
            </a:r>
            <a:r>
              <a:rPr lang="en-US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UMESC PENTRU ATEN</a:t>
            </a:r>
            <a:r>
              <a:rPr lang="ro-RO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Ț</a:t>
            </a:r>
            <a:r>
              <a:rPr lang="en-US" sz="44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IE!</a:t>
            </a:r>
          </a:p>
        </p:txBody>
      </p:sp>
    </p:spTree>
    <p:extLst>
      <p:ext uri="{BB962C8B-B14F-4D97-AF65-F5344CB8AC3E}">
        <p14:creationId xmlns:p14="http://schemas.microsoft.com/office/powerpoint/2010/main" val="1531924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055A91B-34C4-62C9-999A-D79B83B4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02" y="420670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SCHEMA BLOC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DF7542-E7E8-AD11-AE95-F7B7829B1115}"/>
              </a:ext>
            </a:extLst>
          </p:cNvPr>
          <p:cNvSpPr/>
          <p:nvPr/>
        </p:nvSpPr>
        <p:spPr>
          <a:xfrm>
            <a:off x="994251" y="1842247"/>
            <a:ext cx="2474259" cy="1914861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A63E8D0-5325-A063-40F1-6E9BAB93739B}"/>
              </a:ext>
            </a:extLst>
          </p:cNvPr>
          <p:cNvSpPr txBox="1"/>
          <p:nvPr/>
        </p:nvSpPr>
        <p:spPr>
          <a:xfrm>
            <a:off x="1476693" y="2338012"/>
            <a:ext cx="1699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SENZORUL DE TEMPERATURĂ LM35</a:t>
            </a:r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570B2673-459C-E67B-33E7-BBC3AD6AAA11}"/>
              </a:ext>
            </a:extLst>
          </p:cNvPr>
          <p:cNvSpPr/>
          <p:nvPr/>
        </p:nvSpPr>
        <p:spPr>
          <a:xfrm rot="1831037">
            <a:off x="3356598" y="3574257"/>
            <a:ext cx="1401669" cy="62034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DA7FED-4169-FFD8-3019-656B506732AB}"/>
              </a:ext>
            </a:extLst>
          </p:cNvPr>
          <p:cNvSpPr/>
          <p:nvPr/>
        </p:nvSpPr>
        <p:spPr>
          <a:xfrm>
            <a:off x="4673059" y="4138885"/>
            <a:ext cx="2410685" cy="1857035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14E2A9A8-F3CA-0E0C-8F43-4B611057CDAE}"/>
              </a:ext>
            </a:extLst>
          </p:cNvPr>
          <p:cNvSpPr txBox="1"/>
          <p:nvPr/>
        </p:nvSpPr>
        <p:spPr>
          <a:xfrm>
            <a:off x="5052752" y="4744236"/>
            <a:ext cx="1812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AMPLIFICATORUL DIFERENȚIAL</a:t>
            </a:r>
          </a:p>
        </p:txBody>
      </p:sp>
      <p:sp>
        <p:nvSpPr>
          <p:cNvPr id="8" name="Săgeată: dreapta 7">
            <a:extLst>
              <a:ext uri="{FF2B5EF4-FFF2-40B4-BE49-F238E27FC236}">
                <a16:creationId xmlns:a16="http://schemas.microsoft.com/office/drawing/2014/main" id="{67BCACB8-D281-0377-AD09-B0C979B36675}"/>
              </a:ext>
            </a:extLst>
          </p:cNvPr>
          <p:cNvSpPr/>
          <p:nvPr/>
        </p:nvSpPr>
        <p:spPr>
          <a:xfrm rot="19478466">
            <a:off x="7125234" y="3533778"/>
            <a:ext cx="1369221" cy="579829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46C9A2-73DF-6A84-B5B0-32E7C80AF41E}"/>
              </a:ext>
            </a:extLst>
          </p:cNvPr>
          <p:cNvSpPr/>
          <p:nvPr/>
        </p:nvSpPr>
        <p:spPr>
          <a:xfrm>
            <a:off x="8304622" y="1721731"/>
            <a:ext cx="2410685" cy="1857035"/>
          </a:xfrm>
          <a:prstGeom prst="ellips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ADC0808</a:t>
            </a:r>
          </a:p>
        </p:txBody>
      </p:sp>
    </p:spTree>
    <p:extLst>
      <p:ext uri="{BB962C8B-B14F-4D97-AF65-F5344CB8AC3E}">
        <p14:creationId xmlns:p14="http://schemas.microsoft.com/office/powerpoint/2010/main" val="101549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0076AFD-E828-48CA-172A-EDA0A14B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4604"/>
            <a:ext cx="9905998" cy="1478570"/>
          </a:xfrm>
        </p:spPr>
        <p:txBody>
          <a:bodyPr/>
          <a:lstStyle/>
          <a:p>
            <a:pPr algn="ctr"/>
            <a:r>
              <a:rPr lang="ro-RO"/>
              <a:t>SENZORUL DE TEMPERATURĂ LM35</a:t>
            </a:r>
            <a:endParaRPr lang="ro-RO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419A2838-3E7F-FCFF-1410-E76AE08CCEC5}"/>
              </a:ext>
            </a:extLst>
          </p:cNvPr>
          <p:cNvSpPr txBox="1"/>
          <p:nvPr/>
        </p:nvSpPr>
        <p:spPr>
          <a:xfrm>
            <a:off x="1012627" y="2492044"/>
            <a:ext cx="5192486" cy="310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 Senzor de temperatură analogic de precizie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 Tensiune proporțională cu temperatura</a:t>
            </a: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endParaRPr lang="ro-RO" dirty="0"/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Raport tensiune-temperatură: 10 mV/°C;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Domeniu de măsurare: -55°C până la +150°C;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Precizie: ±0.5°C la 25°C; 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Alimentare: 4V - 30V; 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Consum redus de curent: ~60 µA; 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Ieșire analogică liniară, fără a fi necesară calibrarea suplimentară.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Imagine 3" descr="O imagine care conține text, chitanță, Font, captură de ecran&#10;&#10;Conținutul generat de inteligența artificială poate fi incorect.">
            <a:extLst>
              <a:ext uri="{FF2B5EF4-FFF2-40B4-BE49-F238E27FC236}">
                <a16:creationId xmlns:a16="http://schemas.microsoft.com/office/drawing/2014/main" id="{1EA7120E-F71A-2FCE-233C-FFE67F30A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155" y="2492044"/>
            <a:ext cx="4326844" cy="27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3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B367C29-5200-4FF1-83B7-18B105A0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C711491-7BB6-4BE6-A470-44BF61D56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4F104B-68BE-4E53-A6A5-5C5F93FF7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EF4A7076-D6BC-4AE1-AE2C-C09B16AAB4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58FA119B-7250-4EC7-912F-F5613CC281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7B9A9AED-D47E-44AD-AD6E-2EECC94D88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00A30ECA-328D-4512-825B-0AD5960467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14A218CE-B3D8-4A43-86CC-48980645AC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E9743B7D-51BF-425C-A4B8-33B2E001E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BA633B3-C879-4E15-B66C-788B4C60A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324C8953-B4E2-4DA0-B5D5-BD2A735E67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17A3B65-FE80-419B-AB5D-48B5E3A7B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675ECD78-7D6B-4A3F-8163-392D7F8D6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D036282-E32F-461D-BFB6-2A58D6D27A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F95EB10E-5264-467D-8382-A77C4DED2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218F9268-D2F0-487B-A021-8786B65518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B4AEE5AC-EF5C-42E4-B185-A176E19976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E961E89F-C1DB-48E5-8B52-FDDAED9E0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412962B4-425A-4C36-A65A-0F66ED7CD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037BE3F7-563A-4D9A-BC98-C71F727D2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2FDB1005-EB5E-475A-AC43-4ED3E563DE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68BFFBC6-C704-42A7-9D7E-AFB5C37FB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4888EAD7-EBE9-4549-9A91-6FEC611536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B79BC975-BE42-4B57-8335-1699BC0AB1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3998B4F0-CA80-490A-A256-1600E7EA8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2052C104-8168-487E-9044-454DA83AB2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63ACA30B-5F59-400C-A7CE-D17B5647E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2E16F318-A142-4353-9949-B4E3A09FE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AE8DBB4-2468-4A78-A54D-FD77C5DC8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0E7CEF2-11E4-465C-8F1F-AA8367F96A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8B30AFD-E104-45DD-BFBB-5A41F1413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CE45A3DF-350B-4A5E-AEBE-F0F280AD03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966D2640-A438-4FB6-B781-5A52DEC85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34E1EFFF-720C-4CC0-9F95-DD1DAF99AD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EA7AB0E1-6C49-409D-86F5-BE00BDDFC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5D17598C-0C57-4F4E-8F6B-A2AD8071F8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EBEBC0DC-F56F-48FE-824E-E9378C4897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CC7FDCF1-1736-48A0-BDB2-87D6E0906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2A650CF5-564F-44D1-AB08-6C500DD3C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3108FEFA-0402-4C1C-AE39-5ADC09402F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340AE827-F344-464F-851C-E03AFC98DC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309DD9C6-12CB-FC59-523D-9C809D5B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LM35 ÎN PROTEUS</a:t>
            </a:r>
          </a:p>
        </p:txBody>
      </p:sp>
      <p:pic>
        <p:nvPicPr>
          <p:cNvPr id="4" name="Imagine 3" descr="O imagine care conține text, diagramă, captură de ecran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E2513255-3B1F-285E-90FA-56D0A5214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986" y="2249487"/>
            <a:ext cx="172744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asetăText 2">
            <a:extLst>
              <a:ext uri="{FF2B5EF4-FFF2-40B4-BE49-F238E27FC236}">
                <a16:creationId xmlns:a16="http://schemas.microsoft.com/office/drawing/2014/main" id="{4489E7E2-C8A0-0BD0-3400-754B7AB94201}"/>
              </a:ext>
            </a:extLst>
          </p:cNvPr>
          <p:cNvSpPr txBox="1"/>
          <p:nvPr/>
        </p:nvSpPr>
        <p:spPr>
          <a:xfrm>
            <a:off x="5034579" y="2249487"/>
            <a:ext cx="601283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Alimentat</a:t>
            </a:r>
            <a:r>
              <a:rPr lang="en-US" sz="2400" dirty="0"/>
              <a:t> la 5V</a:t>
            </a:r>
            <a:r>
              <a:rPr lang="en-US" sz="2400" dirty="0">
                <a:effectLst/>
              </a:rPr>
              <a:t>;</a:t>
            </a:r>
            <a:endParaRPr lang="en-US" sz="2400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reglarea</a:t>
            </a:r>
            <a:r>
              <a:rPr lang="en-US" sz="2400" dirty="0"/>
              <a:t> in </a:t>
            </a:r>
            <a:r>
              <a:rPr lang="en-US" sz="2400" dirty="0" err="1"/>
              <a:t>trepte</a:t>
            </a:r>
            <a:r>
              <a:rPr lang="en-US" sz="2400" dirty="0"/>
              <a:t> de </a:t>
            </a:r>
            <a:r>
              <a:rPr lang="en-US" sz="2400" dirty="0">
                <a:effectLst/>
              </a:rPr>
              <a:t>1°C </a:t>
            </a:r>
            <a:r>
              <a:rPr lang="en-US" sz="2400" dirty="0" err="1">
                <a:effectLst/>
              </a:rPr>
              <a:t>în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intervalul</a:t>
            </a:r>
            <a:r>
              <a:rPr lang="en-US" sz="2400" dirty="0">
                <a:effectLst/>
              </a:rPr>
              <a:t> 8°C – 35°C;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Tensiunea</a:t>
            </a:r>
            <a:r>
              <a:rPr lang="en-US" sz="2400" dirty="0"/>
              <a:t> de </a:t>
            </a:r>
            <a:r>
              <a:rPr lang="en-US" sz="2400" dirty="0" err="1"/>
              <a:t>ieșire</a:t>
            </a:r>
            <a:r>
              <a:rPr lang="en-US" sz="2400" dirty="0"/>
              <a:t> 80mV-350mV.</a:t>
            </a:r>
            <a:endParaRPr lang="en-US" sz="2400" dirty="0">
              <a:effectLst/>
            </a:endParaRP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2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FCF36B-7EF9-5607-9189-04687ED4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946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AMPLIFICATORUL DIFERENȚIAL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20982C28-1889-36F4-E246-4CF47B471858}"/>
              </a:ext>
            </a:extLst>
          </p:cNvPr>
          <p:cNvSpPr txBox="1"/>
          <p:nvPr/>
        </p:nvSpPr>
        <p:spPr>
          <a:xfrm>
            <a:off x="1066800" y="1607027"/>
            <a:ext cx="10352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Amplifică </a:t>
            </a:r>
            <a:r>
              <a:rPr lang="ro-RO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semnalul de intrare cu o amplitudine de 80mV-350mV într-un interval de tensiune de 0-5V la ieșire.</a:t>
            </a:r>
            <a:endParaRPr lang="ro-RO" sz="24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88961731-2557-2390-7CD8-CFE45DE5D5A0}"/>
              </a:ext>
            </a:extLst>
          </p:cNvPr>
          <p:cNvSpPr txBox="1"/>
          <p:nvPr/>
        </p:nvSpPr>
        <p:spPr>
          <a:xfrm>
            <a:off x="1066800" y="2480206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TLV2371D</a:t>
            </a:r>
            <a:endParaRPr lang="ro-RO" sz="24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67F31356-D61E-EBF0-CD28-8C7200811020}"/>
              </a:ext>
            </a:extLst>
          </p:cNvPr>
          <p:cNvSpPr txBox="1"/>
          <p:nvPr/>
        </p:nvSpPr>
        <p:spPr>
          <a:xfrm>
            <a:off x="2754085" y="2984053"/>
            <a:ext cx="8294914" cy="377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o-RO" dirty="0"/>
              <a:t> De joasă tensiune și mică putere</a:t>
            </a: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o-RO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Tensiune de alimentare: 1,8V până la 5,5V.</a:t>
            </a: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o-RO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Consumul de curent: Scăzut, eficient pentru aplicații pe baterie.</a:t>
            </a: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o-RO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Slew</a:t>
            </a:r>
            <a:r>
              <a:rPr lang="ro-RO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rate: 0,05V/</a:t>
            </a:r>
            <a:r>
              <a:rPr lang="ro-RO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μs</a:t>
            </a:r>
            <a:r>
              <a:rPr lang="ro-RO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o-RO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Impedanță de intrare mare, potrivit pentru semnale mici.</a:t>
            </a: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o-RO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Impedanță de ieșire mică, ideal pentru amplificare de semnale.</a:t>
            </a:r>
            <a:endParaRPr lang="ro-RO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78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E09D09F-2CB5-22AA-6A2C-2B3A0865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98775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AMPLIFICATORUL DIFERENȚIAL</a:t>
            </a:r>
          </a:p>
        </p:txBody>
      </p:sp>
      <p:pic>
        <p:nvPicPr>
          <p:cNvPr id="4" name="Imagine 3" descr="O imagine care conține diagramă, text, linie, Plan&#10;&#10;Conținutul generat de inteligența artificială poate fi incorect.">
            <a:extLst>
              <a:ext uri="{FF2B5EF4-FFF2-40B4-BE49-F238E27FC236}">
                <a16:creationId xmlns:a16="http://schemas.microsoft.com/office/drawing/2014/main" id="{5E969105-8F53-9FE5-F41C-9BEF6BA0B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160" y="2075317"/>
            <a:ext cx="3724811" cy="34802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15052044-3E6C-CFE3-4ED3-51619CE79946}"/>
                  </a:ext>
                </a:extLst>
              </p:cNvPr>
              <p:cNvSpPr txBox="1"/>
              <p:nvPr/>
            </p:nvSpPr>
            <p:spPr>
              <a:xfrm>
                <a:off x="875353" y="1977345"/>
                <a:ext cx="6211248" cy="4201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dirty="0"/>
                  <a:t>DIMENSIONARE</a:t>
                </a:r>
              </a:p>
              <a:p>
                <a:endParaRPr lang="ro-RO" dirty="0"/>
              </a:p>
              <a:p>
                <a:pPr marL="0" marR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o-RO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ro-RO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formula de funcționare)</a:t>
                </a:r>
                <a:endParaRPr lang="ro-RO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=8∗ </m:t>
                      </m:r>
                      <m:f>
                        <m:f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1℃</m:t>
                          </m:r>
                        </m:den>
                      </m:f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=80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𝑚𝑉</m:t>
                      </m:r>
                    </m:oMath>
                  </m:oMathPara>
                </a14:m>
                <a:endParaRPr lang="ro-RO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_</m:t>
                          </m:r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=35∗ </m:t>
                      </m:r>
                      <m:f>
                        <m:f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𝑚𝑉</m:t>
                          </m:r>
                        </m:num>
                        <m:den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1℃</m:t>
                          </m:r>
                        </m:den>
                      </m:f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=350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𝑚𝑉</m:t>
                      </m:r>
                    </m:oMath>
                  </m:oMathPara>
                </a14:m>
                <a:endParaRPr lang="ro-RO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80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𝑚𝑉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=&gt;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=0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=&gt; 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=80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𝑚𝑉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(</m:t>
                    </m:r>
                    <m:sSub>
                      <m:sSubPr>
                        <m:ctrlP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𝑅𝐸𝐹</m:t>
                        </m:r>
                      </m:sub>
                    </m:sSub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=80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𝑚𝑉</m:t>
                    </m:r>
                    <m:r>
                      <a:rPr lang="ro-RO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o-RO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o-RO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350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𝑚𝑉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=&gt; </m:t>
                      </m:r>
                      <m:sSub>
                        <m:sSub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=5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=&gt;</m:t>
                      </m:r>
                      <m:sSub>
                        <m:sSub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=350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𝑚𝑉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=&gt;5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o-R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o-R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o-RO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270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𝑚𝑉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=&gt;</m:t>
                      </m:r>
                      <m:sSub>
                        <m:sSub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=10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o-RO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=185</m:t>
                      </m:r>
                      <m:r>
                        <a:rPr lang="ro-RO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ro-RO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ro-RO" dirty="0"/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15052044-3E6C-CFE3-4ED3-51619CE79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53" y="1977345"/>
                <a:ext cx="6211248" cy="4201984"/>
              </a:xfrm>
              <a:prstGeom prst="rect">
                <a:avLst/>
              </a:prstGeom>
              <a:blipFill>
                <a:blip r:embed="rId3"/>
                <a:stretch>
                  <a:fillRect l="-883" t="-725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21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736B87-501F-77FF-2BE0-2F121F1B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086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CONVERTOR ADC0808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5D3169A0-48A7-5864-3863-8480A1757E56}"/>
              </a:ext>
            </a:extLst>
          </p:cNvPr>
          <p:cNvSpPr txBox="1"/>
          <p:nvPr/>
        </p:nvSpPr>
        <p:spPr>
          <a:xfrm>
            <a:off x="1143001" y="1565656"/>
            <a:ext cx="10199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Convertorul analog-digital ADC0808 este un dispozitiv pe 8 biți cu o gamă largă de aplicații, fiind folosit pentru a transforma semnalele analogice în semnale digitale, care pot fi procesate de microcontrolere sau alte dispozitive digitale.</a:t>
            </a:r>
            <a:endParaRPr lang="ro-RO" sz="2000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6BD2A84-FE89-CCA0-378D-3B39FCC2B429}"/>
              </a:ext>
            </a:extLst>
          </p:cNvPr>
          <p:cNvSpPr txBox="1"/>
          <p:nvPr/>
        </p:nvSpPr>
        <p:spPr>
          <a:xfrm>
            <a:off x="1052648" y="3044226"/>
            <a:ext cx="5421086" cy="3549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Rezoluție de 8 biți: Permite reprezentarea semnalelor analogice în 256 de niveluri discrete.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Interval de tensiune de intrare: 0V - 5V.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Viteză de conversie: Până la 100.000 eșantioane pe secundă.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Consum redus de energie: Aproximativ 15mW.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Interfațare ușoară cu microcontrolere: Are 8 canale de intrare multiplexate, ce pot fi selectate folosind liniile de adresă (ADD A, ADD B și ADD C).</a:t>
            </a:r>
            <a:endParaRPr lang="ro-RO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5" name="Picture 2" descr="Interfacing ADC0808 with 8051 Microcontroller: Tutorial with Circuit Diagram  and Code | Microcontrollers, Diagram, Circuit diagram">
            <a:extLst>
              <a:ext uri="{FF2B5EF4-FFF2-40B4-BE49-F238E27FC236}">
                <a16:creationId xmlns:a16="http://schemas.microsoft.com/office/drawing/2014/main" id="{A2AF850E-1F1A-C01B-5369-BDD5D88E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25220" y="3044226"/>
            <a:ext cx="4214132" cy="25908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DEB93615-6E54-27F9-645C-9D0941900549}"/>
              </a:ext>
            </a:extLst>
          </p:cNvPr>
          <p:cNvSpPr txBox="1"/>
          <p:nvPr/>
        </p:nvSpPr>
        <p:spPr>
          <a:xfrm>
            <a:off x="1143001" y="265777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highlight>
                  <a:srgbClr val="808080"/>
                </a:highlight>
              </a:rPr>
              <a:t>CARACTERISTICI</a:t>
            </a:r>
            <a:r>
              <a:rPr lang="ro-RO" sz="1800" kern="100" dirty="0">
                <a:effectLst/>
                <a:highlight>
                  <a:srgbClr val="80808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ro-RO" dirty="0">
              <a:highlight>
                <a:srgbClr val="8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11001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2">
            <a:extLst>
              <a:ext uri="{FF2B5EF4-FFF2-40B4-BE49-F238E27FC236}">
                <a16:creationId xmlns:a16="http://schemas.microsoft.com/office/drawing/2014/main" id="{0DA9C37E-EA8F-4B2D-B3C9-EAF700005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8" name="Group 144">
            <a:extLst>
              <a:ext uri="{FF2B5EF4-FFF2-40B4-BE49-F238E27FC236}">
                <a16:creationId xmlns:a16="http://schemas.microsoft.com/office/drawing/2014/main" id="{D8CABE40-222C-4478-B1E9-D4F0A06AF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0550FA6-F63D-4A50-AF23-693AC5F78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189" name="Rectangle 5">
                <a:extLst>
                  <a:ext uri="{FF2B5EF4-FFF2-40B4-BE49-F238E27FC236}">
                    <a16:creationId xmlns:a16="http://schemas.microsoft.com/office/drawing/2014/main" id="{856541D9-BA30-490A-85FA-718C88032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0" name="Freeform 6">
                <a:extLst>
                  <a:ext uri="{FF2B5EF4-FFF2-40B4-BE49-F238E27FC236}">
                    <a16:creationId xmlns:a16="http://schemas.microsoft.com/office/drawing/2014/main" id="{B2229719-755A-484A-9F53-75D6C70FF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1" name="Freeform 7">
                <a:extLst>
                  <a:ext uri="{FF2B5EF4-FFF2-40B4-BE49-F238E27FC236}">
                    <a16:creationId xmlns:a16="http://schemas.microsoft.com/office/drawing/2014/main" id="{F252E273-06CD-4724-A83A-A0C35C259F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2" name="Freeform 8">
                <a:extLst>
                  <a:ext uri="{FF2B5EF4-FFF2-40B4-BE49-F238E27FC236}">
                    <a16:creationId xmlns:a16="http://schemas.microsoft.com/office/drawing/2014/main" id="{693859FB-7C58-4A7E-BE2D-E7AB2652E9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3" name="Freeform 9">
                <a:extLst>
                  <a:ext uri="{FF2B5EF4-FFF2-40B4-BE49-F238E27FC236}">
                    <a16:creationId xmlns:a16="http://schemas.microsoft.com/office/drawing/2014/main" id="{1B5606CE-0FA3-4AD5-9569-AF6CC8777A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4" name="Freeform 10">
                <a:extLst>
                  <a:ext uri="{FF2B5EF4-FFF2-40B4-BE49-F238E27FC236}">
                    <a16:creationId xmlns:a16="http://schemas.microsoft.com/office/drawing/2014/main" id="{7603846F-86ED-4EE2-B91D-CDDF6CD692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5" name="Freeform 11">
                <a:extLst>
                  <a:ext uri="{FF2B5EF4-FFF2-40B4-BE49-F238E27FC236}">
                    <a16:creationId xmlns:a16="http://schemas.microsoft.com/office/drawing/2014/main" id="{59AC8F8F-3DC6-4713-994A-A7B0182615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6" name="Freeform 12">
                <a:extLst>
                  <a:ext uri="{FF2B5EF4-FFF2-40B4-BE49-F238E27FC236}">
                    <a16:creationId xmlns:a16="http://schemas.microsoft.com/office/drawing/2014/main" id="{3B2C828C-4E94-4D65-85EB-4163592287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7" name="Freeform 13">
                <a:extLst>
                  <a:ext uri="{FF2B5EF4-FFF2-40B4-BE49-F238E27FC236}">
                    <a16:creationId xmlns:a16="http://schemas.microsoft.com/office/drawing/2014/main" id="{9B76F62A-C88E-4FED-9BF1-C1B4E2D5FF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8" name="Freeform 14">
                <a:extLst>
                  <a:ext uri="{FF2B5EF4-FFF2-40B4-BE49-F238E27FC236}">
                    <a16:creationId xmlns:a16="http://schemas.microsoft.com/office/drawing/2014/main" id="{0DA8B27C-A2A3-4831-AAA6-6D41FE6AA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199" name="Freeform 15">
                <a:extLst>
                  <a:ext uri="{FF2B5EF4-FFF2-40B4-BE49-F238E27FC236}">
                    <a16:creationId xmlns:a16="http://schemas.microsoft.com/office/drawing/2014/main" id="{0531F438-04FB-4DAC-BD6E-641284719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0" name="Line 16">
                <a:extLst>
                  <a:ext uri="{FF2B5EF4-FFF2-40B4-BE49-F238E27FC236}">
                    <a16:creationId xmlns:a16="http://schemas.microsoft.com/office/drawing/2014/main" id="{033AC26D-688C-46A4-9A0E-33721E30D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1" name="Freeform 17">
                <a:extLst>
                  <a:ext uri="{FF2B5EF4-FFF2-40B4-BE49-F238E27FC236}">
                    <a16:creationId xmlns:a16="http://schemas.microsoft.com/office/drawing/2014/main" id="{8B9D1A6A-B6B1-412D-8FB2-5D8C9B155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2" name="Freeform 18">
                <a:extLst>
                  <a:ext uri="{FF2B5EF4-FFF2-40B4-BE49-F238E27FC236}">
                    <a16:creationId xmlns:a16="http://schemas.microsoft.com/office/drawing/2014/main" id="{4FEFAEE9-E619-4E5F-8AA7-6B5AFEB8B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3" name="Freeform 19">
                <a:extLst>
                  <a:ext uri="{FF2B5EF4-FFF2-40B4-BE49-F238E27FC236}">
                    <a16:creationId xmlns:a16="http://schemas.microsoft.com/office/drawing/2014/main" id="{3793ABA4-0204-4FD2-AD98-CB94E4FF55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4" name="Freeform 20">
                <a:extLst>
                  <a:ext uri="{FF2B5EF4-FFF2-40B4-BE49-F238E27FC236}">
                    <a16:creationId xmlns:a16="http://schemas.microsoft.com/office/drawing/2014/main" id="{597DBC75-B162-4845-ACBC-7AC3BA3C2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5" name="Rectangle 21">
                <a:extLst>
                  <a:ext uri="{FF2B5EF4-FFF2-40B4-BE49-F238E27FC236}">
                    <a16:creationId xmlns:a16="http://schemas.microsoft.com/office/drawing/2014/main" id="{8AFADA04-E16C-485E-988F-C8D4D86350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6" name="Freeform 22">
                <a:extLst>
                  <a:ext uri="{FF2B5EF4-FFF2-40B4-BE49-F238E27FC236}">
                    <a16:creationId xmlns:a16="http://schemas.microsoft.com/office/drawing/2014/main" id="{C378D759-BA28-43E0-974D-33031B997A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7" name="Freeform 23">
                <a:extLst>
                  <a:ext uri="{FF2B5EF4-FFF2-40B4-BE49-F238E27FC236}">
                    <a16:creationId xmlns:a16="http://schemas.microsoft.com/office/drawing/2014/main" id="{3BE9DF64-36AB-4F13-8C8F-8CD2A22FD3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8" name="Freeform 24">
                <a:extLst>
                  <a:ext uri="{FF2B5EF4-FFF2-40B4-BE49-F238E27FC236}">
                    <a16:creationId xmlns:a16="http://schemas.microsoft.com/office/drawing/2014/main" id="{F4ABD706-1318-4136-85CD-D6B889210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09" name="Freeform 25">
                <a:extLst>
                  <a:ext uri="{FF2B5EF4-FFF2-40B4-BE49-F238E27FC236}">
                    <a16:creationId xmlns:a16="http://schemas.microsoft.com/office/drawing/2014/main" id="{B1CC6C3D-85D8-4679-89F3-307210311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0" name="Freeform 26">
                <a:extLst>
                  <a:ext uri="{FF2B5EF4-FFF2-40B4-BE49-F238E27FC236}">
                    <a16:creationId xmlns:a16="http://schemas.microsoft.com/office/drawing/2014/main" id="{27AD8CFA-DEA0-4C58-9720-7DDD3EE0F7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1" name="Freeform 27">
                <a:extLst>
                  <a:ext uri="{FF2B5EF4-FFF2-40B4-BE49-F238E27FC236}">
                    <a16:creationId xmlns:a16="http://schemas.microsoft.com/office/drawing/2014/main" id="{9973CEEF-9888-4EE5-AAB0-22BB3C1E8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2" name="Freeform 28">
                <a:extLst>
                  <a:ext uri="{FF2B5EF4-FFF2-40B4-BE49-F238E27FC236}">
                    <a16:creationId xmlns:a16="http://schemas.microsoft.com/office/drawing/2014/main" id="{8CBB9282-4239-47E5-90E2-DC0C8F84CF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3" name="Freeform 29">
                <a:extLst>
                  <a:ext uri="{FF2B5EF4-FFF2-40B4-BE49-F238E27FC236}">
                    <a16:creationId xmlns:a16="http://schemas.microsoft.com/office/drawing/2014/main" id="{7B440438-B454-40AD-960C-6999CEACB3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4" name="Freeform 30">
                <a:extLst>
                  <a:ext uri="{FF2B5EF4-FFF2-40B4-BE49-F238E27FC236}">
                    <a16:creationId xmlns:a16="http://schemas.microsoft.com/office/drawing/2014/main" id="{B332F086-2A5E-4DC1-86F4-2F180FDFA4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5" name="Freeform 31">
                <a:extLst>
                  <a:ext uri="{FF2B5EF4-FFF2-40B4-BE49-F238E27FC236}">
                    <a16:creationId xmlns:a16="http://schemas.microsoft.com/office/drawing/2014/main" id="{DAED410C-FA2D-464E-9139-DBC7576667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68753CD3-1883-44C3-9A33-63204DA0A6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216" name="Freeform 32">
                <a:extLst>
                  <a:ext uri="{FF2B5EF4-FFF2-40B4-BE49-F238E27FC236}">
                    <a16:creationId xmlns:a16="http://schemas.microsoft.com/office/drawing/2014/main" id="{FA102FEB-23DD-405A-89A1-1F339D4EE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7" name="Freeform 33">
                <a:extLst>
                  <a:ext uri="{FF2B5EF4-FFF2-40B4-BE49-F238E27FC236}">
                    <a16:creationId xmlns:a16="http://schemas.microsoft.com/office/drawing/2014/main" id="{A806EC65-81CF-465F-8FEF-E37553644E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8" name="Freeform 34">
                <a:extLst>
                  <a:ext uri="{FF2B5EF4-FFF2-40B4-BE49-F238E27FC236}">
                    <a16:creationId xmlns:a16="http://schemas.microsoft.com/office/drawing/2014/main" id="{7B711B38-0BE9-47C7-A729-3BB9FC76D2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19" name="Freeform 35">
                <a:extLst>
                  <a:ext uri="{FF2B5EF4-FFF2-40B4-BE49-F238E27FC236}">
                    <a16:creationId xmlns:a16="http://schemas.microsoft.com/office/drawing/2014/main" id="{032004D3-DAD0-4AC5-821A-95EEC4DF30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0" name="Freeform 36">
                <a:extLst>
                  <a:ext uri="{FF2B5EF4-FFF2-40B4-BE49-F238E27FC236}">
                    <a16:creationId xmlns:a16="http://schemas.microsoft.com/office/drawing/2014/main" id="{7CF47654-7ABD-40C2-95EE-7726D44694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1" name="Freeform 37">
                <a:extLst>
                  <a:ext uri="{FF2B5EF4-FFF2-40B4-BE49-F238E27FC236}">
                    <a16:creationId xmlns:a16="http://schemas.microsoft.com/office/drawing/2014/main" id="{498F9C56-D5CD-4A30-B91A-0436DE980D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2" name="Freeform 38">
                <a:extLst>
                  <a:ext uri="{FF2B5EF4-FFF2-40B4-BE49-F238E27FC236}">
                    <a16:creationId xmlns:a16="http://schemas.microsoft.com/office/drawing/2014/main" id="{EF229B63-3512-488C-8B9F-EFB2EEB71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3" name="Freeform 39">
                <a:extLst>
                  <a:ext uri="{FF2B5EF4-FFF2-40B4-BE49-F238E27FC236}">
                    <a16:creationId xmlns:a16="http://schemas.microsoft.com/office/drawing/2014/main" id="{6FCED579-61B6-42F3-8C1A-F99ABB6CA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4" name="Freeform 40">
                <a:extLst>
                  <a:ext uri="{FF2B5EF4-FFF2-40B4-BE49-F238E27FC236}">
                    <a16:creationId xmlns:a16="http://schemas.microsoft.com/office/drawing/2014/main" id="{CA1F3999-C424-4290-B3A2-CF13438F2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  <p:sp>
            <p:nvSpPr>
              <p:cNvPr id="225" name="Rectangle 41">
                <a:extLst>
                  <a:ext uri="{FF2B5EF4-FFF2-40B4-BE49-F238E27FC236}">
                    <a16:creationId xmlns:a16="http://schemas.microsoft.com/office/drawing/2014/main" id="{E7C40A91-3475-4B25-8203-F08EC1A501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o-RO"/>
              </a:p>
            </p:txBody>
          </p:sp>
        </p:grp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58D10F40-CFF6-61CB-13F4-2CFD50ED5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0" y="344667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PRINCIPIU DE FUNCȚIONARE ADC0808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570EE853-2428-8375-5D3A-4118E2569DF4}"/>
              </a:ext>
            </a:extLst>
          </p:cNvPr>
          <p:cNvSpPr txBox="1"/>
          <p:nvPr/>
        </p:nvSpPr>
        <p:spPr>
          <a:xfrm>
            <a:off x="1141412" y="2249487"/>
            <a:ext cx="4844521" cy="3541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registru</a:t>
            </a:r>
            <a:r>
              <a:rPr lang="en-US" dirty="0"/>
              <a:t> de </a:t>
            </a:r>
            <a:r>
              <a:rPr lang="en-US" dirty="0" err="1"/>
              <a:t>aproximări</a:t>
            </a:r>
            <a:r>
              <a:rPr lang="en-US" dirty="0"/>
              <a:t> </a:t>
            </a:r>
            <a:r>
              <a:rPr lang="en-US" dirty="0" err="1"/>
              <a:t>succesive</a:t>
            </a:r>
            <a:r>
              <a:rPr lang="en-US" dirty="0"/>
              <a:t> (RAS)</a:t>
            </a:r>
            <a:r>
              <a:rPr lang="en-US" dirty="0">
                <a:effectLst/>
              </a:rPr>
              <a:t>;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MSB </a:t>
            </a:r>
            <a:r>
              <a:rPr lang="en-US" dirty="0" err="1"/>
              <a:t>setat</a:t>
            </a:r>
            <a:r>
              <a:rPr lang="en-US" dirty="0"/>
              <a:t> pe 1</a:t>
            </a:r>
            <a:r>
              <a:rPr lang="en-US" dirty="0">
                <a:effectLst/>
              </a:rPr>
              <a:t>;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 err="1"/>
              <a:t>principiul</a:t>
            </a:r>
            <a:r>
              <a:rPr lang="en-US" dirty="0"/>
              <a:t> </a:t>
            </a:r>
            <a:r>
              <a:rPr lang="en-US" dirty="0" err="1"/>
              <a:t>înjumătățirii</a:t>
            </a:r>
            <a:r>
              <a:rPr lang="en-US" dirty="0">
                <a:effectLst/>
              </a:rPr>
              <a:t>;</a:t>
            </a:r>
            <a:endParaRPr lang="en-US" dirty="0"/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dirty="0"/>
              <a:t>RAS=cel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en-US" dirty="0"/>
              <a:t> CAN cu </a:t>
            </a:r>
            <a:r>
              <a:rPr lang="en-US" dirty="0" err="1"/>
              <a:t>reacție</a:t>
            </a:r>
            <a:r>
              <a:rPr lang="en-US" dirty="0"/>
              <a:t>.</a:t>
            </a:r>
          </a:p>
        </p:txBody>
      </p:sp>
      <p:sp>
        <p:nvSpPr>
          <p:cNvPr id="186" name="Round Diagonal Corner Rectangle 8">
            <a:extLst>
              <a:ext uri="{FF2B5EF4-FFF2-40B4-BE49-F238E27FC236}">
                <a16:creationId xmlns:a16="http://schemas.microsoft.com/office/drawing/2014/main" id="{871F3BB7-5636-42B2-94D7-3DC5F7C7A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2334" y="2249487"/>
            <a:ext cx="4655075" cy="354171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ine 3" descr="O imagine care conține diagramă, Desen tehnic, Plan, schiță&#10;&#10;Conținutul generat de inteligența artificială poate fi incorect.">
            <a:extLst>
              <a:ext uri="{FF2B5EF4-FFF2-40B4-BE49-F238E27FC236}">
                <a16:creationId xmlns:a16="http://schemas.microsoft.com/office/drawing/2014/main" id="{73940FF8-BD30-97D5-E312-179C7A6821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80" r="4714" b="6"/>
          <a:stretch/>
        </p:blipFill>
        <p:spPr>
          <a:xfrm>
            <a:off x="6649890" y="2481545"/>
            <a:ext cx="1928388" cy="2898249"/>
          </a:xfrm>
          <a:prstGeom prst="rect">
            <a:avLst/>
          </a:prstGeom>
        </p:spPr>
      </p:pic>
      <p:pic>
        <p:nvPicPr>
          <p:cNvPr id="5" name="Imagine 4" descr="O imagine care conține text, diagramă, Font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5263AE40-14F7-F36C-3C19-1E25BB0CAB2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161" r="8851" b="-5"/>
          <a:stretch/>
        </p:blipFill>
        <p:spPr>
          <a:xfrm>
            <a:off x="8773541" y="2481545"/>
            <a:ext cx="1928388" cy="2898250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146DCF89-9A2F-E7AA-AC15-A505409D7B80}"/>
              </a:ext>
            </a:extLst>
          </p:cNvPr>
          <p:cNvSpPr txBox="1"/>
          <p:nvPr/>
        </p:nvSpPr>
        <p:spPr>
          <a:xfrm>
            <a:off x="8831485" y="5501376"/>
            <a:ext cx="1928388" cy="28982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o-RO" sz="900" dirty="0" err="1">
                <a:solidFill>
                  <a:srgbClr val="FFFFFF"/>
                </a:solidFill>
              </a:rPr>
              <a:t>Fig</a:t>
            </a:r>
            <a:r>
              <a:rPr lang="ro-RO" sz="900" dirty="0">
                <a:solidFill>
                  <a:srgbClr val="FFFFFF"/>
                </a:solidFill>
              </a:rPr>
              <a:t>:</a:t>
            </a:r>
            <a:r>
              <a:rPr lang="ro-RO" sz="900" dirty="0">
                <a:solidFill>
                  <a:srgbClr val="FFFFFF"/>
                </a:solidFill>
                <a:effectLst/>
              </a:rPr>
              <a:t> Funcționarea unui CAN cu RAS de 4 biți</a:t>
            </a:r>
            <a:endParaRPr lang="ro-RO" sz="900" dirty="0">
              <a:solidFill>
                <a:srgbClr val="FFFFFF"/>
              </a:solidFill>
            </a:endParaRP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BBED5A0-FD84-9566-9A6A-F465D4FFD6A0}"/>
              </a:ext>
            </a:extLst>
          </p:cNvPr>
          <p:cNvSpPr txBox="1"/>
          <p:nvPr/>
        </p:nvSpPr>
        <p:spPr>
          <a:xfrm>
            <a:off x="6706866" y="5517331"/>
            <a:ext cx="1928388" cy="289824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ro-RO" sz="900" dirty="0" err="1">
                <a:solidFill>
                  <a:srgbClr val="FFFFFF"/>
                </a:solidFill>
              </a:rPr>
              <a:t>Fig:CAN</a:t>
            </a:r>
            <a:r>
              <a:rPr lang="ro-RO" sz="900" dirty="0">
                <a:solidFill>
                  <a:srgbClr val="FFFFFF"/>
                </a:solidFill>
              </a:rPr>
              <a:t> cu RAS</a:t>
            </a:r>
          </a:p>
        </p:txBody>
      </p:sp>
    </p:spTree>
    <p:extLst>
      <p:ext uri="{BB962C8B-B14F-4D97-AF65-F5344CB8AC3E}">
        <p14:creationId xmlns:p14="http://schemas.microsoft.com/office/powerpoint/2010/main" val="177189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C51761F-1ACA-8F7B-FC64-4F3D028A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32" y="129045"/>
            <a:ext cx="9905998" cy="1478570"/>
          </a:xfrm>
        </p:spPr>
        <p:txBody>
          <a:bodyPr/>
          <a:lstStyle/>
          <a:p>
            <a:pPr algn="ctr"/>
            <a:r>
              <a:rPr lang="ro-RO" dirty="0"/>
              <a:t>ADC0808 în </a:t>
            </a:r>
            <a:r>
              <a:rPr lang="ro-RO" dirty="0" err="1"/>
              <a:t>proteus</a:t>
            </a:r>
            <a:endParaRPr lang="ro-RO" dirty="0"/>
          </a:p>
        </p:txBody>
      </p:sp>
      <p:pic>
        <p:nvPicPr>
          <p:cNvPr id="3" name="Imagine 2" descr="O imagine care conține text, diagramă, Plan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854B5D81-38E8-959B-29AD-05F46EE3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96" y="1607615"/>
            <a:ext cx="4072868" cy="2227889"/>
          </a:xfrm>
          <a:prstGeom prst="rect">
            <a:avLst/>
          </a:prstGeom>
        </p:spPr>
      </p:pic>
      <p:pic>
        <p:nvPicPr>
          <p:cNvPr id="4" name="Imagine 3" descr="O imagine care conține text, diagramă, Plan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D04D0BAE-32DF-6369-625F-1E47DDE4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52" y="4249859"/>
            <a:ext cx="4112709" cy="2208107"/>
          </a:xfrm>
          <a:prstGeom prst="rect">
            <a:avLst/>
          </a:prstGeom>
        </p:spPr>
      </p:pic>
      <p:pic>
        <p:nvPicPr>
          <p:cNvPr id="5" name="Imagine 4" descr="O imagine care conține text, diagramă, Plan, linie&#10;&#10;Conținutul generat de inteligența artificială poate fi incorect.">
            <a:extLst>
              <a:ext uri="{FF2B5EF4-FFF2-40B4-BE49-F238E27FC236}">
                <a16:creationId xmlns:a16="http://schemas.microsoft.com/office/drawing/2014/main" id="{3C417EE9-63C7-60B6-C306-A958A242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311" y="1561599"/>
            <a:ext cx="4072868" cy="2228635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50680B67-B60B-07F4-C494-F63AC4A71D87}"/>
              </a:ext>
            </a:extLst>
          </p:cNvPr>
          <p:cNvSpPr txBox="1"/>
          <p:nvPr/>
        </p:nvSpPr>
        <p:spPr>
          <a:xfrm>
            <a:off x="1147926" y="3790234"/>
            <a:ext cx="417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1. Analiza circuitului la temperatura minimă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A3A242BF-0A28-F039-93C7-FF5C164298E6}"/>
              </a:ext>
            </a:extLst>
          </p:cNvPr>
          <p:cNvSpPr txBox="1"/>
          <p:nvPr/>
        </p:nvSpPr>
        <p:spPr>
          <a:xfrm>
            <a:off x="4151555" y="6402325"/>
            <a:ext cx="3888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2. Analiza circuitului la temperatura medie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F54A1397-7647-B13A-2EF2-94C41AC399C7}"/>
              </a:ext>
            </a:extLst>
          </p:cNvPr>
          <p:cNvSpPr txBox="1"/>
          <p:nvPr/>
        </p:nvSpPr>
        <p:spPr>
          <a:xfrm>
            <a:off x="7270726" y="3760081"/>
            <a:ext cx="43326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400" dirty="0"/>
              <a:t>3. Analiza circuitului la temperatura maximă</a:t>
            </a:r>
          </a:p>
        </p:txBody>
      </p:sp>
    </p:spTree>
    <p:extLst>
      <p:ext uri="{BB962C8B-B14F-4D97-AF65-F5344CB8AC3E}">
        <p14:creationId xmlns:p14="http://schemas.microsoft.com/office/powerpoint/2010/main" val="2451776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1375</TotalTime>
  <Words>486</Words>
  <Application>Microsoft Office PowerPoint</Application>
  <PresentationFormat>Ecran lat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7" baseType="lpstr">
      <vt:lpstr>Aptos</vt:lpstr>
      <vt:lpstr>Arial</vt:lpstr>
      <vt:lpstr>Cambria Math</vt:lpstr>
      <vt:lpstr>Symbol</vt:lpstr>
      <vt:lpstr>Times New Roman</vt:lpstr>
      <vt:lpstr>Tw Cen MT</vt:lpstr>
      <vt:lpstr>Circuit</vt:lpstr>
      <vt:lpstr>IMPLEMENTAREA SENZORULUI LM35 (în proteus)</vt:lpstr>
      <vt:lpstr>SCHEMA BLOC</vt:lpstr>
      <vt:lpstr>SENZORUL DE TEMPERATURĂ LM35</vt:lpstr>
      <vt:lpstr>LM35 ÎN PROTEUS</vt:lpstr>
      <vt:lpstr>AMPLIFICATORUL DIFERENȚIAL</vt:lpstr>
      <vt:lpstr>AMPLIFICATORUL DIFERENȚIAL</vt:lpstr>
      <vt:lpstr>CONVERTOR ADC0808</vt:lpstr>
      <vt:lpstr>PRINCIPIU DE FUNCȚIONARE ADC0808</vt:lpstr>
      <vt:lpstr>ADC0808 în proteus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Drule</dc:creator>
  <cp:lastModifiedBy>Daniela Drule</cp:lastModifiedBy>
  <cp:revision>1</cp:revision>
  <dcterms:created xsi:type="dcterms:W3CDTF">2025-03-24T15:07:45Z</dcterms:created>
  <dcterms:modified xsi:type="dcterms:W3CDTF">2025-03-25T14:02:51Z</dcterms:modified>
</cp:coreProperties>
</file>