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sldIdLst>
    <p:sldId id="256" r:id="rId3"/>
    <p:sldId id="288" r:id="rId4"/>
    <p:sldId id="293" r:id="rId5"/>
    <p:sldId id="294" r:id="rId6"/>
    <p:sldId id="295" r:id="rId7"/>
    <p:sldId id="296" r:id="rId8"/>
    <p:sldId id="297" r:id="rId9"/>
    <p:sldId id="298" r:id="rId10"/>
    <p:sldId id="299" r:id="rId11"/>
    <p:sldId id="28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67" d="100"/>
          <a:sy n="67" d="100"/>
        </p:scale>
        <p:origin x="6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F1AB-2357-4ADE-8073-C5075C4A7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349B6E-AA4D-8BFA-44A4-BE17D1D6C3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CC9FD5-F630-72A9-4C4E-04588D4C8B05}"/>
              </a:ext>
            </a:extLst>
          </p:cNvPr>
          <p:cNvSpPr>
            <a:spLocks noGrp="1"/>
          </p:cNvSpPr>
          <p:nvPr>
            <p:ph type="dt" sz="half" idx="10"/>
          </p:nvPr>
        </p:nvSpPr>
        <p:spPr>
          <a:xfrm>
            <a:off x="926123" y="5075237"/>
            <a:ext cx="2743200" cy="365125"/>
          </a:xfrm>
          <a:prstGeom prst="rect">
            <a:avLst/>
          </a:prstGeom>
        </p:spPr>
        <p:txBody>
          <a:bodyPr/>
          <a:lstStyle/>
          <a:p>
            <a:fld id="{A33C9FA3-2AF1-4AD9-A515-60784CEE0237}" type="datetimeFigureOut">
              <a:rPr lang="en-IN" smtClean="0"/>
              <a:t>09-12-2023</a:t>
            </a:fld>
            <a:endParaRPr lang="en-IN"/>
          </a:p>
        </p:txBody>
      </p:sp>
      <p:sp>
        <p:nvSpPr>
          <p:cNvPr id="5" name="Footer Placeholder 4">
            <a:extLst>
              <a:ext uri="{FF2B5EF4-FFF2-40B4-BE49-F238E27FC236}">
                <a16:creationId xmlns:a16="http://schemas.microsoft.com/office/drawing/2014/main" id="{9E4D1D7D-2EF4-E567-35F6-5D5D5243A909}"/>
              </a:ext>
            </a:extLst>
          </p:cNvPr>
          <p:cNvSpPr>
            <a:spLocks noGrp="1"/>
          </p:cNvSpPr>
          <p:nvPr>
            <p:ph type="ftr" sz="quarter" idx="11"/>
          </p:nvPr>
        </p:nvSpPr>
        <p:spPr>
          <a:xfrm>
            <a:off x="4038600" y="6356350"/>
            <a:ext cx="4114800" cy="365125"/>
          </a:xfrm>
          <a:prstGeom prst="rect">
            <a:avLst/>
          </a:prstGeom>
        </p:spPr>
        <p:txBody>
          <a:bodyPr/>
          <a:lstStyle/>
          <a:p>
            <a:endParaRPr lang="en-IN"/>
          </a:p>
        </p:txBody>
      </p:sp>
    </p:spTree>
    <p:extLst>
      <p:ext uri="{BB962C8B-B14F-4D97-AF65-F5344CB8AC3E}">
        <p14:creationId xmlns:p14="http://schemas.microsoft.com/office/powerpoint/2010/main" val="228043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8B6E-DFEA-2355-4981-6EBBBB3D62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D7FF59-1C15-D2EA-7737-23E104E8C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2CBBA-8DA8-D5D3-CD07-C1A4172C338C}"/>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5" name="Footer Placeholder 4">
            <a:extLst>
              <a:ext uri="{FF2B5EF4-FFF2-40B4-BE49-F238E27FC236}">
                <a16:creationId xmlns:a16="http://schemas.microsoft.com/office/drawing/2014/main" id="{48395133-1055-7C8D-3682-53F9B243EE5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689C4DF-C16E-65FF-F6D0-A61DC4FBB9BC}"/>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420541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25624-86FF-2B7A-5B42-B86FBD5A6D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992679-6702-87F6-BED4-ED8B43FDD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AD93FD-AC15-68DF-80F3-4E293812BD76}"/>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5" name="Footer Placeholder 4">
            <a:extLst>
              <a:ext uri="{FF2B5EF4-FFF2-40B4-BE49-F238E27FC236}">
                <a16:creationId xmlns:a16="http://schemas.microsoft.com/office/drawing/2014/main" id="{2A1814C9-5485-5B98-BEDA-F74A6C2C2B3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7476A3C5-EA9D-C392-97F6-7CEB4AB42386}"/>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1151170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EBC2-492F-F833-FD7E-08686DC09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B90C38-498B-CEC9-D36D-35F19A318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3FB06C-7999-4BD0-495F-F5A3BE00C059}"/>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5" name="Footer Placeholder 4">
            <a:extLst>
              <a:ext uri="{FF2B5EF4-FFF2-40B4-BE49-F238E27FC236}">
                <a16:creationId xmlns:a16="http://schemas.microsoft.com/office/drawing/2014/main" id="{267CBB6C-7799-F2DE-1835-1609C5C502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CECF8-7A84-72F8-909C-70FEE10DF16A}"/>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314642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DC0C-7DA6-9DD5-7AE9-CA3FB2929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7333ED-790E-BFB3-1276-125B6D7969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BBE1E-DFFB-3BD4-4E2D-D94EC0FCCE3D}"/>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5" name="Footer Placeholder 4">
            <a:extLst>
              <a:ext uri="{FF2B5EF4-FFF2-40B4-BE49-F238E27FC236}">
                <a16:creationId xmlns:a16="http://schemas.microsoft.com/office/drawing/2014/main" id="{6E612E4B-1B63-DB16-5418-50695F3EA5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F4273-B38D-F445-D706-7ED66A014E7A}"/>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251487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2FB82-A1FA-2A51-1292-0EB4845A05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F40ABF-4BE6-48F1-14B7-9B27D9F38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A205A6-C33C-58DA-319B-50BC1CC20C97}"/>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5" name="Footer Placeholder 4">
            <a:extLst>
              <a:ext uri="{FF2B5EF4-FFF2-40B4-BE49-F238E27FC236}">
                <a16:creationId xmlns:a16="http://schemas.microsoft.com/office/drawing/2014/main" id="{719A953F-2163-192C-AB7B-62EE3A0CC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739CA-3EAB-9759-C2E5-62C40C62371D}"/>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1021198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5DB9-045A-7E33-2D7E-06D3410AF3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7E0CB3-609D-C952-5504-430335664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2F2628-33B5-01EB-8A21-5880EACB5D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32BC77-0916-46C9-B6A2-C4094C168922}"/>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6" name="Footer Placeholder 5">
            <a:extLst>
              <a:ext uri="{FF2B5EF4-FFF2-40B4-BE49-F238E27FC236}">
                <a16:creationId xmlns:a16="http://schemas.microsoft.com/office/drawing/2014/main" id="{75732BDE-47DF-6C93-61EA-030AED038A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14E443-5DD8-08E8-F01D-878EFFAA60AB}"/>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365843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39EB-6FC1-3A88-9533-068AEF1905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B4408C-40E0-E425-DCF8-82C393ACA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AF5645-AFE2-09CB-007D-AF9ED1BE2C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AC793E-C4F0-7988-F5B3-00F429AA8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458AC1-F70E-51C2-CA5D-CDBCBFA0E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E49223-2914-29FE-7A64-5CB381C7FD7E}"/>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8" name="Footer Placeholder 7">
            <a:extLst>
              <a:ext uri="{FF2B5EF4-FFF2-40B4-BE49-F238E27FC236}">
                <a16:creationId xmlns:a16="http://schemas.microsoft.com/office/drawing/2014/main" id="{2087FF68-78A2-0465-9705-5A75A5C687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8460D7-8D96-1F3C-FBB6-70EC04DF79B8}"/>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1172731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FE2B-79F0-9DA2-8408-BFF05FC463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F9CBE-53EF-3826-EA90-7558A3E03E90}"/>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4" name="Footer Placeholder 3">
            <a:extLst>
              <a:ext uri="{FF2B5EF4-FFF2-40B4-BE49-F238E27FC236}">
                <a16:creationId xmlns:a16="http://schemas.microsoft.com/office/drawing/2014/main" id="{B674E1F9-A91D-D4CE-8ECA-39B5289AC8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D7EDD8-19B8-1ABC-93B7-B5A4F179D4AD}"/>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1445055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4FCCF-E4AD-50C5-8EFC-8EF50CB44323}"/>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3" name="Footer Placeholder 2">
            <a:extLst>
              <a:ext uri="{FF2B5EF4-FFF2-40B4-BE49-F238E27FC236}">
                <a16:creationId xmlns:a16="http://schemas.microsoft.com/office/drawing/2014/main" id="{B77B1708-6CAF-D579-1F74-D488D279EBE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EC724B-89CF-80A1-48D1-706615DC6D5E}"/>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3087473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8797-CD94-5395-A5AD-018DECB19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9956C9-CAA5-3D2C-BB1C-ECF786A19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18E62E-FAC0-B1DF-4A3C-6DAB2404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EE777-404F-560B-EBE2-0EA7CDF77B5F}"/>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6" name="Footer Placeholder 5">
            <a:extLst>
              <a:ext uri="{FF2B5EF4-FFF2-40B4-BE49-F238E27FC236}">
                <a16:creationId xmlns:a16="http://schemas.microsoft.com/office/drawing/2014/main" id="{AE589CD6-58A6-59E9-11C5-12B944FFF0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D561CF-D58E-437B-F70D-774DA1D5964E}"/>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308392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BAEE-D362-904F-EF23-560A337799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A50CAD-DC76-C85B-108A-3722E1EC11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13408-6E45-2735-9BBB-17AE20C50A90}"/>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5" name="Footer Placeholder 4">
            <a:extLst>
              <a:ext uri="{FF2B5EF4-FFF2-40B4-BE49-F238E27FC236}">
                <a16:creationId xmlns:a16="http://schemas.microsoft.com/office/drawing/2014/main" id="{A3D3BC1E-A22A-FE0C-6AD5-08B2E1C97BD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FFA16178-8613-FC1E-C3B5-63B747B5564B}"/>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3058373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494E-5E7F-7FE1-15EC-20F55BC205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74C7F8-390D-27F0-1028-0258DA998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FD9471-A776-A4D3-535E-9A117F5884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C7595-DE20-C482-BCB3-D071AB122A99}"/>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6" name="Footer Placeholder 5">
            <a:extLst>
              <a:ext uri="{FF2B5EF4-FFF2-40B4-BE49-F238E27FC236}">
                <a16:creationId xmlns:a16="http://schemas.microsoft.com/office/drawing/2014/main" id="{359D0EC5-4B06-D45C-898F-236E2F0B9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8B9973-E30B-C8FD-932A-2327337D17D1}"/>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25087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CCF49-747F-68DF-E65F-6033EDF7D0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90E2B-F28D-936A-1A39-C94D49F61C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9EE5D-B7FB-110A-409E-DEC3EE0AF1ED}"/>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5" name="Footer Placeholder 4">
            <a:extLst>
              <a:ext uri="{FF2B5EF4-FFF2-40B4-BE49-F238E27FC236}">
                <a16:creationId xmlns:a16="http://schemas.microsoft.com/office/drawing/2014/main" id="{147ADDF2-2462-6109-1FA4-9E8BA24E9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D0EFF1-2F5B-4236-2A8C-5F356D537EF8}"/>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3029977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06A3D-9CF2-5ED4-587F-63616F8263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B9B85-3A5F-A104-6639-9DFED7EFDA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6B9DB-08BB-7591-D4D2-DF2B54F94968}"/>
              </a:ext>
            </a:extLst>
          </p:cNvPr>
          <p:cNvSpPr>
            <a:spLocks noGrp="1"/>
          </p:cNvSpPr>
          <p:nvPr>
            <p:ph type="dt" sz="half" idx="10"/>
          </p:nvPr>
        </p:nvSpPr>
        <p:spPr/>
        <p:txBody>
          <a:bodyPr/>
          <a:lstStyle/>
          <a:p>
            <a:fld id="{A165CBD7-43A1-4589-9552-DF8E7EA3E496}" type="datetimeFigureOut">
              <a:rPr lang="en-IN" smtClean="0"/>
              <a:t>09-12-2023</a:t>
            </a:fld>
            <a:endParaRPr lang="en-IN"/>
          </a:p>
        </p:txBody>
      </p:sp>
      <p:sp>
        <p:nvSpPr>
          <p:cNvPr id="5" name="Footer Placeholder 4">
            <a:extLst>
              <a:ext uri="{FF2B5EF4-FFF2-40B4-BE49-F238E27FC236}">
                <a16:creationId xmlns:a16="http://schemas.microsoft.com/office/drawing/2014/main" id="{0E6A44FF-8615-2271-DD08-138411D432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5D7002-EA77-7CEB-D167-B7E1422C4402}"/>
              </a:ext>
            </a:extLst>
          </p:cNvPr>
          <p:cNvSpPr>
            <a:spLocks noGrp="1"/>
          </p:cNvSpPr>
          <p:nvPr>
            <p:ph type="sldNum" sz="quarter" idx="12"/>
          </p:nvPr>
        </p:nvSpPr>
        <p:spPr/>
        <p:txBody>
          <a:bodyPr/>
          <a:lstStyle/>
          <a:p>
            <a:fld id="{7FC9B994-BFB8-4906-B7B6-312CF4A88764}" type="slidenum">
              <a:rPr lang="en-IN" smtClean="0"/>
              <a:t>‹#›</a:t>
            </a:fld>
            <a:endParaRPr lang="en-IN"/>
          </a:p>
        </p:txBody>
      </p:sp>
    </p:spTree>
    <p:extLst>
      <p:ext uri="{BB962C8B-B14F-4D97-AF65-F5344CB8AC3E}">
        <p14:creationId xmlns:p14="http://schemas.microsoft.com/office/powerpoint/2010/main" val="273233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1F64-3314-ED8E-E88C-C30CA7848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6F374F-A4EE-D801-FDD4-3E521F9F30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AF36FD-7F2F-5C05-4E4F-7068FB6EBA57}"/>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5" name="Footer Placeholder 4">
            <a:extLst>
              <a:ext uri="{FF2B5EF4-FFF2-40B4-BE49-F238E27FC236}">
                <a16:creationId xmlns:a16="http://schemas.microsoft.com/office/drawing/2014/main" id="{EA113253-4A9C-C83A-9CB8-0543C5694BF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EF98F242-CB0C-6CFF-D84F-15CD0CA7078E}"/>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413522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19BC-2437-00C3-FBA1-72F9D42D88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5B64B2-0BB2-D74E-B698-E34F17DF5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66AEA1-DDF0-C1AC-8D6A-FE48BEB4CE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AD2EDB-1F66-ABE0-19FD-F7A94F21EC13}"/>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6" name="Footer Placeholder 5">
            <a:extLst>
              <a:ext uri="{FF2B5EF4-FFF2-40B4-BE49-F238E27FC236}">
                <a16:creationId xmlns:a16="http://schemas.microsoft.com/office/drawing/2014/main" id="{D7DE5627-C099-D590-5C1C-5B20A6DF3A1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F02DA28-9B63-B4BB-F8FD-D0F4930F7CF3}"/>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373096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1495-135F-83CD-D3E4-E38174D02C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676D28-13BF-F16E-9182-C7A8FAA62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1D29D5-A9D3-073C-EDAC-3D18A68DC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7D2219-F9D7-1782-8442-AEFF0BE4B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D8D7E2-82D2-F1D8-2541-3F06D312D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77AC2E-4B6F-CC89-9E75-CB042E8DAFA4}"/>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8" name="Footer Placeholder 7">
            <a:extLst>
              <a:ext uri="{FF2B5EF4-FFF2-40B4-BE49-F238E27FC236}">
                <a16:creationId xmlns:a16="http://schemas.microsoft.com/office/drawing/2014/main" id="{150FBB81-0654-1BB1-FD82-1FA2ED8D68F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77F6285-E335-B9B3-BF37-278C8356CE9A}"/>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194795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73AA-2D2F-25F6-76A7-5DF84DF208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0334B1F-D8B8-3471-3DDB-D1F5F38006BC}"/>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4" name="Footer Placeholder 3">
            <a:extLst>
              <a:ext uri="{FF2B5EF4-FFF2-40B4-BE49-F238E27FC236}">
                <a16:creationId xmlns:a16="http://schemas.microsoft.com/office/drawing/2014/main" id="{8DD2224A-FAD4-46B3-01B7-338EFFF654D3}"/>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2D85591E-4CC8-61F3-94B3-4E0924E1F63C}"/>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2974170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5DB47-4E96-4A4F-B3F8-C8171873D7DC}"/>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3" name="Footer Placeholder 2">
            <a:extLst>
              <a:ext uri="{FF2B5EF4-FFF2-40B4-BE49-F238E27FC236}">
                <a16:creationId xmlns:a16="http://schemas.microsoft.com/office/drawing/2014/main" id="{87965D04-1653-5BBB-33D7-DDACA228527F}"/>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3428EA95-D8BD-0452-22F6-046866DF6E6E}"/>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196803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DEF5-8A69-9968-B51B-6F26C76FD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981ED7-7E2E-A86C-D27F-F5B87136D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F0664A-4434-A5BC-1585-39CC19D33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B6CD7-2684-59B8-9F1B-D769CCE856FD}"/>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6" name="Footer Placeholder 5">
            <a:extLst>
              <a:ext uri="{FF2B5EF4-FFF2-40B4-BE49-F238E27FC236}">
                <a16:creationId xmlns:a16="http://schemas.microsoft.com/office/drawing/2014/main" id="{B6738C8E-6030-A155-4375-EB4DB62DFBF9}"/>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F32B15FE-A35E-2338-8BC6-1FBDB2F0E13E}"/>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136852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67B7-97D7-6DF3-01E9-C3708C3571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9071D1-4D4F-182C-B520-998A9BF62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5462CE-50B0-16DA-6198-5766C713F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0F320-CE2A-7320-FEF7-6A15E661019A}"/>
              </a:ext>
            </a:extLst>
          </p:cNvPr>
          <p:cNvSpPr>
            <a:spLocks noGrp="1"/>
          </p:cNvSpPr>
          <p:nvPr>
            <p:ph type="dt" sz="half" idx="10"/>
          </p:nvPr>
        </p:nvSpPr>
        <p:spPr>
          <a:xfrm>
            <a:off x="838200" y="6356350"/>
            <a:ext cx="2743200" cy="365125"/>
          </a:xfrm>
          <a:prstGeom prst="rect">
            <a:avLst/>
          </a:prstGeom>
        </p:spPr>
        <p:txBody>
          <a:bodyPr/>
          <a:lstStyle/>
          <a:p>
            <a:fld id="{A33C9FA3-2AF1-4AD9-A515-60784CEE0237}" type="datetimeFigureOut">
              <a:rPr lang="en-IN" smtClean="0"/>
              <a:t>09-12-2023</a:t>
            </a:fld>
            <a:endParaRPr lang="en-IN"/>
          </a:p>
        </p:txBody>
      </p:sp>
      <p:sp>
        <p:nvSpPr>
          <p:cNvPr id="6" name="Footer Placeholder 5">
            <a:extLst>
              <a:ext uri="{FF2B5EF4-FFF2-40B4-BE49-F238E27FC236}">
                <a16:creationId xmlns:a16="http://schemas.microsoft.com/office/drawing/2014/main" id="{A9886EB6-4100-D2F1-DA37-6707D1A6FB3D}"/>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6469297-173E-3D9A-D845-EFF840CBA130}"/>
              </a:ext>
            </a:extLst>
          </p:cNvPr>
          <p:cNvSpPr>
            <a:spLocks noGrp="1"/>
          </p:cNvSpPr>
          <p:nvPr>
            <p:ph type="sldNum" sz="quarter" idx="12"/>
          </p:nvPr>
        </p:nvSpPr>
        <p:spPr>
          <a:xfrm>
            <a:off x="8610600" y="6356350"/>
            <a:ext cx="2743200" cy="365125"/>
          </a:xfrm>
          <a:prstGeom prst="rect">
            <a:avLst/>
          </a:prstGeom>
        </p:spPr>
        <p:txBody>
          <a:bodyPr/>
          <a:lstStyle/>
          <a:p>
            <a:fld id="{EEE3B537-BC5E-4FA2-8A5A-7894B6806EE6}" type="slidenum">
              <a:rPr lang="en-IN" smtClean="0"/>
              <a:t>‹#›</a:t>
            </a:fld>
            <a:endParaRPr lang="en-IN"/>
          </a:p>
        </p:txBody>
      </p:sp>
    </p:spTree>
    <p:extLst>
      <p:ext uri="{BB962C8B-B14F-4D97-AF65-F5344CB8AC3E}">
        <p14:creationId xmlns:p14="http://schemas.microsoft.com/office/powerpoint/2010/main" val="429251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877A5-8FBD-DAC5-C86A-A590E97106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46DA48-1052-2120-18FE-72497C017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25" name="Picture 24">
            <a:extLst>
              <a:ext uri="{FF2B5EF4-FFF2-40B4-BE49-F238E27FC236}">
                <a16:creationId xmlns:a16="http://schemas.microsoft.com/office/drawing/2014/main" id="{D5EF858F-BB2D-CE10-CFBE-E93550A6052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657858" y="6176963"/>
            <a:ext cx="3451860" cy="640080"/>
          </a:xfrm>
          <a:prstGeom prst="rect">
            <a:avLst/>
          </a:prstGeom>
        </p:spPr>
      </p:pic>
    </p:spTree>
    <p:extLst>
      <p:ext uri="{BB962C8B-B14F-4D97-AF65-F5344CB8AC3E}">
        <p14:creationId xmlns:p14="http://schemas.microsoft.com/office/powerpoint/2010/main" val="27289211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6A12B-D94E-4D2E-D1A9-1F4FDDD84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C2586C-E5A4-A431-5991-B152D5B50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0E5D0B-A85F-EB67-F807-3D6B88664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dirty="0"/>
              <a:t>Adi</a:t>
            </a:r>
          </a:p>
        </p:txBody>
      </p:sp>
      <p:sp>
        <p:nvSpPr>
          <p:cNvPr id="5" name="Footer Placeholder 4">
            <a:extLst>
              <a:ext uri="{FF2B5EF4-FFF2-40B4-BE49-F238E27FC236}">
                <a16:creationId xmlns:a16="http://schemas.microsoft.com/office/drawing/2014/main" id="{B1CBD0CD-ED9F-D92F-BE32-7C4A114B61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1C082C-BC83-FAB1-5F61-7FC54CC67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9B994-BFB8-4906-B7B6-312CF4A88764}" type="slidenum">
              <a:rPr lang="en-IN" smtClean="0"/>
              <a:t>‹#›</a:t>
            </a:fld>
            <a:endParaRPr lang="en-IN"/>
          </a:p>
        </p:txBody>
      </p:sp>
    </p:spTree>
    <p:extLst>
      <p:ext uri="{BB962C8B-B14F-4D97-AF65-F5344CB8AC3E}">
        <p14:creationId xmlns:p14="http://schemas.microsoft.com/office/powerpoint/2010/main" val="32442534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8C5FD-5F8E-B827-E9DB-88CA02DA8C5D}"/>
              </a:ext>
            </a:extLst>
          </p:cNvPr>
          <p:cNvSpPr txBox="1"/>
          <p:nvPr/>
        </p:nvSpPr>
        <p:spPr>
          <a:xfrm>
            <a:off x="2019299" y="1514475"/>
            <a:ext cx="8153401" cy="769441"/>
          </a:xfrm>
          <a:prstGeom prst="rect">
            <a:avLst/>
          </a:prstGeom>
          <a:noFill/>
        </p:spPr>
        <p:txBody>
          <a:bodyPr wrap="square" rtlCol="0">
            <a:spAutoFit/>
          </a:bodyPr>
          <a:lstStyle/>
          <a:p>
            <a:pPr algn="ctr"/>
            <a:r>
              <a:rPr lang="en-US" sz="4400" dirty="0"/>
              <a:t>AWS S3 integrated with Snowflake </a:t>
            </a:r>
            <a:endParaRPr lang="en-IN" sz="4400" dirty="0"/>
          </a:p>
        </p:txBody>
      </p:sp>
      <p:sp>
        <p:nvSpPr>
          <p:cNvPr id="4" name="TextBox 3">
            <a:extLst>
              <a:ext uri="{FF2B5EF4-FFF2-40B4-BE49-F238E27FC236}">
                <a16:creationId xmlns:a16="http://schemas.microsoft.com/office/drawing/2014/main" id="{BB84FC2B-E27E-3E01-DB9D-273FB02F23E6}"/>
              </a:ext>
            </a:extLst>
          </p:cNvPr>
          <p:cNvSpPr txBox="1"/>
          <p:nvPr/>
        </p:nvSpPr>
        <p:spPr>
          <a:xfrm>
            <a:off x="7748587" y="4928026"/>
            <a:ext cx="4276725" cy="830997"/>
          </a:xfrm>
          <a:prstGeom prst="rect">
            <a:avLst/>
          </a:prstGeom>
          <a:noFill/>
        </p:spPr>
        <p:txBody>
          <a:bodyPr wrap="square" rtlCol="0">
            <a:spAutoFit/>
          </a:bodyPr>
          <a:lstStyle/>
          <a:p>
            <a:r>
              <a:rPr lang="en-US" sz="2400" dirty="0"/>
              <a:t>Project by:</a:t>
            </a:r>
          </a:p>
          <a:p>
            <a:r>
              <a:rPr lang="en-US" sz="2400" dirty="0"/>
              <a:t>Adinarayana Murthy Bikkina</a:t>
            </a:r>
            <a:endParaRPr lang="en-IN" sz="2400" dirty="0"/>
          </a:p>
        </p:txBody>
      </p:sp>
    </p:spTree>
    <p:extLst>
      <p:ext uri="{BB962C8B-B14F-4D97-AF65-F5344CB8AC3E}">
        <p14:creationId xmlns:p14="http://schemas.microsoft.com/office/powerpoint/2010/main" val="1163172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988598"/>
            <a:ext cx="9144000" cy="3639845"/>
          </a:xfrm>
        </p:spPr>
        <p:txBody>
          <a:bodyPr>
            <a:normAutofit/>
          </a:bodyPr>
          <a:lstStyle/>
          <a:p>
            <a:endParaRPr lang="en-US" sz="1800" b="1" dirty="0">
              <a:solidFill>
                <a:srgbClr val="202124"/>
              </a:solidFill>
              <a:latin typeface="+mj-lt"/>
            </a:endParaRPr>
          </a:p>
          <a:p>
            <a:endParaRPr lang="en-US" sz="1800" b="1" dirty="0">
              <a:solidFill>
                <a:srgbClr val="202124"/>
              </a:solidFill>
              <a:latin typeface="+mj-lt"/>
            </a:endParaRPr>
          </a:p>
          <a:p>
            <a:endParaRPr lang="en-US" sz="1800" b="1" dirty="0">
              <a:solidFill>
                <a:srgbClr val="202124"/>
              </a:solidFill>
              <a:latin typeface="+mj-lt"/>
            </a:endParaRPr>
          </a:p>
          <a:p>
            <a:endParaRPr lang="en-US" sz="1800" b="1" dirty="0">
              <a:solidFill>
                <a:srgbClr val="202124"/>
              </a:solidFill>
              <a:latin typeface="+mj-lt"/>
            </a:endParaRPr>
          </a:p>
          <a:p>
            <a:endParaRPr lang="en-US" sz="1800" b="1" dirty="0">
              <a:solidFill>
                <a:srgbClr val="202124"/>
              </a:solidFill>
              <a:latin typeface="+mj-lt"/>
            </a:endParaRPr>
          </a:p>
        </p:txBody>
      </p:sp>
      <p:sp>
        <p:nvSpPr>
          <p:cNvPr id="7" name="Rectangle 6">
            <a:extLst>
              <a:ext uri="{FF2B5EF4-FFF2-40B4-BE49-F238E27FC236}">
                <a16:creationId xmlns:a16="http://schemas.microsoft.com/office/drawing/2014/main" id="{F4BB1109-47DE-3DB6-1415-64D5A8992AE6}"/>
              </a:ext>
            </a:extLst>
          </p:cNvPr>
          <p:cNvSpPr/>
          <p:nvPr/>
        </p:nvSpPr>
        <p:spPr>
          <a:xfrm>
            <a:off x="161277" y="133165"/>
            <a:ext cx="11894599" cy="66227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6D327DBE-A848-C3F2-96F5-A3D682AF3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281" y="1866530"/>
            <a:ext cx="5193437" cy="3124940"/>
          </a:xfrm>
          <a:prstGeom prst="rect">
            <a:avLst/>
          </a:prstGeom>
        </p:spPr>
      </p:pic>
    </p:spTree>
    <p:extLst>
      <p:ext uri="{BB962C8B-B14F-4D97-AF65-F5344CB8AC3E}">
        <p14:creationId xmlns:p14="http://schemas.microsoft.com/office/powerpoint/2010/main" val="640372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233996"/>
            <a:ext cx="9144000" cy="4394447"/>
          </a:xfrm>
        </p:spPr>
        <p:txBody>
          <a:bodyPr>
            <a:normAutofit/>
          </a:bodyPr>
          <a:lstStyle/>
          <a:p>
            <a:pPr algn="l"/>
            <a:r>
              <a:rPr lang="en-US" b="1" dirty="0">
                <a:solidFill>
                  <a:srgbClr val="202124"/>
                </a:solidFill>
              </a:rPr>
              <a:t>Objective:</a:t>
            </a:r>
          </a:p>
          <a:p>
            <a:pPr algn="l"/>
            <a:endParaRPr lang="en-US" sz="1800" b="1" dirty="0">
              <a:solidFill>
                <a:srgbClr val="202124"/>
              </a:solidFill>
              <a:latin typeface="+mj-lt"/>
            </a:endParaRPr>
          </a:p>
          <a:p>
            <a:pPr algn="l"/>
            <a:r>
              <a:rPr lang="en-US" sz="1800" kern="100" dirty="0">
                <a:effectLst/>
                <a:latin typeface="Calibri" panose="020F0502020204030204" pitchFamily="34" charset="0"/>
                <a:ea typeface="Calibri" panose="020F0502020204030204" pitchFamily="34" charset="0"/>
                <a:cs typeface="Gautami" panose="020B0502040204020203" pitchFamily="34" charset="0"/>
              </a:rPr>
              <a:t>The objective of the task involves obtaining information from an S3 bucket, transforming the input data with Glue ETL, and loading the results into the Snowflake database. </a:t>
            </a:r>
          </a:p>
          <a:p>
            <a:pPr algn="l"/>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5" name="Picture 4">
            <a:extLst>
              <a:ext uri="{FF2B5EF4-FFF2-40B4-BE49-F238E27FC236}">
                <a16:creationId xmlns:a16="http://schemas.microsoft.com/office/drawing/2014/main" id="{2486140B-E694-43AF-8D7F-17E38535758D}"/>
              </a:ext>
            </a:extLst>
          </p:cNvPr>
          <p:cNvPicPr>
            <a:picLocks noChangeAspect="1"/>
          </p:cNvPicPr>
          <p:nvPr/>
        </p:nvPicPr>
        <p:blipFill>
          <a:blip r:embed="rId2"/>
          <a:stretch>
            <a:fillRect/>
          </a:stretch>
        </p:blipFill>
        <p:spPr>
          <a:xfrm>
            <a:off x="2024063" y="3524249"/>
            <a:ext cx="1528762" cy="1476376"/>
          </a:xfrm>
          <a:prstGeom prst="rect">
            <a:avLst/>
          </a:prstGeom>
        </p:spPr>
      </p:pic>
      <p:pic>
        <p:nvPicPr>
          <p:cNvPr id="7" name="Picture 6">
            <a:extLst>
              <a:ext uri="{FF2B5EF4-FFF2-40B4-BE49-F238E27FC236}">
                <a16:creationId xmlns:a16="http://schemas.microsoft.com/office/drawing/2014/main" id="{BF54C626-0599-5097-D347-8DEAF6DF712C}"/>
              </a:ext>
            </a:extLst>
          </p:cNvPr>
          <p:cNvPicPr>
            <a:picLocks noChangeAspect="1"/>
          </p:cNvPicPr>
          <p:nvPr/>
        </p:nvPicPr>
        <p:blipFill>
          <a:blip r:embed="rId3"/>
          <a:stretch>
            <a:fillRect/>
          </a:stretch>
        </p:blipFill>
        <p:spPr>
          <a:xfrm>
            <a:off x="5331000" y="3524248"/>
            <a:ext cx="1530000" cy="1476377"/>
          </a:xfrm>
          <a:prstGeom prst="rect">
            <a:avLst/>
          </a:prstGeom>
        </p:spPr>
      </p:pic>
      <p:pic>
        <p:nvPicPr>
          <p:cNvPr id="9" name="Picture 8">
            <a:extLst>
              <a:ext uri="{FF2B5EF4-FFF2-40B4-BE49-F238E27FC236}">
                <a16:creationId xmlns:a16="http://schemas.microsoft.com/office/drawing/2014/main" id="{8C3EF84E-1CBD-37D0-A570-C411BB4D0E4F}"/>
              </a:ext>
            </a:extLst>
          </p:cNvPr>
          <p:cNvPicPr>
            <a:picLocks noChangeAspect="1"/>
          </p:cNvPicPr>
          <p:nvPr/>
        </p:nvPicPr>
        <p:blipFill>
          <a:blip r:embed="rId4"/>
          <a:stretch>
            <a:fillRect/>
          </a:stretch>
        </p:blipFill>
        <p:spPr>
          <a:xfrm>
            <a:off x="8524875" y="3524248"/>
            <a:ext cx="1530000" cy="1476378"/>
          </a:xfrm>
          <a:prstGeom prst="rect">
            <a:avLst/>
          </a:prstGeom>
        </p:spPr>
      </p:pic>
      <p:cxnSp>
        <p:nvCxnSpPr>
          <p:cNvPr id="11" name="Straight Arrow Connector 10">
            <a:extLst>
              <a:ext uri="{FF2B5EF4-FFF2-40B4-BE49-F238E27FC236}">
                <a16:creationId xmlns:a16="http://schemas.microsoft.com/office/drawing/2014/main" id="{23079414-8EA0-A539-C2C5-8B23FE765379}"/>
              </a:ext>
            </a:extLst>
          </p:cNvPr>
          <p:cNvCxnSpPr/>
          <p:nvPr/>
        </p:nvCxnSpPr>
        <p:spPr>
          <a:xfrm>
            <a:off x="3676650" y="4262436"/>
            <a:ext cx="14763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29E9B78-EAED-1F97-7A33-BD1F68F9C7A3}"/>
              </a:ext>
            </a:extLst>
          </p:cNvPr>
          <p:cNvCxnSpPr/>
          <p:nvPr/>
        </p:nvCxnSpPr>
        <p:spPr>
          <a:xfrm>
            <a:off x="6953250" y="4238622"/>
            <a:ext cx="14763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22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057274"/>
            <a:ext cx="9144000" cy="5029201"/>
          </a:xfrm>
        </p:spPr>
        <p:txBody>
          <a:bodyPr>
            <a:normAutofit/>
          </a:bodyPr>
          <a:lstStyle/>
          <a:p>
            <a:pPr algn="l"/>
            <a:r>
              <a:rPr lang="en-US" b="1" dirty="0">
                <a:solidFill>
                  <a:srgbClr val="202124"/>
                </a:solidFill>
              </a:rPr>
              <a:t>Project Architecture</a:t>
            </a:r>
          </a:p>
          <a:p>
            <a:pPr algn="l"/>
            <a:endParaRPr lang="en-US" sz="1800" b="1" dirty="0">
              <a:solidFill>
                <a:srgbClr val="202124"/>
              </a:solidFill>
              <a:latin typeface="+mj-lt"/>
            </a:endParaRPr>
          </a:p>
          <a:p>
            <a:pPr algn="l"/>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6" name="Picture 5">
            <a:extLst>
              <a:ext uri="{FF2B5EF4-FFF2-40B4-BE49-F238E27FC236}">
                <a16:creationId xmlns:a16="http://schemas.microsoft.com/office/drawing/2014/main" id="{7D12FEAD-676B-C447-1703-99090B448BB3}"/>
              </a:ext>
            </a:extLst>
          </p:cNvPr>
          <p:cNvPicPr>
            <a:picLocks noChangeAspect="1"/>
          </p:cNvPicPr>
          <p:nvPr/>
        </p:nvPicPr>
        <p:blipFill>
          <a:blip r:embed="rId2"/>
          <a:stretch>
            <a:fillRect/>
          </a:stretch>
        </p:blipFill>
        <p:spPr>
          <a:xfrm>
            <a:off x="2033587" y="1553118"/>
            <a:ext cx="8124825" cy="4600032"/>
          </a:xfrm>
          <a:prstGeom prst="rect">
            <a:avLst/>
          </a:prstGeom>
        </p:spPr>
      </p:pic>
    </p:spTree>
    <p:extLst>
      <p:ext uri="{BB962C8B-B14F-4D97-AF65-F5344CB8AC3E}">
        <p14:creationId xmlns:p14="http://schemas.microsoft.com/office/powerpoint/2010/main" val="66233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233996"/>
            <a:ext cx="9144000" cy="4728654"/>
          </a:xfrm>
        </p:spPr>
        <p:txBody>
          <a:bodyPr>
            <a:normAutofit/>
          </a:bodyPr>
          <a:lstStyle/>
          <a:p>
            <a:pPr algn="l"/>
            <a:r>
              <a:rPr lang="en-US" b="1" kern="100" dirty="0">
                <a:solidFill>
                  <a:srgbClr val="202124"/>
                </a:solidFill>
                <a:latin typeface="Calibri" panose="020F0502020204030204" pitchFamily="34" charset="0"/>
                <a:ea typeface="Calibri" panose="020F0502020204030204" pitchFamily="34" charset="0"/>
                <a:cs typeface="Gautami" panose="020B0502040204020203" pitchFamily="34" charset="0"/>
              </a:rPr>
              <a:t>Project structure:</a:t>
            </a:r>
          </a:p>
          <a:p>
            <a:pPr algn="l"/>
            <a:endParaRPr lang="en-US" sz="1800" b="1" kern="100" dirty="0">
              <a:solidFill>
                <a:srgbClr val="202124"/>
              </a:solidFill>
              <a:latin typeface="Calibri" panose="020F0502020204030204" pitchFamily="34" charset="0"/>
              <a:ea typeface="Calibri" panose="020F0502020204030204" pitchFamily="34" charset="0"/>
              <a:cs typeface="Gautami" panose="020B0502040204020203" pitchFamily="34" charset="0"/>
            </a:endParaRPr>
          </a:p>
          <a:p>
            <a:pPr marL="342900" indent="-342900" algn="l">
              <a:buAutoNum type="arabicPeriod"/>
            </a:pPr>
            <a:r>
              <a:rPr lang="en-US" sz="1800" kern="100" dirty="0">
                <a:latin typeface="Calibri" panose="020F0502020204030204" pitchFamily="34" charset="0"/>
                <a:cs typeface="Gautami" panose="020B0502040204020203" pitchFamily="34" charset="0"/>
              </a:rPr>
              <a:t>Create S3 bucket in AWS</a:t>
            </a:r>
          </a:p>
          <a:p>
            <a:pPr marL="342900" indent="-342900" algn="l">
              <a:buAutoNum type="arabicPeriod"/>
            </a:pPr>
            <a:r>
              <a:rPr lang="en-US" sz="1800" kern="100" dirty="0">
                <a:latin typeface="Calibri" panose="020F0502020204030204" pitchFamily="34" charset="0"/>
                <a:cs typeface="Gautami" panose="020B0502040204020203" pitchFamily="34" charset="0"/>
              </a:rPr>
              <a:t>Create IAM roles</a:t>
            </a:r>
          </a:p>
          <a:p>
            <a:pPr marL="342900" indent="-342900" algn="l">
              <a:buAutoNum type="arabicPeriod"/>
            </a:pPr>
            <a:r>
              <a:rPr lang="en-US" sz="1800" kern="100" dirty="0">
                <a:latin typeface="Calibri" panose="020F0502020204030204" pitchFamily="34" charset="0"/>
                <a:cs typeface="Gautami" panose="020B0502040204020203" pitchFamily="34" charset="0"/>
              </a:rPr>
              <a:t>Create AWS glue crawler</a:t>
            </a:r>
          </a:p>
          <a:p>
            <a:pPr marL="342900" indent="-342900" algn="l">
              <a:buAutoNum type="arabicPeriod"/>
            </a:pPr>
            <a:r>
              <a:rPr lang="en-US" sz="1800" kern="100" dirty="0">
                <a:latin typeface="Calibri" panose="020F0502020204030204" pitchFamily="34" charset="0"/>
                <a:cs typeface="Gautami" panose="020B0502040204020203" pitchFamily="34" charset="0"/>
              </a:rPr>
              <a:t>Create AWS glue ETL job</a:t>
            </a:r>
          </a:p>
          <a:p>
            <a:pPr marL="342900" indent="-342900" algn="l">
              <a:buAutoNum type="arabicPeriod"/>
            </a:pPr>
            <a:r>
              <a:rPr lang="en-US" sz="1800" kern="100" dirty="0">
                <a:latin typeface="Calibri" panose="020F0502020204030204" pitchFamily="34" charset="0"/>
                <a:cs typeface="Gautami" panose="020B0502040204020203" pitchFamily="34" charset="0"/>
              </a:rPr>
              <a:t>Configure connections between AWS S3 and snowflake</a:t>
            </a:r>
          </a:p>
          <a:p>
            <a:pPr marL="342900" indent="-342900" algn="l">
              <a:buAutoNum type="arabicPeriod"/>
            </a:pPr>
            <a:endParaRPr lang="en-US" sz="1600" kern="100" dirty="0">
              <a:solidFill>
                <a:srgbClr val="202124"/>
              </a:solidFill>
              <a:latin typeface="Calibri Light" panose="020F0302020204030204" pitchFamily="34" charset="0"/>
              <a:ea typeface="Calibri" panose="020F0502020204030204" pitchFamily="34" charset="0"/>
              <a:cs typeface="Calibri Light" panose="020F0302020204030204" pitchFamily="34" charset="0"/>
            </a:endParaRPr>
          </a:p>
          <a:p>
            <a:pPr marL="342900" indent="-342900" algn="l">
              <a:buAutoNum type="arabicPeriod"/>
            </a:pPr>
            <a:endParaRPr lang="en-US" sz="1600" kern="100" dirty="0">
              <a:latin typeface="Calibri Light" panose="020F0302020204030204" pitchFamily="34" charset="0"/>
              <a:ea typeface="Calibri" panose="020F0502020204030204" pitchFamily="34" charset="0"/>
              <a:cs typeface="Calibri Light" panose="020F0302020204030204" pitchFamily="34" charset="0"/>
            </a:endParaRPr>
          </a:p>
          <a:p>
            <a:pPr algn="l"/>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255028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233996"/>
            <a:ext cx="9144000" cy="4728654"/>
          </a:xfrm>
        </p:spPr>
        <p:txBody>
          <a:bodyPr>
            <a:normAutofit/>
          </a:bodyPr>
          <a:lstStyle/>
          <a:p>
            <a:pPr algn="l"/>
            <a:r>
              <a:rPr lang="en-US" b="1" kern="100" dirty="0">
                <a:solidFill>
                  <a:srgbClr val="202124"/>
                </a:solidFill>
                <a:latin typeface="Calibri" panose="020F0502020204030204" pitchFamily="34" charset="0"/>
                <a:ea typeface="Calibri" panose="020F0502020204030204" pitchFamily="34" charset="0"/>
                <a:cs typeface="Gautami" panose="020B0502040204020203" pitchFamily="34" charset="0"/>
              </a:rPr>
              <a:t>Step 1: </a:t>
            </a:r>
            <a:r>
              <a:rPr lang="en-US" sz="1800" kern="100" dirty="0">
                <a:latin typeface="Calibri" panose="020F0502020204030204" pitchFamily="34" charset="0"/>
                <a:cs typeface="Gautami" panose="020B0502040204020203" pitchFamily="34" charset="0"/>
              </a:rPr>
              <a:t>Create S3 bucket in AWS</a:t>
            </a:r>
          </a:p>
          <a:p>
            <a:pPr algn="l"/>
            <a:endParaRPr lang="en-US" sz="1600" kern="100" dirty="0">
              <a:solidFill>
                <a:srgbClr val="202124"/>
              </a:solidFill>
              <a:latin typeface="Calibri Light" panose="020F0302020204030204" pitchFamily="34" charset="0"/>
              <a:ea typeface="Calibri" panose="020F0502020204030204" pitchFamily="34" charset="0"/>
              <a:cs typeface="Calibri Light" panose="020F0302020204030204" pitchFamily="34" charset="0"/>
            </a:endParaRPr>
          </a:p>
          <a:p>
            <a:pPr algn="l"/>
            <a:r>
              <a:rPr lang="en-US" sz="1800" kern="100" dirty="0">
                <a:latin typeface="Calibri" panose="020F0502020204030204" pitchFamily="34" charset="0"/>
                <a:cs typeface="Gautami" panose="020B0502040204020203" pitchFamily="34" charset="0"/>
              </a:rPr>
              <a:t>Amazon</a:t>
            </a:r>
            <a:r>
              <a:rPr lang="en-US" sz="1600" kern="100" dirty="0">
                <a:latin typeface="Calibri Light" panose="020F0302020204030204" pitchFamily="34" charset="0"/>
                <a:ea typeface="Calibri" panose="020F0502020204030204" pitchFamily="34" charset="0"/>
                <a:cs typeface="Calibri Light" panose="020F0302020204030204" pitchFamily="34" charset="0"/>
              </a:rPr>
              <a:t> </a:t>
            </a:r>
            <a:r>
              <a:rPr lang="en-US" sz="1800" kern="100" dirty="0">
                <a:latin typeface="Calibri" panose="020F0502020204030204" pitchFamily="34" charset="0"/>
                <a:cs typeface="Gautami" panose="020B0502040204020203" pitchFamily="34" charset="0"/>
              </a:rPr>
              <a:t>S3 is object storage built to store and retrieve any amount of data from anywhere. S3 is a simple storage service that offers industry leading durability, availability, performance, security, and virtually unlimited scalability at very low costs.</a:t>
            </a:r>
          </a:p>
          <a:p>
            <a:pPr algn="l"/>
            <a:endParaRPr lang="en-US" sz="1800" kern="100" dirty="0">
              <a:latin typeface="Calibri" panose="020F0502020204030204" pitchFamily="34" charset="0"/>
              <a:cs typeface="Gautami" panose="020B0502040204020203" pitchFamily="34" charset="0"/>
            </a:endParaRPr>
          </a:p>
          <a:p>
            <a:pPr algn="l"/>
            <a:r>
              <a:rPr lang="en-US" sz="1800" kern="100" dirty="0">
                <a:latin typeface="Calibri" panose="020F0502020204030204" pitchFamily="34" charset="0"/>
                <a:cs typeface="Gautami" panose="020B0502040204020203" pitchFamily="34" charset="0"/>
              </a:rPr>
              <a:t>Create a S3 bucket (</a:t>
            </a:r>
            <a:r>
              <a:rPr lang="en-US" sz="1800" b="1" kern="100" dirty="0">
                <a:latin typeface="Calibri" panose="020F0502020204030204" pitchFamily="34" charset="0"/>
                <a:cs typeface="Gautami" panose="020B0502040204020203" pitchFamily="34" charset="0"/>
              </a:rPr>
              <a:t>etl-project-s3-by-adi</a:t>
            </a:r>
            <a:r>
              <a:rPr lang="en-US" sz="1800" kern="100" dirty="0">
                <a:latin typeface="Calibri" panose="020F0502020204030204" pitchFamily="34" charset="0"/>
                <a:cs typeface="Gautami" panose="020B0502040204020203" pitchFamily="34" charset="0"/>
              </a:rPr>
              <a:t>) to store source data, target data and scripts.</a:t>
            </a:r>
          </a:p>
          <a:p>
            <a:pPr marL="342900" indent="-342900" algn="l">
              <a:buAutoNum type="arabicPeriod"/>
            </a:pPr>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73577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233996"/>
            <a:ext cx="9144000" cy="4728654"/>
          </a:xfrm>
        </p:spPr>
        <p:txBody>
          <a:bodyPr>
            <a:normAutofit/>
          </a:bodyPr>
          <a:lstStyle/>
          <a:p>
            <a:pPr algn="l"/>
            <a:r>
              <a:rPr lang="en-US" b="1" kern="100" dirty="0">
                <a:solidFill>
                  <a:srgbClr val="202124"/>
                </a:solidFill>
                <a:latin typeface="Calibri" panose="020F0502020204030204" pitchFamily="34" charset="0"/>
                <a:ea typeface="Calibri" panose="020F0502020204030204" pitchFamily="34" charset="0"/>
                <a:cs typeface="Gautami" panose="020B0502040204020203" pitchFamily="34" charset="0"/>
              </a:rPr>
              <a:t>Step 2</a:t>
            </a:r>
            <a:r>
              <a:rPr lang="en-US" sz="1800" b="1" kern="100" dirty="0">
                <a:solidFill>
                  <a:srgbClr val="202124"/>
                </a:solidFill>
                <a:latin typeface="Calibri" panose="020F0502020204030204" pitchFamily="34" charset="0"/>
                <a:ea typeface="Calibri" panose="020F0502020204030204" pitchFamily="34" charset="0"/>
                <a:cs typeface="Gautami" panose="020B0502040204020203" pitchFamily="34" charset="0"/>
              </a:rPr>
              <a:t>: </a:t>
            </a:r>
            <a:r>
              <a:rPr lang="en-US" sz="1800" kern="100" dirty="0">
                <a:latin typeface="Calibri" panose="020F0502020204030204" pitchFamily="34" charset="0"/>
                <a:cs typeface="Gautami" panose="020B0502040204020203" pitchFamily="34" charset="0"/>
              </a:rPr>
              <a:t>Create IAM roles in AWS</a:t>
            </a:r>
          </a:p>
          <a:p>
            <a:pPr algn="l"/>
            <a:endParaRPr lang="en-US" sz="1600" kern="100" dirty="0">
              <a:solidFill>
                <a:srgbClr val="202124"/>
              </a:solidFill>
              <a:latin typeface="Calibri Light" panose="020F0302020204030204" pitchFamily="34" charset="0"/>
              <a:ea typeface="Calibri" panose="020F0502020204030204" pitchFamily="34" charset="0"/>
              <a:cs typeface="Calibri Light" panose="020F0302020204030204" pitchFamily="34" charset="0"/>
            </a:endParaRPr>
          </a:p>
          <a:p>
            <a:pPr algn="l"/>
            <a:r>
              <a:rPr lang="en-US" sz="1800" kern="100" dirty="0">
                <a:latin typeface="Calibri" panose="020F0502020204030204" pitchFamily="34" charset="0"/>
                <a:cs typeface="Gautami" panose="020B0502040204020203" pitchFamily="34" charset="0"/>
              </a:rPr>
              <a:t>AWS Identity and Access Management (IAM) roles are entities you create and assign specific permissions to that allow trusted identities such as workforce identities and applications to perform actions in AWS. When your trusted identities assume IAM roles, they are granted only the permissions scoped by those IAM roles.</a:t>
            </a:r>
          </a:p>
          <a:p>
            <a:pPr algn="l"/>
            <a:endParaRPr lang="en-US" sz="1600" kern="100" dirty="0">
              <a:latin typeface="Calibri Light" panose="020F0302020204030204" pitchFamily="34" charset="0"/>
              <a:ea typeface="Calibri" panose="020F0502020204030204" pitchFamily="34" charset="0"/>
              <a:cs typeface="Calibri Light" panose="020F0302020204030204" pitchFamily="34" charset="0"/>
            </a:endParaRPr>
          </a:p>
          <a:p>
            <a:pPr marL="342900" indent="-342900" algn="l">
              <a:buAutoNum type="arabicPeriod"/>
            </a:pPr>
            <a:r>
              <a:rPr lang="en-US" sz="1800" kern="100" dirty="0">
                <a:latin typeface="Calibri" panose="020F0502020204030204" pitchFamily="34" charset="0"/>
                <a:cs typeface="Gautami" panose="020B0502040204020203" pitchFamily="34" charset="0"/>
              </a:rPr>
              <a:t>Create an IAM role for glue crawler and glue ETL job with below policies.</a:t>
            </a:r>
          </a:p>
          <a:p>
            <a:pPr marL="742950" lvl="1" indent="-285750" algn="l">
              <a:buFont typeface="Arial" panose="020B0604020202020204" pitchFamily="34" charset="0"/>
              <a:buChar char="•"/>
            </a:pPr>
            <a:r>
              <a:rPr lang="en-US" sz="1800" kern="100" dirty="0">
                <a:latin typeface="Calibri" panose="020F0502020204030204" pitchFamily="34" charset="0"/>
                <a:cs typeface="Gautami" panose="020B0502040204020203" pitchFamily="34" charset="0"/>
              </a:rPr>
              <a:t>Name – </a:t>
            </a:r>
            <a:r>
              <a:rPr lang="en-US" sz="1800" b="1" kern="100" dirty="0">
                <a:latin typeface="Calibri" panose="020F0502020204030204" pitchFamily="34" charset="0"/>
                <a:cs typeface="Gautami" panose="020B0502040204020203" pitchFamily="34" charset="0"/>
              </a:rPr>
              <a:t>etl-project-iam-role1-by-adi</a:t>
            </a:r>
          </a:p>
          <a:p>
            <a:pPr marL="742950" lvl="1" indent="-285750" algn="l">
              <a:buFont typeface="Arial" panose="020B0604020202020204" pitchFamily="34" charset="0"/>
              <a:buChar char="•"/>
            </a:pPr>
            <a:r>
              <a:rPr lang="en-US" sz="1800" kern="100" dirty="0">
                <a:latin typeface="Calibri" panose="020F0502020204030204" pitchFamily="34" charset="0"/>
                <a:cs typeface="Gautami" panose="020B0502040204020203" pitchFamily="34" charset="0"/>
              </a:rPr>
              <a:t>Policies – </a:t>
            </a:r>
            <a:r>
              <a:rPr lang="en-US" sz="1800" kern="100" dirty="0" err="1">
                <a:latin typeface="Calibri" panose="020F0502020204030204" pitchFamily="34" charset="0"/>
                <a:cs typeface="Gautami" panose="020B0502040204020203" pitchFamily="34" charset="0"/>
              </a:rPr>
              <a:t>clouldwatchfullaccess</a:t>
            </a:r>
            <a:r>
              <a:rPr lang="en-US" sz="1800" kern="100" dirty="0">
                <a:latin typeface="Calibri" panose="020F0502020204030204" pitchFamily="34" charset="0"/>
                <a:cs typeface="Gautami" panose="020B0502040204020203" pitchFamily="34" charset="0"/>
              </a:rPr>
              <a:t>, amazons3fullaccess, </a:t>
            </a:r>
            <a:r>
              <a:rPr lang="en-US" sz="1800" kern="100" dirty="0" err="1">
                <a:latin typeface="Calibri" panose="020F0502020204030204" pitchFamily="34" charset="0"/>
                <a:cs typeface="Gautami" panose="020B0502040204020203" pitchFamily="34" charset="0"/>
              </a:rPr>
              <a:t>awsglueservicerole</a:t>
            </a:r>
            <a:endParaRPr lang="en-US" sz="1800" kern="100" dirty="0">
              <a:latin typeface="Calibri" panose="020F0502020204030204" pitchFamily="34" charset="0"/>
              <a:cs typeface="Gautami" panose="020B0502040204020203" pitchFamily="34" charset="0"/>
            </a:endParaRPr>
          </a:p>
          <a:p>
            <a:pPr marL="742950" lvl="1" indent="-285750" algn="l">
              <a:buFont typeface="Arial" panose="020B0604020202020204" pitchFamily="34" charset="0"/>
              <a:buChar char="•"/>
            </a:pPr>
            <a:endParaRPr lang="en-US" sz="1800" kern="100" dirty="0">
              <a:latin typeface="Calibri" panose="020F0502020204030204" pitchFamily="34" charset="0"/>
              <a:cs typeface="Gautami" panose="020B0502040204020203" pitchFamily="34" charset="0"/>
            </a:endParaRPr>
          </a:p>
          <a:p>
            <a:pPr marL="342900" indent="-342900" algn="l">
              <a:buAutoNum type="arabicPeriod"/>
            </a:pPr>
            <a:r>
              <a:rPr lang="en-US" sz="1800" kern="100" dirty="0">
                <a:latin typeface="Calibri" panose="020F0502020204030204" pitchFamily="34" charset="0"/>
                <a:cs typeface="Gautami" panose="020B0502040204020203" pitchFamily="34" charset="0"/>
              </a:rPr>
              <a:t>Create an IAM role to integrate AWS S3 with snowflake with below policies.</a:t>
            </a:r>
          </a:p>
          <a:p>
            <a:pPr marL="742950" lvl="1" indent="-285750" algn="l">
              <a:buFont typeface="Arial" panose="020B0604020202020204" pitchFamily="34" charset="0"/>
              <a:buChar char="•"/>
            </a:pPr>
            <a:r>
              <a:rPr lang="en-US" sz="1800" kern="100" dirty="0">
                <a:latin typeface="Calibri" panose="020F0502020204030204" pitchFamily="34" charset="0"/>
                <a:cs typeface="Gautami" panose="020B0502040204020203" pitchFamily="34" charset="0"/>
              </a:rPr>
              <a:t>Name – </a:t>
            </a:r>
            <a:r>
              <a:rPr lang="en-US" sz="1800" b="1" kern="100" dirty="0">
                <a:latin typeface="Calibri" panose="020F0502020204030204" pitchFamily="34" charset="0"/>
                <a:cs typeface="Gautami" panose="020B0502040204020203" pitchFamily="34" charset="0"/>
              </a:rPr>
              <a:t>etl-project-iam-role2-by-adi</a:t>
            </a:r>
          </a:p>
          <a:p>
            <a:pPr marL="742950" lvl="1" indent="-285750" algn="l">
              <a:buFont typeface="Arial" panose="020B0604020202020204" pitchFamily="34" charset="0"/>
              <a:buChar char="•"/>
            </a:pPr>
            <a:r>
              <a:rPr lang="en-US" sz="1800" kern="100" dirty="0">
                <a:latin typeface="Calibri" panose="020F0502020204030204" pitchFamily="34" charset="0"/>
                <a:cs typeface="Gautami" panose="020B0502040204020203" pitchFamily="34" charset="0"/>
              </a:rPr>
              <a:t>Policies –amazons3fullaccess</a:t>
            </a:r>
          </a:p>
          <a:p>
            <a:pPr algn="l"/>
            <a:endParaRPr lang="en-US" sz="1800" kern="100" dirty="0">
              <a:latin typeface="Calibri" panose="020F0502020204030204" pitchFamily="34" charset="0"/>
              <a:ea typeface="Calibri" panose="020F0502020204030204" pitchFamily="34" charset="0"/>
              <a:cs typeface="Gautami" panose="020B0502040204020203" pitchFamily="34" charset="0"/>
            </a:endParaRPr>
          </a:p>
          <a:p>
            <a:pPr algn="l"/>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85871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233996"/>
            <a:ext cx="9144000" cy="4728654"/>
          </a:xfrm>
        </p:spPr>
        <p:txBody>
          <a:bodyPr>
            <a:normAutofit fontScale="92500" lnSpcReduction="10000"/>
          </a:bodyPr>
          <a:lstStyle/>
          <a:p>
            <a:pPr algn="l"/>
            <a:r>
              <a:rPr lang="en-US" sz="2600" b="1" kern="100" dirty="0">
                <a:solidFill>
                  <a:srgbClr val="202124"/>
                </a:solidFill>
                <a:latin typeface="Calibri" panose="020F0502020204030204" pitchFamily="34" charset="0"/>
                <a:ea typeface="Calibri" panose="020F0502020204030204" pitchFamily="34" charset="0"/>
                <a:cs typeface="Gautami" panose="020B0502040204020203" pitchFamily="34" charset="0"/>
              </a:rPr>
              <a:t>Step 3: </a:t>
            </a:r>
            <a:r>
              <a:rPr lang="en-US" sz="1800" kern="100" dirty="0">
                <a:latin typeface="Calibri" panose="020F0502020204030204" pitchFamily="34" charset="0"/>
                <a:cs typeface="Gautami" panose="020B0502040204020203" pitchFamily="34" charset="0"/>
              </a:rPr>
              <a:t>Create glue crawler in AWS</a:t>
            </a:r>
          </a:p>
          <a:p>
            <a:pPr algn="l"/>
            <a:endParaRPr lang="en-US" sz="1600" kern="100" dirty="0">
              <a:solidFill>
                <a:srgbClr val="202124"/>
              </a:solidFill>
              <a:ea typeface="Calibri" panose="020F0502020204030204" pitchFamily="34" charset="0"/>
              <a:cs typeface="Calibri Light" panose="020F0302020204030204" pitchFamily="34" charset="0"/>
            </a:endParaRPr>
          </a:p>
          <a:p>
            <a:pPr algn="l"/>
            <a:r>
              <a:rPr lang="en-US" sz="1800" kern="100" dirty="0">
                <a:latin typeface="Calibri" panose="020F0502020204030204" pitchFamily="34" charset="0"/>
                <a:cs typeface="Gautami" panose="020B0502040204020203" pitchFamily="34" charset="0"/>
              </a:rPr>
              <a:t>A crawler accesses your data store, extracts metadata, and creates table definitions in the AWS Glue Data Catalog. The Crawlers pane in the AWS Glue console lists all the crawlers that you create. The list displays status and metrics from the last run of your crawler.</a:t>
            </a:r>
          </a:p>
          <a:p>
            <a:pPr algn="l"/>
            <a:endParaRPr lang="en-US" sz="1600" kern="100" dirty="0">
              <a:ea typeface="Calibri" panose="020F0502020204030204" pitchFamily="34" charset="0"/>
              <a:cs typeface="Calibri Light" panose="020F0302020204030204" pitchFamily="34" charset="0"/>
            </a:endParaRPr>
          </a:p>
          <a:p>
            <a:pPr marL="342900" indent="-342900" algn="l">
              <a:buFont typeface="+mj-lt"/>
              <a:buAutoNum type="arabicPeriod"/>
            </a:pPr>
            <a:r>
              <a:rPr lang="en-US" sz="1800" kern="100" dirty="0">
                <a:latin typeface="Calibri" panose="020F0502020204030204" pitchFamily="34" charset="0"/>
                <a:cs typeface="Gautami" panose="020B0502040204020203" pitchFamily="34" charset="0"/>
              </a:rPr>
              <a:t>Create crawler with name </a:t>
            </a:r>
            <a:r>
              <a:rPr lang="en-US" sz="1800" b="1" kern="100" dirty="0">
                <a:latin typeface="Calibri" panose="020F0502020204030204" pitchFamily="34" charset="0"/>
                <a:cs typeface="Gautami" panose="020B0502040204020203" pitchFamily="34" charset="0"/>
              </a:rPr>
              <a:t>etl-project-crawler-fetch-from-s3input-by-adi</a:t>
            </a:r>
          </a:p>
          <a:p>
            <a:pPr marL="342900" indent="-342900" algn="l">
              <a:buFont typeface="+mj-lt"/>
              <a:buAutoNum type="arabicPeriod"/>
            </a:pPr>
            <a:r>
              <a:rPr lang="en-US" sz="1800" kern="100" dirty="0">
                <a:latin typeface="Calibri" panose="020F0502020204030204" pitchFamily="34" charset="0"/>
                <a:cs typeface="Gautami" panose="020B0502040204020203" pitchFamily="34" charset="0"/>
              </a:rPr>
              <a:t>Read data from s3 using AWS glue Crawler</a:t>
            </a:r>
          </a:p>
          <a:p>
            <a:pPr marL="342900" indent="-342900" algn="l">
              <a:buFont typeface="+mj-lt"/>
              <a:buAutoNum type="arabicPeriod"/>
            </a:pPr>
            <a:r>
              <a:rPr lang="en-US" sz="1800" kern="100" dirty="0">
                <a:latin typeface="Calibri" panose="020F0502020204030204" pitchFamily="34" charset="0"/>
                <a:cs typeface="Gautami" panose="020B0502040204020203" pitchFamily="34" charset="0"/>
              </a:rPr>
              <a:t>Create partition in s3 and upload file.</a:t>
            </a:r>
          </a:p>
          <a:p>
            <a:pPr marL="342900" indent="-342900" algn="l">
              <a:buFont typeface="+mj-lt"/>
              <a:buAutoNum type="arabicPeriod"/>
            </a:pPr>
            <a:r>
              <a:rPr lang="en-US" sz="1800" kern="100" dirty="0">
                <a:latin typeface="Calibri" panose="020F0502020204030204" pitchFamily="34" charset="0"/>
                <a:cs typeface="Gautami" panose="020B0502040204020203" pitchFamily="34" charset="0"/>
              </a:rPr>
              <a:t>s3://etl-project-s3-by-adi/input/product/year=2021/product_data_2021.csv</a:t>
            </a:r>
          </a:p>
          <a:p>
            <a:pPr marL="342900" indent="-342900" algn="l">
              <a:buFont typeface="+mj-lt"/>
              <a:buAutoNum type="arabicPeriod"/>
            </a:pPr>
            <a:r>
              <a:rPr lang="en-US" sz="1800" b="1" kern="100" dirty="0">
                <a:latin typeface="Calibri" panose="020F0502020204030204" pitchFamily="34" charset="0"/>
                <a:cs typeface="Gautami" panose="020B0502040204020203" pitchFamily="34" charset="0"/>
              </a:rPr>
              <a:t>etl-project-iam-role1-by-adi</a:t>
            </a:r>
            <a:r>
              <a:rPr lang="en-US" sz="1800" kern="100" dirty="0">
                <a:latin typeface="Calibri" panose="020F0502020204030204" pitchFamily="34" charset="0"/>
                <a:cs typeface="Gautami" panose="020B0502040204020203" pitchFamily="34" charset="0"/>
              </a:rPr>
              <a:t> IAM role have permission of s3 </a:t>
            </a:r>
            <a:r>
              <a:rPr lang="en-US" sz="1800" kern="100" dirty="0" err="1">
                <a:latin typeface="Calibri" panose="020F0502020204030204" pitchFamily="34" charset="0"/>
                <a:cs typeface="Gautami" panose="020B0502040204020203" pitchFamily="34" charset="0"/>
              </a:rPr>
              <a:t>fullaccess</a:t>
            </a:r>
            <a:r>
              <a:rPr lang="en-US" sz="1800" kern="100" dirty="0">
                <a:latin typeface="Calibri" panose="020F0502020204030204" pitchFamily="34" charset="0"/>
                <a:cs typeface="Gautami" panose="020B0502040204020203" pitchFamily="34" charset="0"/>
              </a:rPr>
              <a:t>, </a:t>
            </a:r>
            <a:r>
              <a:rPr lang="en-US" sz="1800" kern="100" dirty="0" err="1">
                <a:latin typeface="Calibri" panose="020F0502020204030204" pitchFamily="34" charset="0"/>
                <a:cs typeface="Gautami" panose="020B0502040204020203" pitchFamily="34" charset="0"/>
              </a:rPr>
              <a:t>cloudwatch</a:t>
            </a:r>
            <a:r>
              <a:rPr lang="en-US" sz="1800" kern="100" dirty="0">
                <a:latin typeface="Calibri" panose="020F0502020204030204" pitchFamily="34" charset="0"/>
                <a:cs typeface="Gautami" panose="020B0502040204020203" pitchFamily="34" charset="0"/>
              </a:rPr>
              <a:t> </a:t>
            </a:r>
            <a:r>
              <a:rPr lang="en-US" sz="1800" kern="100" dirty="0" err="1">
                <a:latin typeface="Calibri" panose="020F0502020204030204" pitchFamily="34" charset="0"/>
                <a:cs typeface="Gautami" panose="020B0502040204020203" pitchFamily="34" charset="0"/>
              </a:rPr>
              <a:t>fullaccess</a:t>
            </a:r>
            <a:r>
              <a:rPr lang="en-US" sz="1800" kern="100" dirty="0">
                <a:latin typeface="Calibri" panose="020F0502020204030204" pitchFamily="34" charset="0"/>
                <a:cs typeface="Gautami" panose="020B0502040204020203" pitchFamily="34" charset="0"/>
              </a:rPr>
              <a:t> and </a:t>
            </a:r>
            <a:r>
              <a:rPr lang="en-US" sz="1800" kern="100" dirty="0" err="1">
                <a:latin typeface="Calibri" panose="020F0502020204030204" pitchFamily="34" charset="0"/>
                <a:cs typeface="Gautami" panose="020B0502040204020203" pitchFamily="34" charset="0"/>
              </a:rPr>
              <a:t>AWSGlueServiceRole</a:t>
            </a:r>
            <a:r>
              <a:rPr lang="en-US" sz="1800" kern="100" dirty="0">
                <a:latin typeface="Calibri" panose="020F0502020204030204" pitchFamily="34" charset="0"/>
                <a:cs typeface="Gautami" panose="020B0502040204020203" pitchFamily="34" charset="0"/>
              </a:rPr>
              <a:t>.</a:t>
            </a:r>
          </a:p>
          <a:p>
            <a:pPr marL="342900" indent="-342900" algn="l">
              <a:buFont typeface="+mj-lt"/>
              <a:buAutoNum type="arabicPeriod"/>
            </a:pPr>
            <a:r>
              <a:rPr lang="en-US" sz="1800" kern="100" dirty="0">
                <a:latin typeface="Calibri" panose="020F0502020204030204" pitchFamily="34" charset="0"/>
                <a:cs typeface="Gautami" panose="020B0502040204020203" pitchFamily="34" charset="0"/>
              </a:rPr>
              <a:t>It will automatically create year column as partition column. you can see data in </a:t>
            </a:r>
            <a:r>
              <a:rPr lang="en-US" sz="1800" kern="100" dirty="0" err="1">
                <a:latin typeface="Calibri" panose="020F0502020204030204" pitchFamily="34" charset="0"/>
                <a:cs typeface="Gautami" panose="020B0502040204020203" pitchFamily="34" charset="0"/>
              </a:rPr>
              <a:t>athena</a:t>
            </a:r>
            <a:r>
              <a:rPr lang="en-US" sz="1800" kern="100" dirty="0">
                <a:latin typeface="Calibri" panose="020F0502020204030204" pitchFamily="34" charset="0"/>
                <a:cs typeface="Gautami" panose="020B0502040204020203" pitchFamily="34" charset="0"/>
              </a:rPr>
              <a:t>.</a:t>
            </a:r>
          </a:p>
          <a:p>
            <a:pPr marL="342900" indent="-342900" algn="l">
              <a:buFont typeface="+mj-lt"/>
              <a:buAutoNum type="arabicPeriod"/>
            </a:pPr>
            <a:r>
              <a:rPr lang="en-US" sz="1800" kern="100" dirty="0">
                <a:latin typeface="Calibri" panose="020F0502020204030204" pitchFamily="34" charset="0"/>
                <a:cs typeface="Gautami" panose="020B0502040204020203" pitchFamily="34" charset="0"/>
              </a:rPr>
              <a:t>If we add another folder year=2022 , than we need run crawler again.</a:t>
            </a:r>
          </a:p>
          <a:p>
            <a:pPr marL="342900" indent="-342900" algn="l">
              <a:buFont typeface="+mj-lt"/>
              <a:buAutoNum type="arabicPeriod"/>
            </a:pPr>
            <a:r>
              <a:rPr lang="en-US" sz="1800" kern="100" dirty="0">
                <a:latin typeface="Calibri" panose="020F0502020204030204" pitchFamily="34" charset="0"/>
                <a:cs typeface="Gautami" panose="020B0502040204020203" pitchFamily="34" charset="0"/>
              </a:rPr>
              <a:t>s3://etl-project-s3-by-adi/input/product/year=2022/</a:t>
            </a:r>
          </a:p>
        </p:txBody>
      </p:sp>
    </p:spTree>
    <p:extLst>
      <p:ext uri="{BB962C8B-B14F-4D97-AF65-F5344CB8AC3E}">
        <p14:creationId xmlns:p14="http://schemas.microsoft.com/office/powerpoint/2010/main" val="2960300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233996"/>
            <a:ext cx="9144000" cy="4728654"/>
          </a:xfrm>
        </p:spPr>
        <p:txBody>
          <a:bodyPr>
            <a:normAutofit/>
          </a:bodyPr>
          <a:lstStyle/>
          <a:p>
            <a:pPr algn="l"/>
            <a:r>
              <a:rPr lang="en-US" b="1" kern="100" dirty="0">
                <a:solidFill>
                  <a:srgbClr val="202124"/>
                </a:solidFill>
                <a:latin typeface="Calibri" panose="020F0502020204030204" pitchFamily="34" charset="0"/>
                <a:ea typeface="Calibri" panose="020F0502020204030204" pitchFamily="34" charset="0"/>
                <a:cs typeface="Gautami" panose="020B0502040204020203" pitchFamily="34" charset="0"/>
              </a:rPr>
              <a:t>Step 4: </a:t>
            </a:r>
            <a:r>
              <a:rPr lang="en-US" sz="1700" kern="100" dirty="0">
                <a:latin typeface="Calibri" panose="020F0502020204030204" pitchFamily="34" charset="0"/>
                <a:cs typeface="Gautami" panose="020B0502040204020203" pitchFamily="34" charset="0"/>
              </a:rPr>
              <a:t>Create glue </a:t>
            </a:r>
            <a:r>
              <a:rPr lang="en-US" sz="1700" kern="100" dirty="0" err="1">
                <a:latin typeface="Calibri" panose="020F0502020204030204" pitchFamily="34" charset="0"/>
                <a:cs typeface="Gautami" panose="020B0502040204020203" pitchFamily="34" charset="0"/>
              </a:rPr>
              <a:t>etl</a:t>
            </a:r>
            <a:r>
              <a:rPr lang="en-US" sz="1700" kern="100" dirty="0">
                <a:latin typeface="Calibri" panose="020F0502020204030204" pitchFamily="34" charset="0"/>
                <a:cs typeface="Gautami" panose="020B0502040204020203" pitchFamily="34" charset="0"/>
              </a:rPr>
              <a:t> job in AWS</a:t>
            </a:r>
          </a:p>
          <a:p>
            <a:pPr algn="l"/>
            <a:endParaRPr lang="en-US" sz="1600" kern="100" dirty="0">
              <a:solidFill>
                <a:srgbClr val="202124"/>
              </a:solidFill>
              <a:ea typeface="Calibri" panose="020F0502020204030204" pitchFamily="34" charset="0"/>
              <a:cs typeface="Calibri Light" panose="020F0302020204030204" pitchFamily="34" charset="0"/>
            </a:endParaRPr>
          </a:p>
          <a:p>
            <a:pPr algn="l"/>
            <a:r>
              <a:rPr lang="en-US" sz="1700" kern="100" dirty="0">
                <a:latin typeface="Calibri" panose="020F0502020204030204" pitchFamily="34" charset="0"/>
                <a:cs typeface="Gautami" panose="020B0502040204020203" pitchFamily="34" charset="0"/>
              </a:rPr>
              <a:t>AWS Glue ETL supports extracting data from various sources, transforming it to meet your business needs, and loading it into a destination of your choice. This service uses the Apache Spark engine to distribute big data workloads across worker nodes, enabling faster transformations with in-memory processing.</a:t>
            </a:r>
          </a:p>
          <a:p>
            <a:pPr algn="l"/>
            <a:endParaRPr lang="en-US" sz="1600" kern="100" dirty="0">
              <a:ea typeface="Calibri" panose="020F0502020204030204" pitchFamily="34" charset="0"/>
              <a:cs typeface="Calibri Light" panose="020F0302020204030204" pitchFamily="34" charset="0"/>
            </a:endParaRP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Create Glue </a:t>
            </a:r>
            <a:r>
              <a:rPr lang="en-US" sz="1700" kern="100" dirty="0" err="1">
                <a:latin typeface="Calibri" panose="020F0502020204030204" pitchFamily="34" charset="0"/>
                <a:cs typeface="Gautami" panose="020B0502040204020203" pitchFamily="34" charset="0"/>
              </a:rPr>
              <a:t>etl</a:t>
            </a:r>
            <a:r>
              <a:rPr lang="en-US" sz="1700" kern="100" dirty="0">
                <a:latin typeface="Calibri" panose="020F0502020204030204" pitchFamily="34" charset="0"/>
                <a:cs typeface="Gautami" panose="020B0502040204020203" pitchFamily="34" charset="0"/>
              </a:rPr>
              <a:t> job (</a:t>
            </a:r>
            <a:r>
              <a:rPr lang="en-US" sz="1700" b="1" kern="100" dirty="0">
                <a:latin typeface="Calibri" panose="020F0502020204030204" pitchFamily="34" charset="0"/>
                <a:cs typeface="Gautami" panose="020B0502040204020203" pitchFamily="34" charset="0"/>
              </a:rPr>
              <a:t>etl-project-read-from-s3job-by-adi</a:t>
            </a:r>
            <a:r>
              <a:rPr lang="en-US" sz="1700" kern="100" dirty="0">
                <a:latin typeface="Calibri" panose="020F0502020204030204" pitchFamily="34" charset="0"/>
                <a:cs typeface="Gautami" panose="020B0502040204020203" pitchFamily="34" charset="0"/>
              </a:rPr>
              <a:t>) using </a:t>
            </a:r>
            <a:r>
              <a:rPr lang="en-US" sz="1700" kern="100" dirty="0" err="1">
                <a:latin typeface="Calibri" panose="020F0502020204030204" pitchFamily="34" charset="0"/>
                <a:cs typeface="Gautami" panose="020B0502040204020203" pitchFamily="34" charset="0"/>
              </a:rPr>
              <a:t>pyspark</a:t>
            </a:r>
            <a:r>
              <a:rPr lang="en-US" sz="1700" kern="100" dirty="0">
                <a:latin typeface="Calibri" panose="020F0502020204030204" pitchFamily="34" charset="0"/>
                <a:cs typeface="Gautami" panose="020B0502040204020203" pitchFamily="34" charset="0"/>
              </a:rPr>
              <a:t>.</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Read data from product table which create by </a:t>
            </a:r>
            <a:r>
              <a:rPr lang="en-US" sz="1700" b="1" kern="100" dirty="0">
                <a:latin typeface="Calibri" panose="020F0502020204030204" pitchFamily="34" charset="0"/>
                <a:cs typeface="Gautami" panose="020B0502040204020203" pitchFamily="34" charset="0"/>
              </a:rPr>
              <a:t>etl-project-crawler-fetch-from-s3input-by-adi</a:t>
            </a:r>
            <a:r>
              <a:rPr lang="en-US" sz="1700" kern="100" dirty="0">
                <a:latin typeface="Calibri" panose="020F0502020204030204" pitchFamily="34" charset="0"/>
                <a:cs typeface="Gautami" panose="020B0502040204020203" pitchFamily="34" charset="0"/>
              </a:rPr>
              <a:t> and convert into parquet format by glue </a:t>
            </a:r>
            <a:r>
              <a:rPr lang="en-US" sz="1700" kern="100" dirty="0" err="1">
                <a:latin typeface="Calibri" panose="020F0502020204030204" pitchFamily="34" charset="0"/>
                <a:cs typeface="Gautami" panose="020B0502040204020203" pitchFamily="34" charset="0"/>
              </a:rPr>
              <a:t>etl</a:t>
            </a:r>
            <a:r>
              <a:rPr lang="en-US" sz="1700" kern="100" dirty="0">
                <a:latin typeface="Calibri" panose="020F0502020204030204" pitchFamily="34" charset="0"/>
                <a:cs typeface="Gautami" panose="020B0502040204020203" pitchFamily="34" charset="0"/>
              </a:rPr>
              <a:t>.</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Create output file in s3://etl-project-s3-by-adi/output/ </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Provide IAM role etl-project-iam-role1-by-adi </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We can give script path s3://etl-project-s3-by-adi/scripts/</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The temporary path is s3://etl-project-s3-by-adi/temp/</a:t>
            </a:r>
          </a:p>
        </p:txBody>
      </p:sp>
      <p:graphicFrame>
        <p:nvGraphicFramePr>
          <p:cNvPr id="2" name="Object 1">
            <a:extLst>
              <a:ext uri="{FF2B5EF4-FFF2-40B4-BE49-F238E27FC236}">
                <a16:creationId xmlns:a16="http://schemas.microsoft.com/office/drawing/2014/main" id="{42F046D7-D2D5-A855-043E-27713F0BCC88}"/>
              </a:ext>
            </a:extLst>
          </p:cNvPr>
          <p:cNvGraphicFramePr>
            <a:graphicFrameLocks noChangeAspect="1"/>
          </p:cNvGraphicFramePr>
          <p:nvPr>
            <p:extLst>
              <p:ext uri="{D42A27DB-BD31-4B8C-83A1-F6EECF244321}">
                <p14:modId xmlns:p14="http://schemas.microsoft.com/office/powerpoint/2010/main" val="3744320620"/>
              </p:ext>
            </p:extLst>
          </p:nvPr>
        </p:nvGraphicFramePr>
        <p:xfrm>
          <a:off x="8096250" y="4562475"/>
          <a:ext cx="1762125" cy="1277938"/>
        </p:xfrm>
        <a:graphic>
          <a:graphicData uri="http://schemas.openxmlformats.org/presentationml/2006/ole">
            <mc:AlternateContent xmlns:mc="http://schemas.openxmlformats.org/markup-compatibility/2006">
              <mc:Choice xmlns:v="urn:schemas-microsoft-com:vml" Requires="v">
                <p:oleObj name="Packager Shell Object" showAsIcon="1" r:id="rId2" imgW="914597" imgH="806406" progId="Package">
                  <p:embed/>
                </p:oleObj>
              </mc:Choice>
              <mc:Fallback>
                <p:oleObj name="Packager Shell Object" showAsIcon="1" r:id="rId2" imgW="914597" imgH="806406" progId="Package">
                  <p:embed/>
                  <p:pic>
                    <p:nvPicPr>
                      <p:cNvPr id="0" name=""/>
                      <p:cNvPicPr/>
                      <p:nvPr/>
                    </p:nvPicPr>
                    <p:blipFill>
                      <a:blip r:embed="rId3"/>
                      <a:stretch>
                        <a:fillRect/>
                      </a:stretch>
                    </p:blipFill>
                    <p:spPr>
                      <a:xfrm>
                        <a:off x="8096250" y="4562475"/>
                        <a:ext cx="1762125" cy="1277938"/>
                      </a:xfrm>
                      <a:prstGeom prst="rect">
                        <a:avLst/>
                      </a:prstGeom>
                    </p:spPr>
                  </p:pic>
                </p:oleObj>
              </mc:Fallback>
            </mc:AlternateContent>
          </a:graphicData>
        </a:graphic>
      </p:graphicFrame>
    </p:spTree>
    <p:extLst>
      <p:ext uri="{BB962C8B-B14F-4D97-AF65-F5344CB8AC3E}">
        <p14:creationId xmlns:p14="http://schemas.microsoft.com/office/powerpoint/2010/main" val="15940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837F5D-A6DD-B6A6-9931-3A8EA2A3FBD8}"/>
              </a:ext>
            </a:extLst>
          </p:cNvPr>
          <p:cNvSpPr>
            <a:spLocks noGrp="1"/>
          </p:cNvSpPr>
          <p:nvPr>
            <p:ph type="subTitle" idx="1"/>
          </p:nvPr>
        </p:nvSpPr>
        <p:spPr>
          <a:xfrm>
            <a:off x="1524000" y="1233996"/>
            <a:ext cx="9144000" cy="4728654"/>
          </a:xfrm>
        </p:spPr>
        <p:txBody>
          <a:bodyPr>
            <a:normAutofit/>
          </a:bodyPr>
          <a:lstStyle/>
          <a:p>
            <a:pPr algn="l"/>
            <a:r>
              <a:rPr lang="en-US" b="1" kern="100" dirty="0">
                <a:solidFill>
                  <a:srgbClr val="202124"/>
                </a:solidFill>
                <a:latin typeface="Calibri" panose="020F0502020204030204" pitchFamily="34" charset="0"/>
                <a:ea typeface="Calibri" panose="020F0502020204030204" pitchFamily="34" charset="0"/>
                <a:cs typeface="Gautami" panose="020B0502040204020203" pitchFamily="34" charset="0"/>
              </a:rPr>
              <a:t>Step 5: </a:t>
            </a:r>
            <a:r>
              <a:rPr lang="en-US" sz="1700" kern="100" dirty="0">
                <a:latin typeface="Calibri" panose="020F0502020204030204" pitchFamily="34" charset="0"/>
                <a:cs typeface="Gautami" panose="020B0502040204020203" pitchFamily="34" charset="0"/>
              </a:rPr>
              <a:t>Configure connections between AWS S3 and snowflake</a:t>
            </a:r>
          </a:p>
          <a:p>
            <a:pPr algn="l"/>
            <a:endParaRPr lang="en-US" sz="1600" kern="100" dirty="0">
              <a:ea typeface="Calibri" panose="020F0502020204030204" pitchFamily="34" charset="0"/>
              <a:cs typeface="Calibri Light" panose="020F0302020204030204" pitchFamily="34" charset="0"/>
            </a:endParaRP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Create data warehouse, database and schema in snowflake</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Obtain data from S3 bucket </a:t>
            </a:r>
            <a:r>
              <a:rPr lang="en-US" sz="1700" b="1" kern="100" dirty="0">
                <a:latin typeface="Calibri" panose="020F0502020204030204" pitchFamily="34" charset="0"/>
                <a:cs typeface="Gautami" panose="020B0502040204020203" pitchFamily="34" charset="0"/>
              </a:rPr>
              <a:t>s3://etl-project-s3-by-adi/output/ </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Create </a:t>
            </a:r>
            <a:r>
              <a:rPr lang="en-US" sz="1700" kern="100" dirty="0" err="1">
                <a:latin typeface="Calibri" panose="020F0502020204030204" pitchFamily="34" charset="0"/>
                <a:cs typeface="Gautami" panose="020B0502040204020203" pitchFamily="34" charset="0"/>
              </a:rPr>
              <a:t>fileformat</a:t>
            </a:r>
            <a:r>
              <a:rPr lang="en-US" sz="1700" kern="100" dirty="0">
                <a:latin typeface="Calibri" panose="020F0502020204030204" pitchFamily="34" charset="0"/>
                <a:cs typeface="Gautami" panose="020B0502040204020203" pitchFamily="34" charset="0"/>
              </a:rPr>
              <a:t> name as </a:t>
            </a:r>
            <a:r>
              <a:rPr lang="en-US" sz="1700" kern="100" dirty="0" err="1">
                <a:latin typeface="Calibri" panose="020F0502020204030204" pitchFamily="34" charset="0"/>
                <a:cs typeface="Gautami" panose="020B0502040204020203" pitchFamily="34" charset="0"/>
              </a:rPr>
              <a:t>parquet_formatt</a:t>
            </a:r>
            <a:endParaRPr lang="en-US" sz="1700" kern="100" dirty="0">
              <a:latin typeface="Calibri" panose="020F0502020204030204" pitchFamily="34" charset="0"/>
              <a:cs typeface="Gautami" panose="020B0502040204020203" pitchFamily="34" charset="0"/>
            </a:endParaRPr>
          </a:p>
          <a:p>
            <a:pPr marL="342900" indent="-342900" algn="l">
              <a:buFont typeface="+mj-lt"/>
              <a:buAutoNum type="arabicPeriod"/>
            </a:pPr>
            <a:r>
              <a:rPr lang="en-US" sz="1700" b="1" kern="100" dirty="0">
                <a:latin typeface="Calibri" panose="020F0502020204030204" pitchFamily="34" charset="0"/>
                <a:cs typeface="Gautami" panose="020B0502040204020203" pitchFamily="34" charset="0"/>
              </a:rPr>
              <a:t>etl-project-iam-role2-by-ad</a:t>
            </a:r>
            <a:r>
              <a:rPr lang="en-US" sz="1700" kern="100" dirty="0">
                <a:latin typeface="Calibri" panose="020F0502020204030204" pitchFamily="34" charset="0"/>
                <a:cs typeface="Gautami" panose="020B0502040204020203" pitchFamily="34" charset="0"/>
              </a:rPr>
              <a:t>i IAM role have permission of s3 </a:t>
            </a:r>
            <a:r>
              <a:rPr lang="en-US" sz="1700" kern="100" dirty="0" err="1">
                <a:latin typeface="Calibri" panose="020F0502020204030204" pitchFamily="34" charset="0"/>
                <a:cs typeface="Gautami" panose="020B0502040204020203" pitchFamily="34" charset="0"/>
              </a:rPr>
              <a:t>fullaccess</a:t>
            </a:r>
            <a:r>
              <a:rPr lang="en-US" sz="1700" kern="100" dirty="0">
                <a:latin typeface="Calibri" panose="020F0502020204030204" pitchFamily="34" charset="0"/>
                <a:cs typeface="Gautami" panose="020B0502040204020203" pitchFamily="34" charset="0"/>
              </a:rPr>
              <a:t> and SQS </a:t>
            </a:r>
            <a:r>
              <a:rPr lang="en-US" sz="1700" kern="100" dirty="0" err="1">
                <a:latin typeface="Calibri" panose="020F0502020204030204" pitchFamily="34" charset="0"/>
                <a:cs typeface="Gautami" panose="020B0502040204020203" pitchFamily="34" charset="0"/>
              </a:rPr>
              <a:t>fullaccess</a:t>
            </a:r>
            <a:r>
              <a:rPr lang="en-US" sz="1700" kern="100" dirty="0">
                <a:latin typeface="Calibri" panose="020F0502020204030204" pitchFamily="34" charset="0"/>
                <a:cs typeface="Gautami" panose="020B0502040204020203" pitchFamily="34" charset="0"/>
              </a:rPr>
              <a:t>.</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Create storage integration by providing </a:t>
            </a:r>
            <a:r>
              <a:rPr lang="en-US" sz="1700" b="1" kern="100" dirty="0">
                <a:latin typeface="Calibri" panose="020F0502020204030204" pitchFamily="34" charset="0"/>
                <a:cs typeface="Gautami" panose="020B0502040204020203" pitchFamily="34" charset="0"/>
              </a:rPr>
              <a:t>STORAGE_ALLOWED_LOCATIONS </a:t>
            </a:r>
            <a:r>
              <a:rPr lang="en-US" sz="1700" kern="100" dirty="0">
                <a:latin typeface="Calibri" panose="020F0502020204030204" pitchFamily="34" charset="0"/>
                <a:cs typeface="Gautami" panose="020B0502040204020203" pitchFamily="34" charset="0"/>
              </a:rPr>
              <a:t>("s3://etl-project-s3-by-adi/output/</a:t>
            </a:r>
            <a:r>
              <a:rPr lang="en-US" sz="1700" kern="100" dirty="0" err="1">
                <a:latin typeface="Calibri" panose="020F0502020204030204" pitchFamily="34" charset="0"/>
                <a:cs typeface="Gautami" panose="020B0502040204020203" pitchFamily="34" charset="0"/>
              </a:rPr>
              <a:t>newproduct</a:t>
            </a:r>
            <a:r>
              <a:rPr lang="en-US" sz="1700" kern="100" dirty="0">
                <a:latin typeface="Calibri" panose="020F0502020204030204" pitchFamily="34" charset="0"/>
                <a:cs typeface="Gautami" panose="020B0502040204020203" pitchFamily="34" charset="0"/>
              </a:rPr>
              <a:t>/") and </a:t>
            </a:r>
            <a:r>
              <a:rPr lang="en-US" sz="1700" b="1" kern="100" dirty="0">
                <a:latin typeface="Calibri" panose="020F0502020204030204" pitchFamily="34" charset="0"/>
                <a:cs typeface="Gautami" panose="020B0502040204020203" pitchFamily="34" charset="0"/>
              </a:rPr>
              <a:t>STORAGE_AWS_ROLE_ARN </a:t>
            </a:r>
            <a:r>
              <a:rPr lang="en-US" sz="1700" kern="100" dirty="0">
                <a:latin typeface="Calibri" panose="020F0502020204030204" pitchFamily="34" charset="0"/>
                <a:cs typeface="Gautami" panose="020B0502040204020203" pitchFamily="34" charset="0"/>
              </a:rPr>
              <a:t>(enter IAM role(etl-project-iam-role2-by-adi) ARN value) </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Create stage by providing </a:t>
            </a:r>
            <a:r>
              <a:rPr lang="en-US" sz="1700" b="1" kern="100" dirty="0">
                <a:latin typeface="Calibri" panose="020F0502020204030204" pitchFamily="34" charset="0"/>
                <a:cs typeface="Gautami" panose="020B0502040204020203" pitchFamily="34" charset="0"/>
              </a:rPr>
              <a:t>URL</a:t>
            </a:r>
            <a:r>
              <a:rPr lang="en-US" sz="1700" kern="100" dirty="0">
                <a:latin typeface="Calibri" panose="020F0502020204030204" pitchFamily="34" charset="0"/>
                <a:cs typeface="Gautami" panose="020B0502040204020203" pitchFamily="34" charset="0"/>
              </a:rPr>
              <a:t> (s3 output path s3://etl-project-s3-by-adi/output/), </a:t>
            </a:r>
            <a:r>
              <a:rPr lang="en-US" sz="1700" b="1" kern="100" dirty="0">
                <a:latin typeface="Calibri" panose="020F0502020204030204" pitchFamily="34" charset="0"/>
                <a:cs typeface="Gautami" panose="020B0502040204020203" pitchFamily="34" charset="0"/>
              </a:rPr>
              <a:t>STORAGE_INTEGRATION </a:t>
            </a:r>
            <a:r>
              <a:rPr lang="en-US" sz="1700" kern="100" dirty="0">
                <a:latin typeface="Calibri" panose="020F0502020204030204" pitchFamily="34" charset="0"/>
                <a:cs typeface="Gautami" panose="020B0502040204020203" pitchFamily="34" charset="0"/>
              </a:rPr>
              <a:t>(</a:t>
            </a:r>
            <a:r>
              <a:rPr lang="en-US" sz="1700" kern="100" dirty="0" err="1">
                <a:latin typeface="Calibri" panose="020F0502020204030204" pitchFamily="34" charset="0"/>
                <a:cs typeface="Gautami" panose="020B0502040204020203" pitchFamily="34" charset="0"/>
              </a:rPr>
              <a:t>sto_int</a:t>
            </a:r>
            <a:r>
              <a:rPr lang="en-US" sz="1700" kern="100" dirty="0">
                <a:latin typeface="Calibri" panose="020F0502020204030204" pitchFamily="34" charset="0"/>
                <a:cs typeface="Gautami" panose="020B0502040204020203" pitchFamily="34" charset="0"/>
              </a:rPr>
              <a:t> name AWS_INTG) and </a:t>
            </a:r>
            <a:r>
              <a:rPr lang="en-US" sz="1700" b="1" kern="100" dirty="0" err="1">
                <a:latin typeface="Calibri" panose="020F0502020204030204" pitchFamily="34" charset="0"/>
                <a:cs typeface="Gautami" panose="020B0502040204020203" pitchFamily="34" charset="0"/>
              </a:rPr>
              <a:t>file_format</a:t>
            </a:r>
            <a:r>
              <a:rPr lang="en-US" sz="1700" b="1" kern="100" dirty="0">
                <a:latin typeface="Calibri" panose="020F0502020204030204" pitchFamily="34" charset="0"/>
                <a:cs typeface="Gautami" panose="020B0502040204020203" pitchFamily="34" charset="0"/>
              </a:rPr>
              <a:t> </a:t>
            </a:r>
            <a:r>
              <a:rPr lang="en-US" sz="1700" kern="100" dirty="0">
                <a:latin typeface="Calibri" panose="020F0502020204030204" pitchFamily="34" charset="0"/>
                <a:cs typeface="Gautami" panose="020B0502040204020203" pitchFamily="34" charset="0"/>
              </a:rPr>
              <a:t>(name of created file format " “parquet _</a:t>
            </a:r>
            <a:r>
              <a:rPr lang="en-US" sz="1700" kern="100" dirty="0" err="1">
                <a:latin typeface="Calibri" panose="020F0502020204030204" pitchFamily="34" charset="0"/>
                <a:cs typeface="Gautami" panose="020B0502040204020203" pitchFamily="34" charset="0"/>
              </a:rPr>
              <a:t>formatt</a:t>
            </a:r>
            <a:r>
              <a:rPr lang="en-US" sz="1700" kern="100" dirty="0">
                <a:latin typeface="Calibri" panose="020F0502020204030204" pitchFamily="34" charset="0"/>
                <a:cs typeface="Gautami" panose="020B0502040204020203" pitchFamily="34" charset="0"/>
              </a:rPr>
              <a:t>")</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Create external table with name product</a:t>
            </a:r>
          </a:p>
          <a:p>
            <a:pPr marL="342900" indent="-342900" algn="l">
              <a:buFont typeface="+mj-lt"/>
              <a:buAutoNum type="arabicPeriod"/>
            </a:pPr>
            <a:r>
              <a:rPr lang="en-US" sz="1700" kern="100" dirty="0">
                <a:latin typeface="Calibri" panose="020F0502020204030204" pitchFamily="34" charset="0"/>
                <a:cs typeface="Gautami" panose="020B0502040204020203" pitchFamily="34" charset="0"/>
              </a:rPr>
              <a:t>Get notification channel name from created external table and paste it into bucket properties.</a:t>
            </a:r>
          </a:p>
          <a:p>
            <a:pPr marL="342900" indent="-342900" algn="l">
              <a:buFont typeface="+mj-lt"/>
              <a:buAutoNum type="arabicPeriod"/>
            </a:pPr>
            <a:endParaRPr lang="en-US" sz="1600" b="1" kern="100" dirty="0">
              <a:cs typeface="Calibri Light" panose="020F0302020204030204" pitchFamily="34" charset="0"/>
            </a:endParaRPr>
          </a:p>
        </p:txBody>
      </p:sp>
      <p:graphicFrame>
        <p:nvGraphicFramePr>
          <p:cNvPr id="2" name="Object 1">
            <a:extLst>
              <a:ext uri="{FF2B5EF4-FFF2-40B4-BE49-F238E27FC236}">
                <a16:creationId xmlns:a16="http://schemas.microsoft.com/office/drawing/2014/main" id="{4F49C25F-1949-8DBE-C4D8-0FD9B89D8042}"/>
              </a:ext>
            </a:extLst>
          </p:cNvPr>
          <p:cNvGraphicFramePr>
            <a:graphicFrameLocks noChangeAspect="1"/>
          </p:cNvGraphicFramePr>
          <p:nvPr>
            <p:extLst>
              <p:ext uri="{D42A27DB-BD31-4B8C-83A1-F6EECF244321}">
                <p14:modId xmlns:p14="http://schemas.microsoft.com/office/powerpoint/2010/main" val="1022058322"/>
              </p:ext>
            </p:extLst>
          </p:nvPr>
        </p:nvGraphicFramePr>
        <p:xfrm>
          <a:off x="8161351" y="1671638"/>
          <a:ext cx="1344599" cy="1185862"/>
        </p:xfrm>
        <a:graphic>
          <a:graphicData uri="http://schemas.openxmlformats.org/presentationml/2006/ole">
            <mc:AlternateContent xmlns:mc="http://schemas.openxmlformats.org/markup-compatibility/2006">
              <mc:Choice xmlns:v="urn:schemas-microsoft-com:vml" Requires="v">
                <p:oleObj name="Packager Shell Object" showAsIcon="1" r:id="rId2" imgW="914597" imgH="806406" progId="Package">
                  <p:embed/>
                </p:oleObj>
              </mc:Choice>
              <mc:Fallback>
                <p:oleObj name="Packager Shell Object" showAsIcon="1" r:id="rId2" imgW="914597" imgH="806406" progId="Package">
                  <p:embed/>
                  <p:pic>
                    <p:nvPicPr>
                      <p:cNvPr id="0" name=""/>
                      <p:cNvPicPr/>
                      <p:nvPr/>
                    </p:nvPicPr>
                    <p:blipFill>
                      <a:blip r:embed="rId3"/>
                      <a:stretch>
                        <a:fillRect/>
                      </a:stretch>
                    </p:blipFill>
                    <p:spPr>
                      <a:xfrm>
                        <a:off x="8161351" y="1671638"/>
                        <a:ext cx="1344599" cy="1185862"/>
                      </a:xfrm>
                      <a:prstGeom prst="rect">
                        <a:avLst/>
                      </a:prstGeom>
                    </p:spPr>
                  </p:pic>
                </p:oleObj>
              </mc:Fallback>
            </mc:AlternateContent>
          </a:graphicData>
        </a:graphic>
      </p:graphicFrame>
    </p:spTree>
    <p:extLst>
      <p:ext uri="{BB962C8B-B14F-4D97-AF65-F5344CB8AC3E}">
        <p14:creationId xmlns:p14="http://schemas.microsoft.com/office/powerpoint/2010/main" val="192298452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2967</TotalTime>
  <Words>679</Words>
  <Application>Microsoft Office PowerPoint</Application>
  <PresentationFormat>Widescreen</PresentationFormat>
  <Paragraphs>71</Paragraphs>
  <Slides>10</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Custom Design</vt:lpstr>
      <vt:lpstr>1_Custom Design</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SSSS</dc:title>
  <dc:creator>adi bikkina</dc:creator>
  <cp:lastModifiedBy>Adinarayana Murthy Bikkina</cp:lastModifiedBy>
  <cp:revision>49</cp:revision>
  <dcterms:created xsi:type="dcterms:W3CDTF">2022-08-31T08:15:53Z</dcterms:created>
  <dcterms:modified xsi:type="dcterms:W3CDTF">2023-12-09T14:17:46Z</dcterms:modified>
</cp:coreProperties>
</file>