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26" r:id="rId2"/>
  </p:sldMasterIdLst>
  <p:notesMasterIdLst>
    <p:notesMasterId r:id="rId20"/>
  </p:notesMasterIdLst>
  <p:sldIdLst>
    <p:sldId id="261" r:id="rId3"/>
    <p:sldId id="262" r:id="rId4"/>
    <p:sldId id="263" r:id="rId5"/>
    <p:sldId id="264" r:id="rId6"/>
    <p:sldId id="265" r:id="rId7"/>
    <p:sldId id="266" r:id="rId8"/>
    <p:sldId id="267" r:id="rId9"/>
    <p:sldId id="268" r:id="rId10"/>
    <p:sldId id="269" r:id="rId11"/>
    <p:sldId id="270" r:id="rId12"/>
    <p:sldId id="276" r:id="rId13"/>
    <p:sldId id="277" r:id="rId14"/>
    <p:sldId id="278" r:id="rId15"/>
    <p:sldId id="279" r:id="rId16"/>
    <p:sldId id="274" r:id="rId17"/>
    <p:sldId id="275"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CAB"/>
    <a:srgbClr val="F9E383"/>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706" autoAdjust="0"/>
    <p:restoredTop sz="86410" autoAdjust="0"/>
  </p:normalViewPr>
  <p:slideViewPr>
    <p:cSldViewPr snapToGrid="0" snapToObjects="1">
      <p:cViewPr varScale="1">
        <p:scale>
          <a:sx n="62" d="100"/>
          <a:sy n="62" d="100"/>
        </p:scale>
        <p:origin x="25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AA8E0-BE6B-444E-9A91-F9C61AC1B961}" type="datetimeFigureOut">
              <a:rPr lang="en-US" smtClean="0"/>
              <a:t>05-Feb-24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E0606-1DAF-4579-B3F8-30A309ECFE7D}" type="slidenum">
              <a:rPr lang="en-US" smtClean="0"/>
              <a:t>‹#›</a:t>
            </a:fld>
            <a:endParaRPr lang="en-US"/>
          </a:p>
        </p:txBody>
      </p:sp>
    </p:spTree>
    <p:extLst>
      <p:ext uri="{BB962C8B-B14F-4D97-AF65-F5344CB8AC3E}">
        <p14:creationId xmlns:p14="http://schemas.microsoft.com/office/powerpoint/2010/main" val="62380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E0606-1DAF-4579-B3F8-30A309ECFE7D}" type="slidenum">
              <a:rPr lang="en-US" smtClean="0"/>
              <a:t>1</a:t>
            </a:fld>
            <a:endParaRPr lang="en-US"/>
          </a:p>
        </p:txBody>
      </p:sp>
    </p:spTree>
    <p:extLst>
      <p:ext uri="{BB962C8B-B14F-4D97-AF65-F5344CB8AC3E}">
        <p14:creationId xmlns:p14="http://schemas.microsoft.com/office/powerpoint/2010/main" val="3638870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AB56B-A83D-269C-7D7A-335D86D1A1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D6940E-5C92-552B-E404-118FDBB0CF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6D45F5-5202-DB6B-8B86-7674020086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AE4C81-FE5C-6904-F540-7DE92F558D58}"/>
              </a:ext>
            </a:extLst>
          </p:cNvPr>
          <p:cNvSpPr>
            <a:spLocks noGrp="1"/>
          </p:cNvSpPr>
          <p:nvPr>
            <p:ph type="sldNum" sz="quarter" idx="5"/>
          </p:nvPr>
        </p:nvSpPr>
        <p:spPr/>
        <p:txBody>
          <a:bodyPr/>
          <a:lstStyle/>
          <a:p>
            <a:fld id="{529E0606-1DAF-4579-B3F8-30A309ECFE7D}" type="slidenum">
              <a:rPr lang="en-US" smtClean="0"/>
              <a:t>11</a:t>
            </a:fld>
            <a:endParaRPr lang="en-US"/>
          </a:p>
        </p:txBody>
      </p:sp>
    </p:spTree>
    <p:extLst>
      <p:ext uri="{BB962C8B-B14F-4D97-AF65-F5344CB8AC3E}">
        <p14:creationId xmlns:p14="http://schemas.microsoft.com/office/powerpoint/2010/main" val="2198639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6DC4E-ECD8-2FFB-6468-5C430EF20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EE5FB-F9CA-98D2-23F7-F79AF4B94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6D258-9537-C5EA-0185-50C1AF29CE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C3FAEC-CFBC-4153-8C0E-F4F72E86C746}"/>
              </a:ext>
            </a:extLst>
          </p:cNvPr>
          <p:cNvSpPr>
            <a:spLocks noGrp="1"/>
          </p:cNvSpPr>
          <p:nvPr>
            <p:ph type="sldNum" sz="quarter" idx="5"/>
          </p:nvPr>
        </p:nvSpPr>
        <p:spPr/>
        <p:txBody>
          <a:bodyPr/>
          <a:lstStyle/>
          <a:p>
            <a:fld id="{529E0606-1DAF-4579-B3F8-30A309ECFE7D}" type="slidenum">
              <a:rPr lang="en-US" smtClean="0"/>
              <a:t>12</a:t>
            </a:fld>
            <a:endParaRPr lang="en-US"/>
          </a:p>
        </p:txBody>
      </p:sp>
    </p:spTree>
    <p:extLst>
      <p:ext uri="{BB962C8B-B14F-4D97-AF65-F5344CB8AC3E}">
        <p14:creationId xmlns:p14="http://schemas.microsoft.com/office/powerpoint/2010/main" val="211723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51D25-C345-3ADA-2B7F-90C2FD996D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9C7871-AE40-0C7F-122E-A4BBB96805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F6E57-6CBF-C32F-5F12-0FA0C5DDDF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CA4B94-69EE-AFEE-9DFA-4A88C65F6770}"/>
              </a:ext>
            </a:extLst>
          </p:cNvPr>
          <p:cNvSpPr>
            <a:spLocks noGrp="1"/>
          </p:cNvSpPr>
          <p:nvPr>
            <p:ph type="sldNum" sz="quarter" idx="5"/>
          </p:nvPr>
        </p:nvSpPr>
        <p:spPr/>
        <p:txBody>
          <a:bodyPr/>
          <a:lstStyle/>
          <a:p>
            <a:fld id="{529E0606-1DAF-4579-B3F8-30A309ECFE7D}" type="slidenum">
              <a:rPr lang="en-US" smtClean="0"/>
              <a:t>13</a:t>
            </a:fld>
            <a:endParaRPr lang="en-US"/>
          </a:p>
        </p:txBody>
      </p:sp>
    </p:spTree>
    <p:extLst>
      <p:ext uri="{BB962C8B-B14F-4D97-AF65-F5344CB8AC3E}">
        <p14:creationId xmlns:p14="http://schemas.microsoft.com/office/powerpoint/2010/main" val="1972335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A9203-7F64-B778-00E5-0C7207E154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F33359-C628-2E63-93D3-A752E7145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4FD1FB-6888-8F08-B9E9-1ABDEB9244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7DFF80-210D-C1AC-7894-D390D49EDA41}"/>
              </a:ext>
            </a:extLst>
          </p:cNvPr>
          <p:cNvSpPr>
            <a:spLocks noGrp="1"/>
          </p:cNvSpPr>
          <p:nvPr>
            <p:ph type="sldNum" sz="quarter" idx="5"/>
          </p:nvPr>
        </p:nvSpPr>
        <p:spPr/>
        <p:txBody>
          <a:bodyPr/>
          <a:lstStyle/>
          <a:p>
            <a:fld id="{529E0606-1DAF-4579-B3F8-30A309ECFE7D}" type="slidenum">
              <a:rPr lang="en-US" smtClean="0"/>
              <a:t>14</a:t>
            </a:fld>
            <a:endParaRPr lang="en-US"/>
          </a:p>
        </p:txBody>
      </p:sp>
    </p:spTree>
    <p:extLst>
      <p:ext uri="{BB962C8B-B14F-4D97-AF65-F5344CB8AC3E}">
        <p14:creationId xmlns:p14="http://schemas.microsoft.com/office/powerpoint/2010/main" val="786458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268EC-594C-B3F6-5852-1159AB2BB1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06DCC6-D33E-D272-F7DE-B1EE05FAD0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9B8F5-CA66-ABAE-8D9B-8579BEA4E8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08F8E0-487F-111C-176C-43ED7E998614}"/>
              </a:ext>
            </a:extLst>
          </p:cNvPr>
          <p:cNvSpPr>
            <a:spLocks noGrp="1"/>
          </p:cNvSpPr>
          <p:nvPr>
            <p:ph type="sldNum" sz="quarter" idx="5"/>
          </p:nvPr>
        </p:nvSpPr>
        <p:spPr/>
        <p:txBody>
          <a:bodyPr/>
          <a:lstStyle/>
          <a:p>
            <a:fld id="{529E0606-1DAF-4579-B3F8-30A309ECFE7D}" type="slidenum">
              <a:rPr lang="en-US" smtClean="0"/>
              <a:t>15</a:t>
            </a:fld>
            <a:endParaRPr lang="en-US"/>
          </a:p>
        </p:txBody>
      </p:sp>
    </p:spTree>
    <p:extLst>
      <p:ext uri="{BB962C8B-B14F-4D97-AF65-F5344CB8AC3E}">
        <p14:creationId xmlns:p14="http://schemas.microsoft.com/office/powerpoint/2010/main" val="2282853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8FC5C-F88B-78B1-9D87-095F95510E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1AC9E2-E7DA-7AC3-20DB-F8DF320841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5CAC82-EE24-588B-748E-9CB7A1927B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219D24-A7D5-8AE8-E144-B873C575149F}"/>
              </a:ext>
            </a:extLst>
          </p:cNvPr>
          <p:cNvSpPr>
            <a:spLocks noGrp="1"/>
          </p:cNvSpPr>
          <p:nvPr>
            <p:ph type="sldNum" sz="quarter" idx="5"/>
          </p:nvPr>
        </p:nvSpPr>
        <p:spPr/>
        <p:txBody>
          <a:bodyPr/>
          <a:lstStyle/>
          <a:p>
            <a:fld id="{529E0606-1DAF-4579-B3F8-30A309ECFE7D}" type="slidenum">
              <a:rPr lang="en-US" smtClean="0"/>
              <a:t>16</a:t>
            </a:fld>
            <a:endParaRPr lang="en-US"/>
          </a:p>
        </p:txBody>
      </p:sp>
    </p:spTree>
    <p:extLst>
      <p:ext uri="{BB962C8B-B14F-4D97-AF65-F5344CB8AC3E}">
        <p14:creationId xmlns:p14="http://schemas.microsoft.com/office/powerpoint/2010/main" val="2574567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753A8-71C2-2D81-742F-20EEE3138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A05349-5DD0-3C85-518D-D28C8F1CFB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F782FE-19C8-4A0E-1963-3E52F7D2BE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68DA8A-8D4F-F430-C111-C306AC7FB33A}"/>
              </a:ext>
            </a:extLst>
          </p:cNvPr>
          <p:cNvSpPr>
            <a:spLocks noGrp="1"/>
          </p:cNvSpPr>
          <p:nvPr>
            <p:ph type="sldNum" sz="quarter" idx="5"/>
          </p:nvPr>
        </p:nvSpPr>
        <p:spPr/>
        <p:txBody>
          <a:bodyPr/>
          <a:lstStyle/>
          <a:p>
            <a:fld id="{529E0606-1DAF-4579-B3F8-30A309ECFE7D}" type="slidenum">
              <a:rPr lang="en-US" smtClean="0"/>
              <a:t>17</a:t>
            </a:fld>
            <a:endParaRPr lang="en-US"/>
          </a:p>
        </p:txBody>
      </p:sp>
    </p:spTree>
    <p:extLst>
      <p:ext uri="{BB962C8B-B14F-4D97-AF65-F5344CB8AC3E}">
        <p14:creationId xmlns:p14="http://schemas.microsoft.com/office/powerpoint/2010/main" val="280245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E0606-1DAF-4579-B3F8-30A309ECFE7D}" type="slidenum">
              <a:rPr lang="en-US" smtClean="0"/>
              <a:t>3</a:t>
            </a:fld>
            <a:endParaRPr lang="en-US"/>
          </a:p>
        </p:txBody>
      </p:sp>
    </p:spTree>
    <p:extLst>
      <p:ext uri="{BB962C8B-B14F-4D97-AF65-F5344CB8AC3E}">
        <p14:creationId xmlns:p14="http://schemas.microsoft.com/office/powerpoint/2010/main" val="293885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CFD25-74A2-A591-628A-FEE435399F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E79FC3-2561-2DAF-2309-44B5970E5A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BE6C6-3A53-EC91-40AB-52E0CC3F16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421352-FE2A-3DCE-3E4A-7AAFB163CAA2}"/>
              </a:ext>
            </a:extLst>
          </p:cNvPr>
          <p:cNvSpPr>
            <a:spLocks noGrp="1"/>
          </p:cNvSpPr>
          <p:nvPr>
            <p:ph type="sldNum" sz="quarter" idx="5"/>
          </p:nvPr>
        </p:nvSpPr>
        <p:spPr/>
        <p:txBody>
          <a:bodyPr/>
          <a:lstStyle/>
          <a:p>
            <a:fld id="{529E0606-1DAF-4579-B3F8-30A309ECFE7D}" type="slidenum">
              <a:rPr lang="en-US" smtClean="0"/>
              <a:t>4</a:t>
            </a:fld>
            <a:endParaRPr lang="en-US"/>
          </a:p>
        </p:txBody>
      </p:sp>
    </p:spTree>
    <p:extLst>
      <p:ext uri="{BB962C8B-B14F-4D97-AF65-F5344CB8AC3E}">
        <p14:creationId xmlns:p14="http://schemas.microsoft.com/office/powerpoint/2010/main" val="2102944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BEAF5-2C56-5D10-B2EA-5B43A58D9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BB7053-7FC5-BE34-95A2-0C1F48562C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E5035-7011-E3CF-E12B-2A60126F72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85EBC6-DE40-90E2-9C6C-E94525E43B91}"/>
              </a:ext>
            </a:extLst>
          </p:cNvPr>
          <p:cNvSpPr>
            <a:spLocks noGrp="1"/>
          </p:cNvSpPr>
          <p:nvPr>
            <p:ph type="sldNum" sz="quarter" idx="5"/>
          </p:nvPr>
        </p:nvSpPr>
        <p:spPr/>
        <p:txBody>
          <a:bodyPr/>
          <a:lstStyle/>
          <a:p>
            <a:fld id="{529E0606-1DAF-4579-B3F8-30A309ECFE7D}" type="slidenum">
              <a:rPr lang="en-US" smtClean="0"/>
              <a:t>5</a:t>
            </a:fld>
            <a:endParaRPr lang="en-US"/>
          </a:p>
        </p:txBody>
      </p:sp>
    </p:spTree>
    <p:extLst>
      <p:ext uri="{BB962C8B-B14F-4D97-AF65-F5344CB8AC3E}">
        <p14:creationId xmlns:p14="http://schemas.microsoft.com/office/powerpoint/2010/main" val="1974624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66033-12AB-5101-B130-C1FFD48FD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49C01A-ACDE-7FCD-F875-04E0AE99A1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F20665-1A28-7D38-DBAA-DF992F06F9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36938-CDFB-A8FC-6872-83C82356073B}"/>
              </a:ext>
            </a:extLst>
          </p:cNvPr>
          <p:cNvSpPr>
            <a:spLocks noGrp="1"/>
          </p:cNvSpPr>
          <p:nvPr>
            <p:ph type="sldNum" sz="quarter" idx="5"/>
          </p:nvPr>
        </p:nvSpPr>
        <p:spPr/>
        <p:txBody>
          <a:bodyPr/>
          <a:lstStyle/>
          <a:p>
            <a:fld id="{529E0606-1DAF-4579-B3F8-30A309ECFE7D}" type="slidenum">
              <a:rPr lang="en-US" smtClean="0"/>
              <a:t>6</a:t>
            </a:fld>
            <a:endParaRPr lang="en-US"/>
          </a:p>
        </p:txBody>
      </p:sp>
    </p:spTree>
    <p:extLst>
      <p:ext uri="{BB962C8B-B14F-4D97-AF65-F5344CB8AC3E}">
        <p14:creationId xmlns:p14="http://schemas.microsoft.com/office/powerpoint/2010/main" val="376847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31BC5-61F9-2315-02F5-651A02B347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3C6EA-B346-BCE3-7A0E-FA2041D570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3D46EE-B8FB-4EB9-36E5-4EF7E765C0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72B9C5-D4C1-50D8-E3A8-E119800D0D1C}"/>
              </a:ext>
            </a:extLst>
          </p:cNvPr>
          <p:cNvSpPr>
            <a:spLocks noGrp="1"/>
          </p:cNvSpPr>
          <p:nvPr>
            <p:ph type="sldNum" sz="quarter" idx="5"/>
          </p:nvPr>
        </p:nvSpPr>
        <p:spPr/>
        <p:txBody>
          <a:bodyPr/>
          <a:lstStyle/>
          <a:p>
            <a:fld id="{529E0606-1DAF-4579-B3F8-30A309ECFE7D}" type="slidenum">
              <a:rPr lang="en-US" smtClean="0"/>
              <a:t>7</a:t>
            </a:fld>
            <a:endParaRPr lang="en-US"/>
          </a:p>
        </p:txBody>
      </p:sp>
    </p:spTree>
    <p:extLst>
      <p:ext uri="{BB962C8B-B14F-4D97-AF65-F5344CB8AC3E}">
        <p14:creationId xmlns:p14="http://schemas.microsoft.com/office/powerpoint/2010/main" val="170894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D120E-157B-B7BA-322F-1D620B1336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50DD9-CDF8-7CBE-4D89-ADC7FAA090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6E39B8-F5F1-913F-B114-685E3D166E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400671-B412-296A-7DCC-91DEA52D51A2}"/>
              </a:ext>
            </a:extLst>
          </p:cNvPr>
          <p:cNvSpPr>
            <a:spLocks noGrp="1"/>
          </p:cNvSpPr>
          <p:nvPr>
            <p:ph type="sldNum" sz="quarter" idx="5"/>
          </p:nvPr>
        </p:nvSpPr>
        <p:spPr/>
        <p:txBody>
          <a:bodyPr/>
          <a:lstStyle/>
          <a:p>
            <a:fld id="{529E0606-1DAF-4579-B3F8-30A309ECFE7D}" type="slidenum">
              <a:rPr lang="en-US" smtClean="0"/>
              <a:t>8</a:t>
            </a:fld>
            <a:endParaRPr lang="en-US"/>
          </a:p>
        </p:txBody>
      </p:sp>
    </p:spTree>
    <p:extLst>
      <p:ext uri="{BB962C8B-B14F-4D97-AF65-F5344CB8AC3E}">
        <p14:creationId xmlns:p14="http://schemas.microsoft.com/office/powerpoint/2010/main" val="66124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79248-1085-CB86-41D1-8F13BAFEAD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FEA9D6-FE4B-BC55-D24A-F50B8CE58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ECD2EB-8751-3AB2-7D45-F8470270EC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7697DF-A84F-1287-1D71-BC37747078A8}"/>
              </a:ext>
            </a:extLst>
          </p:cNvPr>
          <p:cNvSpPr>
            <a:spLocks noGrp="1"/>
          </p:cNvSpPr>
          <p:nvPr>
            <p:ph type="sldNum" sz="quarter" idx="5"/>
          </p:nvPr>
        </p:nvSpPr>
        <p:spPr/>
        <p:txBody>
          <a:bodyPr/>
          <a:lstStyle/>
          <a:p>
            <a:fld id="{529E0606-1DAF-4579-B3F8-30A309ECFE7D}" type="slidenum">
              <a:rPr lang="en-US" smtClean="0"/>
              <a:t>9</a:t>
            </a:fld>
            <a:endParaRPr lang="en-US"/>
          </a:p>
        </p:txBody>
      </p:sp>
    </p:spTree>
    <p:extLst>
      <p:ext uri="{BB962C8B-B14F-4D97-AF65-F5344CB8AC3E}">
        <p14:creationId xmlns:p14="http://schemas.microsoft.com/office/powerpoint/2010/main" val="118865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543D7-55C2-86D3-BB3F-E30E076F1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C2460-CE9D-097E-CEBA-59CE9552D5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AD604-7944-9BA3-0BD9-94EC86F359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11A1D8-8998-9169-F98F-0A41AC687285}"/>
              </a:ext>
            </a:extLst>
          </p:cNvPr>
          <p:cNvSpPr>
            <a:spLocks noGrp="1"/>
          </p:cNvSpPr>
          <p:nvPr>
            <p:ph type="sldNum" sz="quarter" idx="5"/>
          </p:nvPr>
        </p:nvSpPr>
        <p:spPr/>
        <p:txBody>
          <a:bodyPr/>
          <a:lstStyle/>
          <a:p>
            <a:fld id="{529E0606-1DAF-4579-B3F8-30A309ECFE7D}" type="slidenum">
              <a:rPr lang="en-US" smtClean="0"/>
              <a:t>10</a:t>
            </a:fld>
            <a:endParaRPr lang="en-US"/>
          </a:p>
        </p:txBody>
      </p:sp>
    </p:spTree>
    <p:extLst>
      <p:ext uri="{BB962C8B-B14F-4D97-AF65-F5344CB8AC3E}">
        <p14:creationId xmlns:p14="http://schemas.microsoft.com/office/powerpoint/2010/main" val="374450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C7D807A-D3EC-4DEA-86E2-120E4093F1A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0884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901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777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05-Feb-24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338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05-Feb-24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4942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05-Feb-24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168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05-Feb-24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43735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05-Feb-24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759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27ED9C8-F09A-4D9E-BEC0-4725162E21FF}" type="datetimeFigureOut">
              <a:rPr lang="en-US" smtClean="0"/>
              <a:t>05-Feb-24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8679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8611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333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05-Feb-24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05-Feb-24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05-Feb-24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05-Feb-24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05-Feb-24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05-Feb-24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05-Feb-24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05-Feb-24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7ED9C8-F09A-4D9E-BEC0-4725162E21FF}" type="datetimeFigureOut">
              <a:rPr lang="en-US" smtClean="0"/>
              <a:t>05-Feb-24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7D807A-D3EC-4DEA-86E2-120E4093F1A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8615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e820c0db-9abc-43b8-9376-f7bc930e6d65/?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e820c0db-9abc-43b8-9376-f7bc930e6d65/?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e820c0db-9abc-43b8-9376-f7bc930e6d65/?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e820c0db-9abc-43b8-9376-f7bc930e6d65/?pbi_source=PowerPoint"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3D7C38-491A-3BDD-6F66-04A4BA2F856B}"/>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Customer Spending Analysis For </a:t>
            </a:r>
            <a:r>
              <a:rPr lang="en-US" sz="3600" b="1" dirty="0" err="1">
                <a:latin typeface="Times New Roman" panose="02020603050405020304" pitchFamily="18" charset="0"/>
                <a:cs typeface="Times New Roman" panose="02020603050405020304" pitchFamily="18" charset="0"/>
              </a:rPr>
              <a:t>Mitron</a:t>
            </a:r>
            <a:r>
              <a:rPr lang="en-US" sz="3600" b="1" dirty="0">
                <a:latin typeface="Times New Roman" panose="02020603050405020304" pitchFamily="18" charset="0"/>
                <a:cs typeface="Times New Roman" panose="02020603050405020304" pitchFamily="18" charset="0"/>
              </a:rPr>
              <a:t> Bank</a:t>
            </a:r>
          </a:p>
        </p:txBody>
      </p:sp>
      <p:pic>
        <p:nvPicPr>
          <p:cNvPr id="3" name="Content Placeholder 2">
            <a:extLst>
              <a:ext uri="{FF2B5EF4-FFF2-40B4-BE49-F238E27FC236}">
                <a16:creationId xmlns:a16="http://schemas.microsoft.com/office/drawing/2014/main" id="{0E1F845D-5A12-A4AF-DE98-183C844589E6}"/>
              </a:ext>
            </a:extLst>
          </p:cNvPr>
          <p:cNvPicPr>
            <a:picLocks noGrp="1" noChangeAspect="1"/>
          </p:cNvPicPr>
          <p:nvPr>
            <p:ph idx="1"/>
          </p:nvPr>
        </p:nvPicPr>
        <p:blipFill>
          <a:blip r:embed="rId3"/>
          <a:stretch>
            <a:fillRect/>
          </a:stretch>
        </p:blipFill>
        <p:spPr>
          <a:xfrm>
            <a:off x="3814762" y="2164556"/>
            <a:ext cx="4876800" cy="3152775"/>
          </a:xfrm>
        </p:spPr>
      </p:pic>
    </p:spTree>
    <p:extLst>
      <p:ext uri="{BB962C8B-B14F-4D97-AF65-F5344CB8AC3E}">
        <p14:creationId xmlns:p14="http://schemas.microsoft.com/office/powerpoint/2010/main" val="201609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BCA45746-7BE9-6B03-32D0-BB4F67229D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1CB5595-48D3-62A8-2953-B7F3E8DE3670}"/>
              </a:ext>
            </a:extLst>
          </p:cNvPr>
          <p:cNvSpPr>
            <a:spLocks noGrp="1"/>
          </p:cNvSpPr>
          <p:nvPr>
            <p:ph type="title"/>
          </p:nvPr>
        </p:nvSpPr>
        <p:spPr>
          <a:xfrm>
            <a:off x="1451579" y="804519"/>
            <a:ext cx="9603275" cy="730999"/>
          </a:xfrm>
        </p:spPr>
        <p:txBody>
          <a:bodyPr>
            <a:normAutofit/>
          </a:bodyPr>
          <a:lstStyle/>
          <a:p>
            <a:r>
              <a:rPr lang="en-US" sz="3600" b="1" dirty="0">
                <a:latin typeface="Times New Roman" panose="02020603050405020304" pitchFamily="18" charset="0"/>
                <a:cs typeface="Times New Roman" panose="02020603050405020304" pitchFamily="18" charset="0"/>
              </a:rPr>
              <a:t>Spending Insights</a:t>
            </a:r>
          </a:p>
        </p:txBody>
      </p:sp>
      <p:pic>
        <p:nvPicPr>
          <p:cNvPr id="8" name="Content Placeholder 7">
            <a:extLst>
              <a:ext uri="{FF2B5EF4-FFF2-40B4-BE49-F238E27FC236}">
                <a16:creationId xmlns:a16="http://schemas.microsoft.com/office/drawing/2014/main" id="{D79A0223-17EE-983A-93F0-4497F73B6D3B}"/>
              </a:ext>
            </a:extLst>
          </p:cNvPr>
          <p:cNvPicPr>
            <a:picLocks noGrp="1" noChangeAspect="1"/>
          </p:cNvPicPr>
          <p:nvPr>
            <p:ph idx="1"/>
          </p:nvPr>
        </p:nvPicPr>
        <p:blipFill>
          <a:blip r:embed="rId3"/>
          <a:stretch>
            <a:fillRect/>
          </a:stretch>
        </p:blipFill>
        <p:spPr>
          <a:xfrm>
            <a:off x="861384" y="2090097"/>
            <a:ext cx="3408960" cy="3875450"/>
          </a:xfrm>
        </p:spPr>
      </p:pic>
      <p:sp>
        <p:nvSpPr>
          <p:cNvPr id="7" name="TextBox 6">
            <a:extLst>
              <a:ext uri="{FF2B5EF4-FFF2-40B4-BE49-F238E27FC236}">
                <a16:creationId xmlns:a16="http://schemas.microsoft.com/office/drawing/2014/main" id="{83261328-A487-E8F9-6394-4C68E1DA986D}"/>
              </a:ext>
            </a:extLst>
          </p:cNvPr>
          <p:cNvSpPr txBox="1"/>
          <p:nvPr/>
        </p:nvSpPr>
        <p:spPr>
          <a:xfrm>
            <a:off x="4270344" y="2525559"/>
            <a:ext cx="7921655"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Age Group, 25-34 ages have the highest number of processed spends of #203 Million, followed by group 35-45 of #191 Million processed spends. The older age group of 45+ have the lowest number of processed spends of #68 Million.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Month, we see an increase in overall total spend as the months go by, with September being the highest with a total spend of #116 Million.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Category, The highest total spend was on Bills, followed by the priority to eat which is on groceries, then electronics. Again with Credit card being the most used payment type.</a:t>
            </a:r>
          </a:p>
        </p:txBody>
      </p:sp>
    </p:spTree>
    <p:extLst>
      <p:ext uri="{BB962C8B-B14F-4D97-AF65-F5344CB8AC3E}">
        <p14:creationId xmlns:p14="http://schemas.microsoft.com/office/powerpoint/2010/main" val="1894032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02C9DD50-78A4-48DC-3206-AB24471B1BA2}"/>
            </a:ext>
          </a:extLst>
        </p:cNvPr>
        <p:cNvGrpSpPr/>
        <p:nvPr/>
      </p:nvGrpSpPr>
      <p:grpSpPr>
        <a:xfrm>
          <a:off x="0" y="0"/>
          <a:ext cx="0" cy="0"/>
          <a:chOff x="0" y="0"/>
          <a:chExt cx="0" cy="0"/>
        </a:xfrm>
      </p:grpSpPr>
      <p:pic>
        <p:nvPicPr>
          <p:cNvPr id="4" name="Picture" title="This slide contains the following visuals: card ,card ,slicer ,slicer ,card ,slicer ,slicer ,slicer ,slicer ,textbox ,Total Spend by Payment Type ,textbox ,Total Spend by Occupation ,Total Spend by Age Group ,Total Spend by Month ,slicer ,textbox ,textbox ,textbox ,textbox ,textbox. Please refer to the notes on this slide for details">
            <a:hlinkClick r:id="rId3"/>
            <a:extLst>
              <a:ext uri="{FF2B5EF4-FFF2-40B4-BE49-F238E27FC236}">
                <a16:creationId xmlns:a16="http://schemas.microsoft.com/office/drawing/2014/main" id="{713FF95B-E42A-75FB-96EC-BCF868673B90}"/>
              </a:ext>
            </a:extLst>
          </p:cNvPr>
          <p:cNvPicPr>
            <a:picLocks noGrp="1" noChangeAspect="1"/>
          </p:cNvPicPr>
          <p:nvPr>
            <p:ph idx="1"/>
          </p:nvPr>
        </p:nvPicPr>
        <p:blipFill>
          <a:blip r:embed="rId4"/>
          <a:stretch>
            <a:fillRect/>
          </a:stretch>
        </p:blipFill>
        <p:spPr>
          <a:xfrm>
            <a:off x="0" y="757009"/>
            <a:ext cx="12192000" cy="6099596"/>
          </a:xfrm>
          <a:prstGeom prst="rect">
            <a:avLst/>
          </a:prstGeom>
          <a:noFill/>
        </p:spPr>
      </p:pic>
      <p:sp>
        <p:nvSpPr>
          <p:cNvPr id="10" name="TextBox 9">
            <a:extLst>
              <a:ext uri="{FF2B5EF4-FFF2-40B4-BE49-F238E27FC236}">
                <a16:creationId xmlns:a16="http://schemas.microsoft.com/office/drawing/2014/main" id="{A11C1B5F-16DF-1812-333D-F3F87727869A}"/>
              </a:ext>
            </a:extLst>
          </p:cNvPr>
          <p:cNvSpPr txBox="1"/>
          <p:nvPr/>
        </p:nvSpPr>
        <p:spPr>
          <a:xfrm>
            <a:off x="2867186" y="233788"/>
            <a:ext cx="6478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DASHBOARD – KEY INSIGHTS</a:t>
            </a:r>
          </a:p>
        </p:txBody>
      </p:sp>
    </p:spTree>
    <p:extLst>
      <p:ext uri="{BB962C8B-B14F-4D97-AF65-F5344CB8AC3E}">
        <p14:creationId xmlns:p14="http://schemas.microsoft.com/office/powerpoint/2010/main" val="204259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C0E6469C-52EE-23E7-38EF-3CC60701E734}"/>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C55A934C-5B28-AED9-534E-BDC4B1B8FE2C}"/>
              </a:ext>
            </a:extLst>
          </p:cNvPr>
          <p:cNvSpPr txBox="1"/>
          <p:nvPr/>
        </p:nvSpPr>
        <p:spPr>
          <a:xfrm>
            <a:off x="2867186" y="233788"/>
            <a:ext cx="6478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DASHBOARD – KEY INSIGHTS 2</a:t>
            </a:r>
          </a:p>
        </p:txBody>
      </p:sp>
      <p:pic>
        <p:nvPicPr>
          <p:cNvPr id="2" name="Picture" title="This slide contains the following visuals: Gender % of Customers ,Status % of Customers ,Avg Income by Gender ,Avg Income by Status ,Gender % of Customers ,Gender % of Customers ,Gender % of Customers ,Gender % of Customers ,Total Spend on Category ,Total Spend from each City ,slicer ,slicer ,textbox ,textbox ,textbox ,textbox ,textbox ,textbox. Please refer to the notes on this slide for details">
            <a:hlinkClick r:id="rId3"/>
            <a:extLst>
              <a:ext uri="{FF2B5EF4-FFF2-40B4-BE49-F238E27FC236}">
                <a16:creationId xmlns:a16="http://schemas.microsoft.com/office/drawing/2014/main" id="{DE8F9B2D-D92C-D933-50F7-4B737431CD97}"/>
              </a:ext>
            </a:extLst>
          </p:cNvPr>
          <p:cNvPicPr>
            <a:picLocks noChangeAspect="1"/>
          </p:cNvPicPr>
          <p:nvPr/>
        </p:nvPicPr>
        <p:blipFill>
          <a:blip r:embed="rId4"/>
          <a:stretch>
            <a:fillRect/>
          </a:stretch>
        </p:blipFill>
        <p:spPr>
          <a:xfrm>
            <a:off x="0" y="682736"/>
            <a:ext cx="12192000" cy="6175264"/>
          </a:xfrm>
          <a:prstGeom prst="rect">
            <a:avLst/>
          </a:prstGeom>
          <a:noFill/>
        </p:spPr>
      </p:pic>
    </p:spTree>
    <p:extLst>
      <p:ext uri="{BB962C8B-B14F-4D97-AF65-F5344CB8AC3E}">
        <p14:creationId xmlns:p14="http://schemas.microsoft.com/office/powerpoint/2010/main" val="883062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17E3B557-24AF-EDB1-5818-6169D0F1271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34FFFD8A-7910-D9A2-11AD-BCE486838EF7}"/>
              </a:ext>
            </a:extLst>
          </p:cNvPr>
          <p:cNvSpPr txBox="1"/>
          <p:nvPr/>
        </p:nvSpPr>
        <p:spPr>
          <a:xfrm>
            <a:off x="2867186" y="233788"/>
            <a:ext cx="647829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DASHBOARD – SPEND INSIGHTS </a:t>
            </a:r>
          </a:p>
        </p:txBody>
      </p:sp>
      <p:pic>
        <p:nvPicPr>
          <p:cNvPr id="3" name="Picture" title="This slide contains the following visuals: Marital Status Spend % ,Gender Spend %  ,pivotTable ,slicer ,Avg Income Utilization % by Occupation ,slicer ,slicer ,Avg Income Utilization % by City ,slicer ,textbox ,textbox ,textbox. Please refer to the notes on this slide for details">
            <a:hlinkClick r:id="rId3"/>
          </p:cNvPr>
          <p:cNvPicPr>
            <a:picLocks noChangeAspect="1"/>
          </p:cNvPicPr>
          <p:nvPr/>
        </p:nvPicPr>
        <p:blipFill>
          <a:blip r:embed="rId4"/>
          <a:stretch>
            <a:fillRect/>
          </a:stretch>
        </p:blipFill>
        <p:spPr>
          <a:xfrm>
            <a:off x="0" y="757008"/>
            <a:ext cx="12192000" cy="6100991"/>
          </a:xfrm>
          <a:prstGeom prst="rect">
            <a:avLst/>
          </a:prstGeom>
          <a:noFill/>
        </p:spPr>
      </p:pic>
    </p:spTree>
    <p:extLst>
      <p:ext uri="{BB962C8B-B14F-4D97-AF65-F5344CB8AC3E}">
        <p14:creationId xmlns:p14="http://schemas.microsoft.com/office/powerpoint/2010/main" val="23463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380D7B4C-3DF0-C8E0-A877-24FB65DEEE7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7FA6C8B-1900-A12F-F8BD-48FD6D493ECD}"/>
              </a:ext>
            </a:extLst>
          </p:cNvPr>
          <p:cNvSpPr txBox="1"/>
          <p:nvPr/>
        </p:nvSpPr>
        <p:spPr>
          <a:xfrm>
            <a:off x="2275668" y="235101"/>
            <a:ext cx="7640664"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DASHBOARD – DEMOGRAPHIC INSIGHTS </a:t>
            </a:r>
          </a:p>
        </p:txBody>
      </p:sp>
      <p:pic>
        <p:nvPicPr>
          <p:cNvPr id="5" name="Picture" title="This slide contains the following visuals: Avg Income by Occupation ,slicer ,Customers per Occupation ,Customers per City ,Customers per Age Group ,slicer ,textbox ,textbox ,textbox ,textbox. Please refer to the notes on this slide for details">
            <a:hlinkClick r:id="rId3"/>
            <a:extLst>
              <a:ext uri="{FF2B5EF4-FFF2-40B4-BE49-F238E27FC236}">
                <a16:creationId xmlns:a16="http://schemas.microsoft.com/office/drawing/2014/main" id="{5307C273-475C-988B-99E4-02BB62E24467}"/>
              </a:ext>
            </a:extLst>
          </p:cNvPr>
          <p:cNvPicPr>
            <a:picLocks noChangeAspect="1"/>
          </p:cNvPicPr>
          <p:nvPr/>
        </p:nvPicPr>
        <p:blipFill>
          <a:blip r:embed="rId4"/>
          <a:stretch>
            <a:fillRect/>
          </a:stretch>
        </p:blipFill>
        <p:spPr>
          <a:xfrm>
            <a:off x="0" y="710841"/>
            <a:ext cx="12192000" cy="6175264"/>
          </a:xfrm>
          <a:prstGeom prst="rect">
            <a:avLst/>
          </a:prstGeom>
          <a:noFill/>
        </p:spPr>
      </p:pic>
    </p:spTree>
    <p:extLst>
      <p:ext uri="{BB962C8B-B14F-4D97-AF65-F5344CB8AC3E}">
        <p14:creationId xmlns:p14="http://schemas.microsoft.com/office/powerpoint/2010/main" val="3073094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50E71857-7BBA-D51A-3763-6FFD3994541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C7226C-CA14-E8B6-D857-C46D4232224F}"/>
              </a:ext>
            </a:extLst>
          </p:cNvPr>
          <p:cNvSpPr>
            <a:spLocks noGrp="1"/>
          </p:cNvSpPr>
          <p:nvPr>
            <p:ph type="title"/>
          </p:nvPr>
        </p:nvSpPr>
        <p:spPr>
          <a:xfrm>
            <a:off x="1451579" y="804519"/>
            <a:ext cx="9603275" cy="730999"/>
          </a:xfrm>
        </p:spPr>
        <p:txBody>
          <a:bodyPr>
            <a:normAutofit/>
          </a:bodyPr>
          <a:lstStyle/>
          <a:p>
            <a:r>
              <a:rPr lang="en-US" sz="3600" b="1" dirty="0">
                <a:latin typeface="Times New Roman" panose="02020603050405020304" pitchFamily="18" charset="0"/>
                <a:cs typeface="Times New Roman" panose="02020603050405020304" pitchFamily="18" charset="0"/>
              </a:rPr>
              <a:t>Discussion</a:t>
            </a:r>
          </a:p>
        </p:txBody>
      </p:sp>
      <p:sp>
        <p:nvSpPr>
          <p:cNvPr id="7" name="TextBox 6">
            <a:extLst>
              <a:ext uri="{FF2B5EF4-FFF2-40B4-BE49-F238E27FC236}">
                <a16:creationId xmlns:a16="http://schemas.microsoft.com/office/drawing/2014/main" id="{7A66EA11-CB83-F16F-98F7-0A25FEFDFD8F}"/>
              </a:ext>
            </a:extLst>
          </p:cNvPr>
          <p:cNvSpPr txBox="1"/>
          <p:nvPr/>
        </p:nvSpPr>
        <p:spPr>
          <a:xfrm>
            <a:off x="3960830" y="2083163"/>
            <a:ext cx="7921655"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Live Dashboard provided can be used to filter certain information in order to gain more insights with respect to the filter. For example, Customer ID filter is present and can be used to filter the total spend for each customer, their average pay and in which month they spend more.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the purpose of this project analysis my focus is on Credit Cards.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Card being the most used payment type across all demographics and spending areas, this gives </a:t>
            </a:r>
            <a:r>
              <a:rPr lang="en-US" dirty="0" err="1">
                <a:latin typeface="Times New Roman" panose="02020603050405020304" pitchFamily="18" charset="0"/>
                <a:cs typeface="Times New Roman" panose="02020603050405020304" pitchFamily="18" charset="0"/>
              </a:rPr>
              <a:t>Mitron</a:t>
            </a:r>
            <a:r>
              <a:rPr lang="en-US" dirty="0">
                <a:latin typeface="Times New Roman" panose="02020603050405020304" pitchFamily="18" charset="0"/>
                <a:cs typeface="Times New Roman" panose="02020603050405020304" pitchFamily="18" charset="0"/>
              </a:rPr>
              <a:t> Bank a good advantage for the launch of theirs.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cards are used more age within groups 25-34</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cards are used more by Salaried IT Employees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cards are used more in Mumbai</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cards are used more to settle bills and pay groceries at the store</a:t>
            </a:r>
          </a:p>
        </p:txBody>
      </p:sp>
      <p:pic>
        <p:nvPicPr>
          <p:cNvPr id="4" name="Content Placeholder 2">
            <a:extLst>
              <a:ext uri="{FF2B5EF4-FFF2-40B4-BE49-F238E27FC236}">
                <a16:creationId xmlns:a16="http://schemas.microsoft.com/office/drawing/2014/main" id="{E63941CD-83F6-2AE6-9A1F-37BD73520C20}"/>
              </a:ext>
            </a:extLst>
          </p:cNvPr>
          <p:cNvPicPr>
            <a:picLocks noGrp="1" noChangeAspect="1"/>
          </p:cNvPicPr>
          <p:nvPr>
            <p:ph idx="1"/>
          </p:nvPr>
        </p:nvPicPr>
        <p:blipFill>
          <a:blip r:embed="rId3"/>
          <a:stretch>
            <a:fillRect/>
          </a:stretch>
        </p:blipFill>
        <p:spPr>
          <a:xfrm>
            <a:off x="906469" y="2213763"/>
            <a:ext cx="3054361" cy="3054361"/>
          </a:xfrm>
          <a:prstGeom prst="rect">
            <a:avLst/>
          </a:prstGeom>
          <a:noFill/>
        </p:spPr>
      </p:pic>
    </p:spTree>
    <p:extLst>
      <p:ext uri="{BB962C8B-B14F-4D97-AF65-F5344CB8AC3E}">
        <p14:creationId xmlns:p14="http://schemas.microsoft.com/office/powerpoint/2010/main" val="385905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16695D65-785D-F76E-3D56-8629CEAA42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24721EE-C566-458E-EB85-BAFC176C8B52}"/>
              </a:ext>
            </a:extLst>
          </p:cNvPr>
          <p:cNvSpPr>
            <a:spLocks noGrp="1"/>
          </p:cNvSpPr>
          <p:nvPr>
            <p:ph type="title"/>
          </p:nvPr>
        </p:nvSpPr>
        <p:spPr>
          <a:xfrm>
            <a:off x="1451579" y="804519"/>
            <a:ext cx="9603275" cy="730999"/>
          </a:xfrm>
        </p:spPr>
        <p:txBody>
          <a:bodyPr>
            <a:normAutofit/>
          </a:bodyPr>
          <a:lstStyle/>
          <a:p>
            <a:r>
              <a:rPr lang="en-US" sz="3600" b="1" dirty="0">
                <a:latin typeface="Times New Roman" panose="02020603050405020304" pitchFamily="18" charset="0"/>
                <a:cs typeface="Times New Roman" panose="02020603050405020304" pitchFamily="18" charset="0"/>
              </a:rPr>
              <a:t>Discussion</a:t>
            </a:r>
          </a:p>
        </p:txBody>
      </p:sp>
      <p:sp>
        <p:nvSpPr>
          <p:cNvPr id="7" name="TextBox 6">
            <a:extLst>
              <a:ext uri="{FF2B5EF4-FFF2-40B4-BE49-F238E27FC236}">
                <a16:creationId xmlns:a16="http://schemas.microsoft.com/office/drawing/2014/main" id="{34C98637-73C9-712C-38B8-8C15FD708C51}"/>
              </a:ext>
            </a:extLst>
          </p:cNvPr>
          <p:cNvSpPr txBox="1"/>
          <p:nvPr/>
        </p:nvSpPr>
        <p:spPr>
          <a:xfrm>
            <a:off x="3254644" y="1804194"/>
            <a:ext cx="8627841" cy="4197559"/>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But in order for customers to choose </a:t>
            </a:r>
            <a:r>
              <a:rPr lang="en-US" dirty="0" err="1">
                <a:latin typeface="Times New Roman" panose="02020603050405020304" pitchFamily="18" charset="0"/>
                <a:cs typeface="Times New Roman" panose="02020603050405020304" pitchFamily="18" charset="0"/>
              </a:rPr>
              <a:t>Mitron</a:t>
            </a:r>
            <a:r>
              <a:rPr lang="en-US" dirty="0">
                <a:latin typeface="Times New Roman" panose="02020603050405020304" pitchFamily="18" charset="0"/>
                <a:cs typeface="Times New Roman" panose="02020603050405020304" pitchFamily="18" charset="0"/>
              </a:rPr>
              <a:t> Banks Card I would recommend that they:</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Offer better maintenance rate on their cards. This can make more people pick up the use of the new card.</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Introduce welcome offers for registering a new card.</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Introduce a rewards-earning rate for their cards.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Pick up an Annual Percentage Rate for amount of money in their card yearly.</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Introduce a benefit for business owners and salaried IT employees as they constitute the highest spenders.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Introduce a discount for payment on the bills and groceries category as they constitute the category that are spent on more.</a:t>
            </a:r>
          </a:p>
        </p:txBody>
      </p:sp>
      <p:pic>
        <p:nvPicPr>
          <p:cNvPr id="4" name="Content Placeholder 2">
            <a:extLst>
              <a:ext uri="{FF2B5EF4-FFF2-40B4-BE49-F238E27FC236}">
                <a16:creationId xmlns:a16="http://schemas.microsoft.com/office/drawing/2014/main" id="{119A3228-6961-9E80-E51A-6999BF38B5A4}"/>
              </a:ext>
            </a:extLst>
          </p:cNvPr>
          <p:cNvPicPr>
            <a:picLocks noGrp="1" noChangeAspect="1"/>
          </p:cNvPicPr>
          <p:nvPr>
            <p:ph idx="1"/>
          </p:nvPr>
        </p:nvPicPr>
        <p:blipFill>
          <a:blip r:embed="rId3"/>
          <a:stretch>
            <a:fillRect/>
          </a:stretch>
        </p:blipFill>
        <p:spPr>
          <a:xfrm>
            <a:off x="200283" y="2213763"/>
            <a:ext cx="3054361" cy="3054361"/>
          </a:xfrm>
          <a:prstGeom prst="rect">
            <a:avLst/>
          </a:prstGeom>
          <a:noFill/>
        </p:spPr>
      </p:pic>
    </p:spTree>
    <p:extLst>
      <p:ext uri="{BB962C8B-B14F-4D97-AF65-F5344CB8AC3E}">
        <p14:creationId xmlns:p14="http://schemas.microsoft.com/office/powerpoint/2010/main" val="3857809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A692B0D3-994F-38D8-22DD-589F2C871BA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A98DEC8-CF4B-81A3-956F-2F040BB64846}"/>
              </a:ext>
            </a:extLst>
          </p:cNvPr>
          <p:cNvSpPr>
            <a:spLocks noGrp="1"/>
          </p:cNvSpPr>
          <p:nvPr>
            <p:ph type="title"/>
          </p:nvPr>
        </p:nvSpPr>
        <p:spPr>
          <a:xfrm>
            <a:off x="1451579" y="804519"/>
            <a:ext cx="9603275" cy="730999"/>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C375EBF9-7CD8-5743-A864-E0325254C531}"/>
              </a:ext>
            </a:extLst>
          </p:cNvPr>
          <p:cNvSpPr txBox="1"/>
          <p:nvPr/>
        </p:nvSpPr>
        <p:spPr>
          <a:xfrm>
            <a:off x="4324027" y="2663178"/>
            <a:ext cx="7558458" cy="1704569"/>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In conclusion </a:t>
            </a:r>
            <a:r>
              <a:rPr lang="en-US" dirty="0" err="1">
                <a:latin typeface="Times New Roman" panose="02020603050405020304" pitchFamily="18" charset="0"/>
                <a:cs typeface="Times New Roman" panose="02020603050405020304" pitchFamily="18" charset="0"/>
              </a:rPr>
              <a:t>Mitron</a:t>
            </a:r>
            <a:r>
              <a:rPr lang="en-US" dirty="0">
                <a:latin typeface="Times New Roman" panose="02020603050405020304" pitchFamily="18" charset="0"/>
                <a:cs typeface="Times New Roman" panose="02020603050405020304" pitchFamily="18" charset="0"/>
              </a:rPr>
              <a:t> Bank going for new credit cards is a nice idea as majority of people already make use of it for their payment. But to stand out from their competitors I would advice they follow the six recommendations I have discussed to gain an edge in the market.</a:t>
            </a:r>
          </a:p>
        </p:txBody>
      </p:sp>
      <p:pic>
        <p:nvPicPr>
          <p:cNvPr id="2" name="Content Placeholder 5">
            <a:extLst>
              <a:ext uri="{FF2B5EF4-FFF2-40B4-BE49-F238E27FC236}">
                <a16:creationId xmlns:a16="http://schemas.microsoft.com/office/drawing/2014/main" id="{F133B156-2863-6F81-307E-2357D1ADF393}"/>
              </a:ext>
            </a:extLst>
          </p:cNvPr>
          <p:cNvPicPr>
            <a:picLocks noChangeAspect="1"/>
          </p:cNvPicPr>
          <p:nvPr/>
        </p:nvPicPr>
        <p:blipFill>
          <a:blip r:embed="rId3"/>
          <a:stretch>
            <a:fillRect/>
          </a:stretch>
        </p:blipFill>
        <p:spPr>
          <a:xfrm>
            <a:off x="993804" y="2253382"/>
            <a:ext cx="2690578" cy="2690578"/>
          </a:xfrm>
          <a:prstGeom prst="rect">
            <a:avLst/>
          </a:prstGeom>
        </p:spPr>
      </p:pic>
    </p:spTree>
    <p:extLst>
      <p:ext uri="{BB962C8B-B14F-4D97-AF65-F5344CB8AC3E}">
        <p14:creationId xmlns:p14="http://schemas.microsoft.com/office/powerpoint/2010/main" val="31344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EFF21DAD-7427-CB7B-C93D-83D6949450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05FD95-A6B9-C44C-82BF-FDE2ED02F8C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Outline</a:t>
            </a:r>
          </a:p>
        </p:txBody>
      </p:sp>
      <p:pic>
        <p:nvPicPr>
          <p:cNvPr id="6" name="Content Placeholder 5">
            <a:extLst>
              <a:ext uri="{FF2B5EF4-FFF2-40B4-BE49-F238E27FC236}">
                <a16:creationId xmlns:a16="http://schemas.microsoft.com/office/drawing/2014/main" id="{0C8F3174-49FB-9E9D-1266-6CE70C4DE001}"/>
              </a:ext>
            </a:extLst>
          </p:cNvPr>
          <p:cNvPicPr>
            <a:picLocks noGrp="1" noChangeAspect="1"/>
          </p:cNvPicPr>
          <p:nvPr>
            <p:ph idx="1"/>
          </p:nvPr>
        </p:nvPicPr>
        <p:blipFill>
          <a:blip r:embed="rId2"/>
          <a:stretch>
            <a:fillRect/>
          </a:stretch>
        </p:blipFill>
        <p:spPr>
          <a:xfrm>
            <a:off x="1484311" y="2155556"/>
            <a:ext cx="3124200" cy="3124200"/>
          </a:xfrm>
          <a:prstGeom prst="rect">
            <a:avLst/>
          </a:prstGeom>
        </p:spPr>
      </p:pic>
      <p:sp>
        <p:nvSpPr>
          <p:cNvPr id="7" name="TextBox 6">
            <a:extLst>
              <a:ext uri="{FF2B5EF4-FFF2-40B4-BE49-F238E27FC236}">
                <a16:creationId xmlns:a16="http://schemas.microsoft.com/office/drawing/2014/main" id="{933DB1DD-65B2-CDAC-374F-3F30D9E2C2B6}"/>
              </a:ext>
            </a:extLst>
          </p:cNvPr>
          <p:cNvSpPr txBox="1"/>
          <p:nvPr/>
        </p:nvSpPr>
        <p:spPr>
          <a:xfrm>
            <a:off x="5749871" y="2309247"/>
            <a:ext cx="5145437" cy="332398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Visualization – Charts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Dashboard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Discussion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Findings &amp; Implications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5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5C34AC5F-4667-D312-EFF0-E93DA589DA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C235D11-5391-89BF-FFDC-F1D5DF3386D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Problem </a:t>
            </a:r>
            <a:r>
              <a:rPr lang="en-US" sz="3600" b="1" dirty="0" err="1">
                <a:latin typeface="Times New Roman" panose="02020603050405020304" pitchFamily="18" charset="0"/>
                <a:cs typeface="Times New Roman" panose="02020603050405020304" pitchFamily="18" charset="0"/>
              </a:rPr>
              <a:t>StatEment</a:t>
            </a:r>
            <a:endParaRPr lang="en-US" sz="36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B920FD3-A380-4BDD-916B-39DB88BDFF22}"/>
              </a:ext>
            </a:extLst>
          </p:cNvPr>
          <p:cNvPicPr>
            <a:picLocks noGrp="1" noChangeAspect="1"/>
          </p:cNvPicPr>
          <p:nvPr>
            <p:ph idx="1"/>
          </p:nvPr>
        </p:nvPicPr>
        <p:blipFill>
          <a:blip r:embed="rId3"/>
          <a:stretch>
            <a:fillRect/>
          </a:stretch>
        </p:blipFill>
        <p:spPr>
          <a:xfrm>
            <a:off x="1296692" y="2143653"/>
            <a:ext cx="3194581" cy="3194581"/>
          </a:xfrm>
          <a:prstGeom prst="rect">
            <a:avLst/>
          </a:prstGeom>
        </p:spPr>
      </p:pic>
      <p:sp>
        <p:nvSpPr>
          <p:cNvPr id="7" name="TextBox 6">
            <a:extLst>
              <a:ext uri="{FF2B5EF4-FFF2-40B4-BE49-F238E27FC236}">
                <a16:creationId xmlns:a16="http://schemas.microsoft.com/office/drawing/2014/main" id="{F6B447F8-6C5A-C207-5A06-7F6124F6C9D1}"/>
              </a:ext>
            </a:extLst>
          </p:cNvPr>
          <p:cNvSpPr txBox="1"/>
          <p:nvPr/>
        </p:nvSpPr>
        <p:spPr>
          <a:xfrm>
            <a:off x="4491273" y="1968285"/>
            <a:ext cx="7209947" cy="341632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Mitron</a:t>
            </a:r>
            <a:r>
              <a:rPr lang="en-US" dirty="0">
                <a:latin typeface="Times New Roman" panose="02020603050405020304" pitchFamily="18" charset="0"/>
                <a:cs typeface="Times New Roman" panose="02020603050405020304" pitchFamily="18" charset="0"/>
              </a:rPr>
              <a:t> Bank is a legacy financial institution headquartered in Hyderabad. They want to introduce a new line of credit cards, aiming to broaden its product offerings and reach in the financial market.</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AtliQ</a:t>
            </a:r>
            <a:r>
              <a:rPr lang="en-US" dirty="0">
                <a:latin typeface="Times New Roman" panose="02020603050405020304" pitchFamily="18" charset="0"/>
                <a:cs typeface="Times New Roman" panose="02020603050405020304" pitchFamily="18" charset="0"/>
              </a:rPr>
              <a:t> Data Services came to know about this through an internal link and</a:t>
            </a:r>
          </a:p>
          <a:p>
            <a:r>
              <a:rPr lang="en-US" dirty="0">
                <a:latin typeface="Times New Roman" panose="02020603050405020304" pitchFamily="18" charset="0"/>
                <a:cs typeface="Times New Roman" panose="02020603050405020304" pitchFamily="18" charset="0"/>
              </a:rPr>
              <a:t>approached </a:t>
            </a:r>
            <a:r>
              <a:rPr lang="en-US" dirty="0" err="1">
                <a:latin typeface="Times New Roman" panose="02020603050405020304" pitchFamily="18" charset="0"/>
                <a:cs typeface="Times New Roman" panose="02020603050405020304" pitchFamily="18" charset="0"/>
              </a:rPr>
              <a:t>Mitron</a:t>
            </a:r>
            <a:r>
              <a:rPr lang="en-US" dirty="0">
                <a:latin typeface="Times New Roman" panose="02020603050405020304" pitchFamily="18" charset="0"/>
                <a:cs typeface="Times New Roman" panose="02020603050405020304" pitchFamily="18" charset="0"/>
              </a:rPr>
              <a:t> Bank with a proposal to implement this project. However, strategy director of </a:t>
            </a:r>
            <a:r>
              <a:rPr lang="en-US" dirty="0" err="1">
                <a:latin typeface="Times New Roman" panose="02020603050405020304" pitchFamily="18" charset="0"/>
                <a:cs typeface="Times New Roman" panose="02020603050405020304" pitchFamily="18" charset="0"/>
              </a:rPr>
              <a:t>Mitron</a:t>
            </a:r>
            <a:r>
              <a:rPr lang="en-US" dirty="0">
                <a:latin typeface="Times New Roman" panose="02020603050405020304" pitchFamily="18" charset="0"/>
                <a:cs typeface="Times New Roman" panose="02020603050405020304" pitchFamily="18" charset="0"/>
              </a:rPr>
              <a:t> Bank, </a:t>
            </a:r>
            <a:r>
              <a:rPr lang="en-US" dirty="0" err="1">
                <a:latin typeface="Times New Roman" panose="02020603050405020304" pitchFamily="18" charset="0"/>
                <a:cs typeface="Times New Roman" panose="02020603050405020304" pitchFamily="18" charset="0"/>
              </a:rPr>
              <a:t>Mr.Bashnir</a:t>
            </a:r>
            <a:r>
              <a:rPr lang="en-US" dirty="0">
                <a:latin typeface="Times New Roman" panose="02020603050405020304" pitchFamily="18" charset="0"/>
                <a:cs typeface="Times New Roman" panose="02020603050405020304" pitchFamily="18" charset="0"/>
              </a:rPr>
              <a:t> Rover is skeptical and asked them to do a pilot project with the sample data before handing them the full project.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They provided a sample dataset of 4000 customers across five cities on their</a:t>
            </a:r>
          </a:p>
          <a:p>
            <a:r>
              <a:rPr lang="en-US" dirty="0">
                <a:latin typeface="Times New Roman" panose="02020603050405020304" pitchFamily="18" charset="0"/>
                <a:cs typeface="Times New Roman" panose="02020603050405020304" pitchFamily="18" charset="0"/>
              </a:rPr>
              <a:t>online spend and other details.</a:t>
            </a:r>
          </a:p>
        </p:txBody>
      </p:sp>
    </p:spTree>
    <p:extLst>
      <p:ext uri="{BB962C8B-B14F-4D97-AF65-F5344CB8AC3E}">
        <p14:creationId xmlns:p14="http://schemas.microsoft.com/office/powerpoint/2010/main" val="13087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0BBE1C2A-DA99-2356-0297-353F13666A6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01E1B1-408E-B735-7F5B-78E7FBC5488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METHODOLOGY</a:t>
            </a:r>
          </a:p>
        </p:txBody>
      </p:sp>
      <p:pic>
        <p:nvPicPr>
          <p:cNvPr id="9" name="Content Placeholder 8">
            <a:extLst>
              <a:ext uri="{FF2B5EF4-FFF2-40B4-BE49-F238E27FC236}">
                <a16:creationId xmlns:a16="http://schemas.microsoft.com/office/drawing/2014/main" id="{A7282A4A-D5EA-54B0-E3E4-9D9729DE3B8C}"/>
              </a:ext>
            </a:extLst>
          </p:cNvPr>
          <p:cNvPicPr>
            <a:picLocks noGrp="1" noChangeAspect="1"/>
          </p:cNvPicPr>
          <p:nvPr>
            <p:ph idx="1"/>
          </p:nvPr>
        </p:nvPicPr>
        <p:blipFill>
          <a:blip r:embed="rId3"/>
          <a:stretch>
            <a:fillRect/>
          </a:stretch>
        </p:blipFill>
        <p:spPr>
          <a:xfrm>
            <a:off x="1075763" y="1968285"/>
            <a:ext cx="3194581" cy="3194581"/>
          </a:xfrm>
          <a:prstGeom prst="rect">
            <a:avLst/>
          </a:prstGeom>
        </p:spPr>
      </p:pic>
      <p:sp>
        <p:nvSpPr>
          <p:cNvPr id="7" name="TextBox 6">
            <a:extLst>
              <a:ext uri="{FF2B5EF4-FFF2-40B4-BE49-F238E27FC236}">
                <a16:creationId xmlns:a16="http://schemas.microsoft.com/office/drawing/2014/main" id="{741A61C3-6074-C3D1-2092-51E65B9ED207}"/>
              </a:ext>
            </a:extLst>
          </p:cNvPr>
          <p:cNvSpPr txBox="1"/>
          <p:nvPr/>
        </p:nvSpPr>
        <p:spPr>
          <a:xfrm>
            <a:off x="4270344" y="1968286"/>
            <a:ext cx="7921655"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Working on the spending analytics of customers involved dealing with the average income utilization % of customers. This is gotten by utilization % = (spend/income) * 100. This % was used as a key metric to analyze spending habits.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dataset was classified into different categories:</a:t>
            </a:r>
          </a:p>
          <a:p>
            <a:r>
              <a:rPr lang="en-US" dirty="0">
                <a:latin typeface="Times New Roman" panose="02020603050405020304" pitchFamily="18" charset="0"/>
                <a:cs typeface="Times New Roman" panose="02020603050405020304" pitchFamily="18" charset="0"/>
              </a:rPr>
              <a:t>1. Avg Income Classification By City, Gender and Marital Status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Spending Insights Classification By Payment type, Occupation, City, Age Group, Month, Gender, Marital Status and Category.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Demographic Classification of Customers By Gender, Marital Status, Occupation, City and Age Group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Avg_income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utilzation</a:t>
            </a:r>
            <a:r>
              <a:rPr lang="en-US" dirty="0">
                <a:latin typeface="Times New Roman" panose="02020603050405020304" pitchFamily="18" charset="0"/>
                <a:cs typeface="Times New Roman" panose="02020603050405020304" pitchFamily="18" charset="0"/>
              </a:rPr>
              <a:t> % by city and by occupation</a:t>
            </a:r>
          </a:p>
        </p:txBody>
      </p:sp>
    </p:spTree>
    <p:extLst>
      <p:ext uri="{BB962C8B-B14F-4D97-AF65-F5344CB8AC3E}">
        <p14:creationId xmlns:p14="http://schemas.microsoft.com/office/powerpoint/2010/main" val="315298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509E8062-5E9B-6DBC-50AE-676B6974C6F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B6FB6F0-E703-519C-0A90-6A497F81A10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INSIGHTS</a:t>
            </a:r>
          </a:p>
        </p:txBody>
      </p:sp>
      <p:pic>
        <p:nvPicPr>
          <p:cNvPr id="2" name="Content Placeholder 1">
            <a:extLst>
              <a:ext uri="{FF2B5EF4-FFF2-40B4-BE49-F238E27FC236}">
                <a16:creationId xmlns:a16="http://schemas.microsoft.com/office/drawing/2014/main" id="{5C669529-B339-EFF0-A33C-8BE2077344FC}"/>
              </a:ext>
            </a:extLst>
          </p:cNvPr>
          <p:cNvPicPr>
            <a:picLocks noGrp="1" noChangeAspect="1"/>
          </p:cNvPicPr>
          <p:nvPr>
            <p:ph idx="1"/>
          </p:nvPr>
        </p:nvPicPr>
        <p:blipFill>
          <a:blip r:embed="rId3"/>
          <a:stretch>
            <a:fillRect/>
          </a:stretch>
        </p:blipFill>
        <p:spPr>
          <a:xfrm>
            <a:off x="1037385" y="2353984"/>
            <a:ext cx="3054361" cy="2773920"/>
          </a:xfrm>
          <a:prstGeom prst="rect">
            <a:avLst/>
          </a:prstGeom>
          <a:noFill/>
        </p:spPr>
      </p:pic>
      <p:sp>
        <p:nvSpPr>
          <p:cNvPr id="7" name="TextBox 6">
            <a:extLst>
              <a:ext uri="{FF2B5EF4-FFF2-40B4-BE49-F238E27FC236}">
                <a16:creationId xmlns:a16="http://schemas.microsoft.com/office/drawing/2014/main" id="{B162A8EF-72CA-D7D9-8AE6-AFD40CB1233D}"/>
              </a:ext>
            </a:extLst>
          </p:cNvPr>
          <p:cNvSpPr txBox="1"/>
          <p:nvPr/>
        </p:nvSpPr>
        <p:spPr>
          <a:xfrm>
            <a:off x="4270344" y="1968286"/>
            <a:ext cx="7921655"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Insights on the spending analytics of customers involved dealing with the average income utilization % of customers. This is gotten by utilization % = (spend/income) * 100. This % was used as a key metric to analyze spending habits.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dataset was classified into different categories:</a:t>
            </a:r>
          </a:p>
          <a:p>
            <a:r>
              <a:rPr lang="en-US" dirty="0">
                <a:latin typeface="Times New Roman" panose="02020603050405020304" pitchFamily="18" charset="0"/>
                <a:cs typeface="Times New Roman" panose="02020603050405020304" pitchFamily="18" charset="0"/>
              </a:rPr>
              <a:t>1. Avg Income Classification By City, Gender and Marital Status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Spending Insights Classification By Payment type, Occupation, City, Age Group, Month, Gender, Marital Status and Category.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Demographic Classification of Customers By Gender, Marital Status, Occupation, City and Age Group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Avg_income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utilzation</a:t>
            </a:r>
            <a:r>
              <a:rPr lang="en-US" dirty="0">
                <a:latin typeface="Times New Roman" panose="02020603050405020304" pitchFamily="18" charset="0"/>
                <a:cs typeface="Times New Roman" panose="02020603050405020304" pitchFamily="18" charset="0"/>
              </a:rPr>
              <a:t> % by city and by occupation</a:t>
            </a:r>
          </a:p>
        </p:txBody>
      </p:sp>
    </p:spTree>
    <p:extLst>
      <p:ext uri="{BB962C8B-B14F-4D97-AF65-F5344CB8AC3E}">
        <p14:creationId xmlns:p14="http://schemas.microsoft.com/office/powerpoint/2010/main" val="378800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B59A376B-BAF7-1D34-30FF-B8BE7C1CB56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AC0745-27A9-7622-F57F-EA4F5F4DBEA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Demography Insights</a:t>
            </a:r>
          </a:p>
        </p:txBody>
      </p:sp>
      <p:pic>
        <p:nvPicPr>
          <p:cNvPr id="8" name="Content Placeholder 7">
            <a:extLst>
              <a:ext uri="{FF2B5EF4-FFF2-40B4-BE49-F238E27FC236}">
                <a16:creationId xmlns:a16="http://schemas.microsoft.com/office/drawing/2014/main" id="{05391CF2-2A0E-4EE4-1608-F0C41F16A36E}"/>
              </a:ext>
            </a:extLst>
          </p:cNvPr>
          <p:cNvPicPr>
            <a:picLocks noGrp="1" noChangeAspect="1"/>
          </p:cNvPicPr>
          <p:nvPr>
            <p:ph idx="1"/>
          </p:nvPr>
        </p:nvPicPr>
        <p:blipFill rotWithShape="1">
          <a:blip r:embed="rId3"/>
          <a:srcRect r="50822"/>
          <a:stretch/>
        </p:blipFill>
        <p:spPr>
          <a:xfrm>
            <a:off x="1180919" y="2355744"/>
            <a:ext cx="3089425" cy="2896283"/>
          </a:xfrm>
        </p:spPr>
      </p:pic>
      <p:sp>
        <p:nvSpPr>
          <p:cNvPr id="7" name="TextBox 6">
            <a:extLst>
              <a:ext uri="{FF2B5EF4-FFF2-40B4-BE49-F238E27FC236}">
                <a16:creationId xmlns:a16="http://schemas.microsoft.com/office/drawing/2014/main" id="{798D994B-CE87-3AC7-5F0F-C9DE9ABEEFA3}"/>
              </a:ext>
            </a:extLst>
          </p:cNvPr>
          <p:cNvSpPr txBox="1"/>
          <p:nvPr/>
        </p:nvSpPr>
        <p:spPr>
          <a:xfrm>
            <a:off x="4270344" y="1968286"/>
            <a:ext cx="7921655"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Total Number of Customers is 4000 of which 2597 are Males and 1403 are Females, meaning males make up 64.93% of customers while females make up 35.08%.</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4000 customers, 78.4% (3136) are married, while 21.6% (864) are single.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City the highest number of customers come from Mumbai (1080 customers), followed by Chennai (830 customers).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Occupation the highest number of customers come from Salaried IT Employees (1290 customers), followed by Salaried Other Employees (890 customers).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Age Group the highest number of customers come from the younger age group 25-34 (1500 customers), followed by 35-45 (1270 customers). </a:t>
            </a:r>
          </a:p>
        </p:txBody>
      </p:sp>
    </p:spTree>
    <p:extLst>
      <p:ext uri="{BB962C8B-B14F-4D97-AF65-F5344CB8AC3E}">
        <p14:creationId xmlns:p14="http://schemas.microsoft.com/office/powerpoint/2010/main" val="210406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D9B59FA8-82B1-2F72-1ACC-5DC67EB6C25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AF30902-AFBB-BF89-4E93-77F43994071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Average </a:t>
            </a:r>
            <a:r>
              <a:rPr lang="en-US" sz="3600" b="1" dirty="0" err="1">
                <a:latin typeface="Times New Roman" panose="02020603050405020304" pitchFamily="18" charset="0"/>
                <a:cs typeface="Times New Roman" panose="02020603050405020304" pitchFamily="18" charset="0"/>
              </a:rPr>
              <a:t>INcome</a:t>
            </a:r>
            <a:r>
              <a:rPr lang="en-US" sz="3600" b="1" dirty="0">
                <a:latin typeface="Times New Roman" panose="02020603050405020304" pitchFamily="18" charset="0"/>
                <a:cs typeface="Times New Roman" panose="02020603050405020304" pitchFamily="18" charset="0"/>
              </a:rPr>
              <a:t> Insights</a:t>
            </a:r>
          </a:p>
        </p:txBody>
      </p:sp>
      <p:pic>
        <p:nvPicPr>
          <p:cNvPr id="6" name="Content Placeholder 5">
            <a:extLst>
              <a:ext uri="{FF2B5EF4-FFF2-40B4-BE49-F238E27FC236}">
                <a16:creationId xmlns:a16="http://schemas.microsoft.com/office/drawing/2014/main" id="{C7C5285B-899E-6F9D-377D-AE57F73D268F}"/>
              </a:ext>
            </a:extLst>
          </p:cNvPr>
          <p:cNvPicPr>
            <a:picLocks noGrp="1" noChangeAspect="1"/>
          </p:cNvPicPr>
          <p:nvPr>
            <p:ph idx="1"/>
          </p:nvPr>
        </p:nvPicPr>
        <p:blipFill>
          <a:blip r:embed="rId3"/>
          <a:stretch>
            <a:fillRect/>
          </a:stretch>
        </p:blipFill>
        <p:spPr>
          <a:xfrm>
            <a:off x="504365" y="2307542"/>
            <a:ext cx="3853901" cy="3008377"/>
          </a:xfrm>
        </p:spPr>
      </p:pic>
      <p:sp>
        <p:nvSpPr>
          <p:cNvPr id="7" name="TextBox 6">
            <a:extLst>
              <a:ext uri="{FF2B5EF4-FFF2-40B4-BE49-F238E27FC236}">
                <a16:creationId xmlns:a16="http://schemas.microsoft.com/office/drawing/2014/main" id="{066BF593-0F31-2B8D-1BBA-20244B1C64E7}"/>
              </a:ext>
            </a:extLst>
          </p:cNvPr>
          <p:cNvSpPr txBox="1"/>
          <p:nvPr/>
        </p:nvSpPr>
        <p:spPr>
          <a:xfrm>
            <a:off x="4270344" y="2581151"/>
            <a:ext cx="792165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Occupation, Business owners have the highest average income of above #70K, followed by Salaried IT Employees of avg income above #61K</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Gender, Males have a slightly higher total average of #51.7K income compared to females of average income of #51.63K</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Marital Status, Married people have a higher total average income of above #53K compared to singles of average income of above #43K</a:t>
            </a:r>
          </a:p>
        </p:txBody>
      </p:sp>
    </p:spTree>
    <p:extLst>
      <p:ext uri="{BB962C8B-B14F-4D97-AF65-F5344CB8AC3E}">
        <p14:creationId xmlns:p14="http://schemas.microsoft.com/office/powerpoint/2010/main" val="213709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3C8E15D3-600C-5B33-D849-3ED410704AA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0DDCAA3-8DA4-7793-D88C-DD91F7603F17}"/>
              </a:ext>
            </a:extLst>
          </p:cNvPr>
          <p:cNvSpPr>
            <a:spLocks noGrp="1"/>
          </p:cNvSpPr>
          <p:nvPr>
            <p:ph type="title"/>
          </p:nvPr>
        </p:nvSpPr>
        <p:spPr>
          <a:xfrm>
            <a:off x="1451579" y="804519"/>
            <a:ext cx="9603275" cy="730999"/>
          </a:xfrm>
        </p:spPr>
        <p:txBody>
          <a:bodyPr>
            <a:normAutofit fontScale="90000"/>
          </a:bodyPr>
          <a:lstStyle/>
          <a:p>
            <a:r>
              <a:rPr lang="en-US" sz="3600" b="1" dirty="0">
                <a:latin typeface="Times New Roman" panose="02020603050405020304" pitchFamily="18" charset="0"/>
                <a:cs typeface="Times New Roman" panose="02020603050405020304" pitchFamily="18" charset="0"/>
              </a:rPr>
              <a:t>Average Income </a:t>
            </a:r>
            <a:r>
              <a:rPr lang="en-US" sz="3600" b="1" dirty="0" err="1">
                <a:latin typeface="Times New Roman" panose="02020603050405020304" pitchFamily="18" charset="0"/>
                <a:cs typeface="Times New Roman" panose="02020603050405020304" pitchFamily="18" charset="0"/>
              </a:rPr>
              <a:t>UTilization</a:t>
            </a:r>
            <a:r>
              <a:rPr lang="en-US" sz="3600" b="1" dirty="0">
                <a:latin typeface="Times New Roman" panose="02020603050405020304" pitchFamily="18" charset="0"/>
                <a:cs typeface="Times New Roman" panose="02020603050405020304" pitchFamily="18" charset="0"/>
              </a:rPr>
              <a:t> % Insights</a:t>
            </a:r>
          </a:p>
        </p:txBody>
      </p:sp>
      <p:pic>
        <p:nvPicPr>
          <p:cNvPr id="8" name="Content Placeholder 7">
            <a:extLst>
              <a:ext uri="{FF2B5EF4-FFF2-40B4-BE49-F238E27FC236}">
                <a16:creationId xmlns:a16="http://schemas.microsoft.com/office/drawing/2014/main" id="{9AF56FE5-72F7-A6F8-03D9-8BBA97267F7C}"/>
              </a:ext>
            </a:extLst>
          </p:cNvPr>
          <p:cNvPicPr>
            <a:picLocks noGrp="1" noChangeAspect="1"/>
          </p:cNvPicPr>
          <p:nvPr>
            <p:ph idx="1"/>
          </p:nvPr>
        </p:nvPicPr>
        <p:blipFill>
          <a:blip r:embed="rId3"/>
          <a:stretch>
            <a:fillRect/>
          </a:stretch>
        </p:blipFill>
        <p:spPr>
          <a:xfrm>
            <a:off x="437599" y="2621600"/>
            <a:ext cx="3832745" cy="2647823"/>
          </a:xfrm>
        </p:spPr>
      </p:pic>
      <p:sp>
        <p:nvSpPr>
          <p:cNvPr id="7" name="TextBox 6">
            <a:extLst>
              <a:ext uri="{FF2B5EF4-FFF2-40B4-BE49-F238E27FC236}">
                <a16:creationId xmlns:a16="http://schemas.microsoft.com/office/drawing/2014/main" id="{84C8E05F-060C-DFE1-6328-0BF980D1C46F}"/>
              </a:ext>
            </a:extLst>
          </p:cNvPr>
          <p:cNvSpPr txBox="1"/>
          <p:nvPr/>
        </p:nvSpPr>
        <p:spPr>
          <a:xfrm>
            <a:off x="4270344" y="1849078"/>
            <a:ext cx="7921655" cy="452431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refers to the % of income used on expenses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Occupation, Salaried IT Employees who are the 2nd highest average income earners have the highest income utilization of 38.36%. Hence they spend more. This is followed by Salaried other employees of 21.85% utilization.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Surprisingly Business owners who are the Top average income earners have a 12.19% utilization but when compared to the total spend, they have a high total spend regardless of the utilization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Freelancers </a:t>
            </a:r>
            <a:r>
              <a:rPr lang="en-US" dirty="0" err="1">
                <a:latin typeface="Times New Roman" panose="02020603050405020304" pitchFamily="18" charset="0"/>
                <a:cs typeface="Times New Roman" panose="02020603050405020304" pitchFamily="18" charset="0"/>
              </a:rPr>
              <a:t>dont</a:t>
            </a:r>
            <a:r>
              <a:rPr lang="en-US" dirty="0">
                <a:latin typeface="Times New Roman" panose="02020603050405020304" pitchFamily="18" charset="0"/>
                <a:cs typeface="Times New Roman" panose="02020603050405020304" pitchFamily="18" charset="0"/>
              </a:rPr>
              <a:t> earn as much as business owners on average, but they have a high utilization of 20.88%, but low total spend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City, Mumbai is the city with the highest income utilization of 32.36%, they also have the highest average income earners and is the city with the highest number of customers. This is followed by Delhi with a 20.88% utilization.</a:t>
            </a:r>
          </a:p>
        </p:txBody>
      </p:sp>
    </p:spTree>
    <p:extLst>
      <p:ext uri="{BB962C8B-B14F-4D97-AF65-F5344CB8AC3E}">
        <p14:creationId xmlns:p14="http://schemas.microsoft.com/office/powerpoint/2010/main" val="157759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ECAB"/>
        </a:solidFill>
        <a:effectLst/>
      </p:bgPr>
    </p:bg>
    <p:spTree>
      <p:nvGrpSpPr>
        <p:cNvPr id="1" name="">
          <a:extLst>
            <a:ext uri="{FF2B5EF4-FFF2-40B4-BE49-F238E27FC236}">
              <a16:creationId xmlns:a16="http://schemas.microsoft.com/office/drawing/2014/main" id="{B80A5DCE-9F59-F834-3DD8-13C96D2752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B9E737A-647C-A548-BAD8-2B8EB654FE0C}"/>
              </a:ext>
            </a:extLst>
          </p:cNvPr>
          <p:cNvSpPr>
            <a:spLocks noGrp="1"/>
          </p:cNvSpPr>
          <p:nvPr>
            <p:ph type="title"/>
          </p:nvPr>
        </p:nvSpPr>
        <p:spPr>
          <a:xfrm>
            <a:off x="1451579" y="804519"/>
            <a:ext cx="9603275" cy="730999"/>
          </a:xfrm>
        </p:spPr>
        <p:txBody>
          <a:bodyPr>
            <a:normAutofit/>
          </a:bodyPr>
          <a:lstStyle/>
          <a:p>
            <a:r>
              <a:rPr lang="en-US" sz="3600" b="1" dirty="0">
                <a:latin typeface="Times New Roman" panose="02020603050405020304" pitchFamily="18" charset="0"/>
                <a:cs typeface="Times New Roman" panose="02020603050405020304" pitchFamily="18" charset="0"/>
              </a:rPr>
              <a:t>Spending Insights</a:t>
            </a:r>
          </a:p>
        </p:txBody>
      </p:sp>
      <p:pic>
        <p:nvPicPr>
          <p:cNvPr id="6" name="Content Placeholder 5">
            <a:extLst>
              <a:ext uri="{FF2B5EF4-FFF2-40B4-BE49-F238E27FC236}">
                <a16:creationId xmlns:a16="http://schemas.microsoft.com/office/drawing/2014/main" id="{E5EC7369-CC4A-5882-BAD6-FD3B44374270}"/>
              </a:ext>
            </a:extLst>
          </p:cNvPr>
          <p:cNvPicPr>
            <a:picLocks noGrp="1" noChangeAspect="1"/>
          </p:cNvPicPr>
          <p:nvPr>
            <p:ph idx="1"/>
          </p:nvPr>
        </p:nvPicPr>
        <p:blipFill>
          <a:blip r:embed="rId3"/>
          <a:stretch>
            <a:fillRect/>
          </a:stretch>
        </p:blipFill>
        <p:spPr>
          <a:xfrm>
            <a:off x="984608" y="2136959"/>
            <a:ext cx="3285736" cy="3916522"/>
          </a:xfrm>
        </p:spPr>
      </p:pic>
      <p:sp>
        <p:nvSpPr>
          <p:cNvPr id="7" name="TextBox 6">
            <a:extLst>
              <a:ext uri="{FF2B5EF4-FFF2-40B4-BE49-F238E27FC236}">
                <a16:creationId xmlns:a16="http://schemas.microsoft.com/office/drawing/2014/main" id="{A88C6D7B-D2E5-EEDC-7B9D-EB20E7715FE7}"/>
              </a:ext>
            </a:extLst>
          </p:cNvPr>
          <p:cNvSpPr txBox="1"/>
          <p:nvPr/>
        </p:nvSpPr>
        <p:spPr>
          <a:xfrm>
            <a:off x="4270344" y="2525559"/>
            <a:ext cx="7921655"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Payment type, The most used payment type is credit card with a total spend of over #200 Million processed through it. This is followed by UPI payment type.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Occupation, Salaried IT employees spend more with a total spend of #244 Million, of which majority of it was processed using Credit Card. This is followed by Business Owners with a processed spend of above #88 Million.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City, Mumbai, The city with the highest average income earners and highest number of customers came out as usual as the city with the highest number of processed spends of above #172 Million, again of which most was done with the Credit Card. This is followed by Delhi with processed spends of #111 Million.</a:t>
            </a:r>
          </a:p>
        </p:txBody>
      </p:sp>
    </p:spTree>
    <p:extLst>
      <p:ext uri="{BB962C8B-B14F-4D97-AF65-F5344CB8AC3E}">
        <p14:creationId xmlns:p14="http://schemas.microsoft.com/office/powerpoint/2010/main" val="29991027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TotalTime>
  <Words>1332</Words>
  <Application>Microsoft Office PowerPoint</Application>
  <PresentationFormat>Widescreen</PresentationFormat>
  <Paragraphs>119</Paragraphs>
  <Slides>17</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Gill Sans MT</vt:lpstr>
      <vt:lpstr>Times New Roman</vt:lpstr>
      <vt:lpstr>Custom Design</vt:lpstr>
      <vt:lpstr>Gallery</vt:lpstr>
      <vt:lpstr>Customer Spending Analysis For Mitron Bank</vt:lpstr>
      <vt:lpstr>Outline</vt:lpstr>
      <vt:lpstr>Problem StatEment</vt:lpstr>
      <vt:lpstr>METHODOLOGY</vt:lpstr>
      <vt:lpstr>INSIGHTS</vt:lpstr>
      <vt:lpstr>Demography Insights</vt:lpstr>
      <vt:lpstr>Average INcome Insights</vt:lpstr>
      <vt:lpstr>Average Income UTilization % Insights</vt:lpstr>
      <vt:lpstr>Spending Insights</vt:lpstr>
      <vt:lpstr>Spending Insights</vt:lpstr>
      <vt:lpstr>PowerPoint Presentation</vt:lpstr>
      <vt:lpstr>PowerPoint Presentation</vt:lpstr>
      <vt:lpstr>PowerPoint Presentation</vt:lpstr>
      <vt:lpstr>PowerPoint Presentation</vt:lpstr>
      <vt:lpstr>Discussion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Orhine Adidi</cp:lastModifiedBy>
  <cp:revision>38</cp:revision>
  <dcterms:created xsi:type="dcterms:W3CDTF">2016-09-04T11:54:55Z</dcterms:created>
  <dcterms:modified xsi:type="dcterms:W3CDTF">2024-02-05T14:38:16Z</dcterms:modified>
</cp:coreProperties>
</file>