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T Hoves Bold" charset="1" panose="02000003020000060003"/>
      <p:regular r:id="rId20"/>
    </p:embeddedFont>
    <p:embeddedFont>
      <p:font typeface="TT Hoves" charset="1" panose="02000003020000060003"/>
      <p:regular r:id="rId21"/>
    </p:embeddedFont>
    <p:embeddedFont>
      <p:font typeface="Archive" charset="1" panose="0200050604000002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jpeg" Type="http://schemas.openxmlformats.org/officeDocument/2006/relationships/image"/><Relationship Id="rId5" Target="../media/image38.jpeg" Type="http://schemas.openxmlformats.org/officeDocument/2006/relationships/image"/><Relationship Id="rId6" Target="../media/image3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9.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107576" y="-2295434"/>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3FA9F5"/>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372918" y="1817266"/>
            <a:ext cx="6702540" cy="7885341"/>
          </a:xfrm>
          <a:custGeom>
            <a:avLst/>
            <a:gdLst/>
            <a:ahLst/>
            <a:cxnLst/>
            <a:rect r="r" b="b" t="t" l="l"/>
            <a:pathLst>
              <a:path h="7885341" w="6702540">
                <a:moveTo>
                  <a:pt x="0" y="0"/>
                </a:moveTo>
                <a:lnTo>
                  <a:pt x="6702540" y="0"/>
                </a:lnTo>
                <a:lnTo>
                  <a:pt x="6702540" y="7885341"/>
                </a:lnTo>
                <a:lnTo>
                  <a:pt x="0" y="78853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154204" y="5088139"/>
            <a:ext cx="10910396" cy="1657920"/>
          </a:xfrm>
          <a:prstGeom prst="rect">
            <a:avLst/>
          </a:prstGeom>
        </p:spPr>
        <p:txBody>
          <a:bodyPr anchor="t" rtlCol="false" tIns="0" lIns="0" bIns="0" rIns="0">
            <a:spAutoFit/>
          </a:bodyPr>
          <a:lstStyle/>
          <a:p>
            <a:pPr algn="l">
              <a:lnSpc>
                <a:spcPts val="12218"/>
              </a:lnSpc>
            </a:pPr>
            <a:r>
              <a:rPr lang="en-US" b="true" sz="12998" spc="-636">
                <a:solidFill>
                  <a:srgbClr val="343434"/>
                </a:solidFill>
                <a:latin typeface="TT Hoves Bold"/>
                <a:ea typeface="TT Hoves Bold"/>
                <a:cs typeface="TT Hoves Bold"/>
                <a:sym typeface="TT Hoves Bold"/>
              </a:rPr>
              <a:t>InsightPro</a:t>
            </a:r>
          </a:p>
        </p:txBody>
      </p:sp>
      <p:sp>
        <p:nvSpPr>
          <p:cNvPr name="TextBox 8" id="8"/>
          <p:cNvSpPr txBox="true"/>
          <p:nvPr/>
        </p:nvSpPr>
        <p:spPr>
          <a:xfrm rot="0">
            <a:off x="9641239" y="6380090"/>
            <a:ext cx="4787095" cy="578026"/>
          </a:xfrm>
          <a:prstGeom prst="rect">
            <a:avLst/>
          </a:prstGeom>
        </p:spPr>
        <p:txBody>
          <a:bodyPr anchor="t" rtlCol="false" tIns="0" lIns="0" bIns="0" rIns="0">
            <a:spAutoFit/>
          </a:bodyPr>
          <a:lstStyle/>
          <a:p>
            <a:pPr algn="l">
              <a:lnSpc>
                <a:spcPts val="4381"/>
              </a:lnSpc>
            </a:pPr>
            <a:r>
              <a:rPr lang="en-US" sz="4381" spc="-87">
                <a:solidFill>
                  <a:srgbClr val="343434"/>
                </a:solidFill>
                <a:latin typeface="TT Hoves"/>
                <a:ea typeface="TT Hoves"/>
                <a:cs typeface="TT Hoves"/>
                <a:sym typeface="TT Hoves"/>
              </a:rPr>
              <a:t>Ppt Quality Checker</a:t>
            </a:r>
          </a:p>
        </p:txBody>
      </p:sp>
      <p:sp>
        <p:nvSpPr>
          <p:cNvPr name="Freeform 9" id="9"/>
          <p:cNvSpPr/>
          <p:nvPr/>
        </p:nvSpPr>
        <p:spPr>
          <a:xfrm flipH="false" flipV="false" rot="0">
            <a:off x="13172344" y="6172200"/>
            <a:ext cx="5056590" cy="4114800"/>
          </a:xfrm>
          <a:custGeom>
            <a:avLst/>
            <a:gdLst/>
            <a:ahLst/>
            <a:cxnLst/>
            <a:rect r="r" b="b" t="t" l="l"/>
            <a:pathLst>
              <a:path h="4114800" w="5056590">
                <a:moveTo>
                  <a:pt x="0" y="0"/>
                </a:moveTo>
                <a:lnTo>
                  <a:pt x="5056590" y="0"/>
                </a:lnTo>
                <a:lnTo>
                  <a:pt x="505659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209652" y="5143500"/>
            <a:ext cx="2758093" cy="1747941"/>
          </a:xfrm>
          <a:custGeom>
            <a:avLst/>
            <a:gdLst/>
            <a:ahLst/>
            <a:cxnLst/>
            <a:rect r="r" b="b" t="t" l="l"/>
            <a:pathLst>
              <a:path h="1747941" w="2758093">
                <a:moveTo>
                  <a:pt x="0" y="0"/>
                </a:moveTo>
                <a:lnTo>
                  <a:pt x="2758093" y="0"/>
                </a:lnTo>
                <a:lnTo>
                  <a:pt x="2758093" y="1747941"/>
                </a:lnTo>
                <a:lnTo>
                  <a:pt x="0" y="1747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6516528" y="0"/>
            <a:ext cx="1771472" cy="1253964"/>
          </a:xfrm>
          <a:custGeom>
            <a:avLst/>
            <a:gdLst/>
            <a:ahLst/>
            <a:cxnLst/>
            <a:rect r="r" b="b" t="t" l="l"/>
            <a:pathLst>
              <a:path h="1253964" w="1771472">
                <a:moveTo>
                  <a:pt x="0" y="0"/>
                </a:moveTo>
                <a:lnTo>
                  <a:pt x="1771472" y="0"/>
                </a:lnTo>
                <a:lnTo>
                  <a:pt x="1771472" y="1253964"/>
                </a:lnTo>
                <a:lnTo>
                  <a:pt x="0" y="1253964"/>
                </a:lnTo>
                <a:lnTo>
                  <a:pt x="0" y="0"/>
                </a:lnTo>
                <a:close/>
              </a:path>
            </a:pathLst>
          </a:custGeom>
          <a:blipFill>
            <a:blip r:embed="rId10"/>
            <a:stretch>
              <a:fillRect l="0" t="0" r="0" b="0"/>
            </a:stretch>
          </a:blipFill>
        </p:spPr>
      </p:sp>
      <p:sp>
        <p:nvSpPr>
          <p:cNvPr name="Freeform 12" id="12"/>
          <p:cNvSpPr/>
          <p:nvPr/>
        </p:nvSpPr>
        <p:spPr>
          <a:xfrm flipH="false" flipV="false" rot="0">
            <a:off x="0" y="0"/>
            <a:ext cx="2624189" cy="1253964"/>
          </a:xfrm>
          <a:custGeom>
            <a:avLst/>
            <a:gdLst/>
            <a:ahLst/>
            <a:cxnLst/>
            <a:rect r="r" b="b" t="t" l="l"/>
            <a:pathLst>
              <a:path h="1253964" w="2624189">
                <a:moveTo>
                  <a:pt x="0" y="0"/>
                </a:moveTo>
                <a:lnTo>
                  <a:pt x="2624189" y="0"/>
                </a:lnTo>
                <a:lnTo>
                  <a:pt x="2624189" y="1253964"/>
                </a:lnTo>
                <a:lnTo>
                  <a:pt x="0" y="1253964"/>
                </a:lnTo>
                <a:lnTo>
                  <a:pt x="0" y="0"/>
                </a:lnTo>
                <a:close/>
              </a:path>
            </a:pathLst>
          </a:custGeom>
          <a:blipFill>
            <a:blip r:embed="rId11"/>
            <a:stretch>
              <a:fillRect l="0" t="-56750" r="0" b="-5252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380713" y="-990920"/>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3FA9F5"/>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647560" y="15942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85577" y="3774292"/>
            <a:ext cx="12052119" cy="3600361"/>
          </a:xfrm>
          <a:prstGeom prst="rect">
            <a:avLst/>
          </a:prstGeom>
        </p:spPr>
        <p:txBody>
          <a:bodyPr anchor="t" rtlCol="false" tIns="0" lIns="0" bIns="0" rIns="0">
            <a:spAutoFit/>
          </a:bodyPr>
          <a:lstStyle/>
          <a:p>
            <a:pPr algn="just">
              <a:lnSpc>
                <a:spcPts val="26923"/>
              </a:lnSpc>
            </a:pPr>
            <a:r>
              <a:rPr lang="en-US" b="true" sz="27756" spc="-1332">
                <a:solidFill>
                  <a:srgbClr val="343434"/>
                </a:solidFill>
                <a:latin typeface="TT Hoves Bold"/>
                <a:ea typeface="TT Hoves Bold"/>
                <a:cs typeface="TT Hoves Bold"/>
                <a:sym typeface="TT Hoves Bold"/>
              </a:rPr>
              <a:t>DEMO !</a:t>
            </a:r>
          </a:p>
        </p:txBody>
      </p:sp>
      <p:sp>
        <p:nvSpPr>
          <p:cNvPr name="TextBox 8" id="8"/>
          <p:cNvSpPr txBox="true"/>
          <p:nvPr/>
        </p:nvSpPr>
        <p:spPr>
          <a:xfrm rot="0">
            <a:off x="12360762" y="6806430"/>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380713" y="-990920"/>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3FA9F5"/>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518203" y="1447474"/>
            <a:ext cx="3950208" cy="4114800"/>
          </a:xfrm>
          <a:custGeom>
            <a:avLst/>
            <a:gdLst/>
            <a:ahLst/>
            <a:cxnLst/>
            <a:rect r="r" b="b" t="t" l="l"/>
            <a:pathLst>
              <a:path h="4114800" w="3950208">
                <a:moveTo>
                  <a:pt x="0" y="0"/>
                </a:moveTo>
                <a:lnTo>
                  <a:pt x="3950208" y="0"/>
                </a:lnTo>
                <a:lnTo>
                  <a:pt x="39502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85577" y="1450458"/>
            <a:ext cx="11675185" cy="4811987"/>
          </a:xfrm>
          <a:prstGeom prst="rect">
            <a:avLst/>
          </a:prstGeom>
        </p:spPr>
        <p:txBody>
          <a:bodyPr anchor="t" rtlCol="false" tIns="0" lIns="0" bIns="0" rIns="0">
            <a:spAutoFit/>
          </a:bodyPr>
          <a:lstStyle/>
          <a:p>
            <a:pPr algn="l">
              <a:lnSpc>
                <a:spcPts val="18407"/>
              </a:lnSpc>
            </a:pPr>
            <a:r>
              <a:rPr lang="en-US" b="true" sz="18976" spc="-910">
                <a:solidFill>
                  <a:srgbClr val="343434"/>
                </a:solidFill>
                <a:latin typeface="TT Hoves Bold"/>
                <a:ea typeface="TT Hoves Bold"/>
                <a:cs typeface="TT Hoves Bold"/>
                <a:sym typeface="TT Hoves Bold"/>
              </a:rPr>
              <a:t>GitHub &amp; Repository</a:t>
            </a:r>
          </a:p>
        </p:txBody>
      </p:sp>
      <p:sp>
        <p:nvSpPr>
          <p:cNvPr name="Freeform 8" id="8"/>
          <p:cNvSpPr/>
          <p:nvPr/>
        </p:nvSpPr>
        <p:spPr>
          <a:xfrm flipH="false" flipV="false" rot="0">
            <a:off x="2007649" y="6995718"/>
            <a:ext cx="9427425" cy="2262582"/>
          </a:xfrm>
          <a:custGeom>
            <a:avLst/>
            <a:gdLst/>
            <a:ahLst/>
            <a:cxnLst/>
            <a:rect r="r" b="b" t="t" l="l"/>
            <a:pathLst>
              <a:path h="2262582" w="9427425">
                <a:moveTo>
                  <a:pt x="0" y="0"/>
                </a:moveTo>
                <a:lnTo>
                  <a:pt x="9427425" y="0"/>
                </a:lnTo>
                <a:lnTo>
                  <a:pt x="9427425" y="2262582"/>
                </a:lnTo>
                <a:lnTo>
                  <a:pt x="0" y="2262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60762" y="6806430"/>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11</a:t>
            </a:r>
          </a:p>
        </p:txBody>
      </p:sp>
      <p:sp>
        <p:nvSpPr>
          <p:cNvPr name="TextBox 10" id="10"/>
          <p:cNvSpPr txBox="true"/>
          <p:nvPr/>
        </p:nvSpPr>
        <p:spPr>
          <a:xfrm rot="0">
            <a:off x="4105181" y="7814405"/>
            <a:ext cx="7148725" cy="529959"/>
          </a:xfrm>
          <a:prstGeom prst="rect">
            <a:avLst/>
          </a:prstGeom>
        </p:spPr>
        <p:txBody>
          <a:bodyPr anchor="t" rtlCol="false" tIns="0" lIns="0" bIns="0" rIns="0">
            <a:spAutoFit/>
          </a:bodyPr>
          <a:lstStyle/>
          <a:p>
            <a:pPr algn="just">
              <a:lnSpc>
                <a:spcPts val="4487"/>
              </a:lnSpc>
            </a:pPr>
            <a:r>
              <a:rPr lang="en-US" sz="2876">
                <a:solidFill>
                  <a:srgbClr val="343434"/>
                </a:solidFill>
                <a:latin typeface="TT Hoves"/>
                <a:ea typeface="TT Hoves"/>
                <a:cs typeface="TT Hoves"/>
                <a:sym typeface="TT Hoves"/>
              </a:rPr>
              <a:t>https://github.com/Adineu03/InsightPro.git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3228" y="2265045"/>
            <a:ext cx="13935782" cy="13935782"/>
          </a:xfrm>
          <a:custGeom>
            <a:avLst/>
            <a:gdLst/>
            <a:ahLst/>
            <a:cxnLst/>
            <a:rect r="r" b="b" t="t" l="l"/>
            <a:pathLst>
              <a:path h="13935782" w="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72093" y="0"/>
            <a:ext cx="4666005" cy="3370361"/>
            <a:chOff x="0" y="0"/>
            <a:chExt cx="1756542" cy="1268790"/>
          </a:xfrm>
        </p:grpSpPr>
        <p:sp>
          <p:nvSpPr>
            <p:cNvPr name="Freeform 4" id="4"/>
            <p:cNvSpPr/>
            <p:nvPr/>
          </p:nvSpPr>
          <p:spPr>
            <a:xfrm flipH="false" flipV="false" rot="0">
              <a:off x="0" y="0"/>
              <a:ext cx="1756542" cy="1268790"/>
            </a:xfrm>
            <a:custGeom>
              <a:avLst/>
              <a:gdLst/>
              <a:ahLst/>
              <a:cxnLst/>
              <a:rect r="r" b="b" t="t" l="l"/>
              <a:pathLst>
                <a:path h="1268790" w="1756542">
                  <a:moveTo>
                    <a:pt x="0" y="0"/>
                  </a:moveTo>
                  <a:lnTo>
                    <a:pt x="1756542" y="0"/>
                  </a:lnTo>
                  <a:lnTo>
                    <a:pt x="1756542" y="1268790"/>
                  </a:lnTo>
                  <a:lnTo>
                    <a:pt x="0" y="1268790"/>
                  </a:lnTo>
                  <a:close/>
                </a:path>
              </a:pathLst>
            </a:custGeom>
            <a:solidFill>
              <a:srgbClr val="3FA9F5"/>
            </a:solidFill>
          </p:spPr>
        </p:sp>
        <p:sp>
          <p:nvSpPr>
            <p:cNvPr name="TextBox 5" id="5"/>
            <p:cNvSpPr txBox="true"/>
            <p:nvPr/>
          </p:nvSpPr>
          <p:spPr>
            <a:xfrm>
              <a:off x="0" y="-57150"/>
              <a:ext cx="1756542" cy="1325940"/>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4521526" y="0"/>
            <a:ext cx="3766474" cy="3823832"/>
          </a:xfrm>
          <a:custGeom>
            <a:avLst/>
            <a:gdLst/>
            <a:ahLst/>
            <a:cxnLst/>
            <a:rect r="r" b="b" t="t" l="l"/>
            <a:pathLst>
              <a:path h="3823832" w="3766474">
                <a:moveTo>
                  <a:pt x="0" y="0"/>
                </a:moveTo>
                <a:lnTo>
                  <a:pt x="3766474" y="0"/>
                </a:lnTo>
                <a:lnTo>
                  <a:pt x="3766474" y="3823832"/>
                </a:lnTo>
                <a:lnTo>
                  <a:pt x="0" y="38238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039408" y="3140872"/>
            <a:ext cx="5824632" cy="1177290"/>
          </a:xfrm>
          <a:prstGeom prst="rect">
            <a:avLst/>
          </a:prstGeom>
        </p:spPr>
        <p:txBody>
          <a:bodyPr anchor="t" rtlCol="false" tIns="0" lIns="0" bIns="0" rIns="0">
            <a:spAutoFit/>
          </a:bodyPr>
          <a:lstStyle/>
          <a:p>
            <a:pPr algn="just">
              <a:lnSpc>
                <a:spcPts val="8730"/>
              </a:lnSpc>
            </a:pPr>
            <a:r>
              <a:rPr lang="en-US" b="true" sz="9000" spc="-432">
                <a:solidFill>
                  <a:srgbClr val="000000"/>
                </a:solidFill>
                <a:latin typeface="TT Hoves Bold"/>
                <a:ea typeface="TT Hoves Bold"/>
                <a:cs typeface="TT Hoves Bold"/>
                <a:sym typeface="TT Hoves Bold"/>
              </a:rPr>
              <a:t>Conclusion</a:t>
            </a:r>
          </a:p>
        </p:txBody>
      </p:sp>
      <p:sp>
        <p:nvSpPr>
          <p:cNvPr name="TextBox 8" id="8"/>
          <p:cNvSpPr txBox="true"/>
          <p:nvPr/>
        </p:nvSpPr>
        <p:spPr>
          <a:xfrm rot="0">
            <a:off x="1270563" y="4719662"/>
            <a:ext cx="15746875" cy="4324350"/>
          </a:xfrm>
          <a:prstGeom prst="rect">
            <a:avLst/>
          </a:prstGeom>
        </p:spPr>
        <p:txBody>
          <a:bodyPr anchor="t" rtlCol="false" tIns="0" lIns="0" bIns="0" rIns="0">
            <a:spAutoFit/>
          </a:bodyPr>
          <a:lstStyle/>
          <a:p>
            <a:pPr algn="just" marL="431799" indent="-215899" lvl="1">
              <a:lnSpc>
                <a:spcPts val="2699"/>
              </a:lnSpc>
              <a:buFont typeface="Arial"/>
              <a:buChar char="•"/>
            </a:pPr>
            <a:r>
              <a:rPr lang="en-US" sz="1999" spc="119">
                <a:solidFill>
                  <a:srgbClr val="000000"/>
                </a:solidFill>
                <a:latin typeface="TT Hoves"/>
                <a:ea typeface="TT Hoves"/>
                <a:cs typeface="TT Hoves"/>
                <a:sym typeface="TT Hoves"/>
              </a:rPr>
              <a:t>In conclusion, InsightPro offers an innovative solution to the challenges of evaluating presentation quality. By leveraging Generative AI and multimodal models like Qwen-VL-7B-Instruct, we have automated the process of assessing key presentation elements such as structure hierarchy, design consistency, readability, and redundancy. This tool provides real-time, AI-driven feedback, enabling users to enhance their presentations efficiently and effectively.</a:t>
            </a:r>
          </a:p>
          <a:p>
            <a:pPr algn="just">
              <a:lnSpc>
                <a:spcPts val="2699"/>
              </a:lnSpc>
            </a:pPr>
          </a:p>
          <a:p>
            <a:pPr algn="just" marL="431799" indent="-215899" lvl="1">
              <a:lnSpc>
                <a:spcPts val="2699"/>
              </a:lnSpc>
              <a:buFont typeface="Arial"/>
              <a:buChar char="•"/>
            </a:pPr>
            <a:r>
              <a:rPr lang="en-US" sz="1999" spc="119">
                <a:solidFill>
                  <a:srgbClr val="000000"/>
                </a:solidFill>
                <a:latin typeface="TT Hoves"/>
                <a:ea typeface="TT Hoves"/>
                <a:cs typeface="TT Hoves"/>
                <a:sym typeface="TT Hoves"/>
              </a:rPr>
              <a:t>Through structured prompts and powerful image-processing techniques, we’ve shown how AI can deliver actionable insights on presentation quality, ultimately reducing the manual effort and time involved in creating professional presentations.</a:t>
            </a:r>
          </a:p>
          <a:p>
            <a:pPr algn="just">
              <a:lnSpc>
                <a:spcPts val="2699"/>
              </a:lnSpc>
            </a:pPr>
          </a:p>
          <a:p>
            <a:pPr algn="just" marL="431799" indent="-215899" lvl="1">
              <a:lnSpc>
                <a:spcPts val="2699"/>
              </a:lnSpc>
              <a:buFont typeface="Arial"/>
              <a:buChar char="•"/>
            </a:pPr>
            <a:r>
              <a:rPr lang="en-US" sz="1999" spc="119">
                <a:solidFill>
                  <a:srgbClr val="000000"/>
                </a:solidFill>
                <a:latin typeface="TT Hoves"/>
                <a:ea typeface="TT Hoves"/>
                <a:cs typeface="TT Hoves"/>
                <a:sym typeface="TT Hoves"/>
              </a:rPr>
              <a:t>As demonstrated, InsightPro is capable of identifying weak points in slides, offering precise feedback on text clarity, alignment, and visual design, all while ensuring that the content is streamlined and easy to understand. The integration of advanced technologies ensures that the system remains highly adaptable and capable of handling a variety of presentation formats.</a:t>
            </a:r>
          </a:p>
        </p:txBody>
      </p:sp>
      <p:sp>
        <p:nvSpPr>
          <p:cNvPr name="TextBox 9" id="9"/>
          <p:cNvSpPr txBox="true"/>
          <p:nvPr/>
        </p:nvSpPr>
        <p:spPr>
          <a:xfrm rot="0">
            <a:off x="-1001240" y="941168"/>
            <a:ext cx="4383163" cy="3376994"/>
          </a:xfrm>
          <a:prstGeom prst="rect">
            <a:avLst/>
          </a:prstGeom>
        </p:spPr>
        <p:txBody>
          <a:bodyPr anchor="t" rtlCol="false" tIns="0" lIns="0" bIns="0" rIns="0">
            <a:spAutoFit/>
          </a:bodyPr>
          <a:lstStyle/>
          <a:p>
            <a:pPr algn="ctr">
              <a:lnSpc>
                <a:spcPts val="24916"/>
              </a:lnSpc>
            </a:pPr>
            <a:r>
              <a:rPr lang="en-US" b="true" sz="26507" spc="-1298">
                <a:solidFill>
                  <a:srgbClr val="EFEFEF"/>
                </a:solidFill>
                <a:latin typeface="TT Hoves Bold"/>
                <a:ea typeface="TT Hoves Bold"/>
                <a:cs typeface="TT Hoves Bold"/>
                <a:sym typeface="TT Hoves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707669" y="2121549"/>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3FA9F5"/>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5417570" y="1312868"/>
            <a:ext cx="12653316" cy="4037298"/>
          </a:xfrm>
          <a:prstGeom prst="rect">
            <a:avLst/>
          </a:prstGeom>
        </p:spPr>
        <p:txBody>
          <a:bodyPr anchor="t" rtlCol="false" tIns="0" lIns="0" bIns="0" rIns="0">
            <a:spAutoFit/>
          </a:bodyPr>
          <a:lstStyle/>
          <a:p>
            <a:pPr algn="r">
              <a:lnSpc>
                <a:spcPts val="15418"/>
              </a:lnSpc>
            </a:pPr>
            <a:r>
              <a:rPr lang="en-US" b="true" sz="16402" spc="-803">
                <a:solidFill>
                  <a:srgbClr val="343434"/>
                </a:solidFill>
                <a:latin typeface="TT Hoves Bold"/>
                <a:ea typeface="TT Hoves Bold"/>
                <a:cs typeface="TT Hoves Bold"/>
                <a:sym typeface="TT Hoves Bold"/>
              </a:rPr>
              <a:t>Minds Behind The Project</a:t>
            </a:r>
          </a:p>
        </p:txBody>
      </p:sp>
      <p:grpSp>
        <p:nvGrpSpPr>
          <p:cNvPr name="Group 7" id="7"/>
          <p:cNvGrpSpPr/>
          <p:nvPr/>
        </p:nvGrpSpPr>
        <p:grpSpPr>
          <a:xfrm rot="0">
            <a:off x="2944840" y="5540666"/>
            <a:ext cx="3119782" cy="3119782"/>
            <a:chOff x="0" y="0"/>
            <a:chExt cx="6350000" cy="6350000"/>
          </a:xfrm>
        </p:grpSpPr>
        <p:sp>
          <p:nvSpPr>
            <p:cNvPr name="Freeform 8" id="8"/>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l="-65313" t="-4274" r="-46399" b="-36807"/>
              </a:stretch>
            </a:blipFill>
          </p:spPr>
        </p:sp>
      </p:grpSp>
      <p:grpSp>
        <p:nvGrpSpPr>
          <p:cNvPr name="Group 9" id="9"/>
          <p:cNvGrpSpPr/>
          <p:nvPr/>
        </p:nvGrpSpPr>
        <p:grpSpPr>
          <a:xfrm rot="0">
            <a:off x="6552415" y="5576630"/>
            <a:ext cx="3170230" cy="3170230"/>
            <a:chOff x="0" y="0"/>
            <a:chExt cx="6350000" cy="6350000"/>
          </a:xfrm>
        </p:grpSpPr>
        <p:sp>
          <p:nvSpPr>
            <p:cNvPr name="Freeform 10" id="10"/>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l="-60486" t="-106221" r="-46794" b="-69748"/>
              </a:stretch>
            </a:blipFill>
          </p:spPr>
        </p:sp>
      </p:grpSp>
      <p:grpSp>
        <p:nvGrpSpPr>
          <p:cNvPr name="Group 11" id="11"/>
          <p:cNvGrpSpPr/>
          <p:nvPr/>
        </p:nvGrpSpPr>
        <p:grpSpPr>
          <a:xfrm rot="0">
            <a:off x="10014362" y="5540666"/>
            <a:ext cx="3314578" cy="3206194"/>
            <a:chOff x="0" y="0"/>
            <a:chExt cx="6350000" cy="6142360"/>
          </a:xfrm>
        </p:grpSpPr>
        <p:sp>
          <p:nvSpPr>
            <p:cNvPr name="Freeform 12" id="12"/>
            <p:cNvSpPr/>
            <p:nvPr/>
          </p:nvSpPr>
          <p:spPr>
            <a:xfrm flipH="false" flipV="false" rot="0">
              <a:off x="0" y="0"/>
              <a:ext cx="6351270" cy="6142360"/>
            </a:xfrm>
            <a:custGeom>
              <a:avLst/>
              <a:gdLst/>
              <a:ahLst/>
              <a:cxnLst/>
              <a:rect r="r" b="b" t="t" l="l"/>
              <a:pathLst>
                <a:path h="6142360" w="6351270">
                  <a:moveTo>
                    <a:pt x="5985510" y="0"/>
                  </a:moveTo>
                  <a:lnTo>
                    <a:pt x="364490" y="0"/>
                  </a:lnTo>
                  <a:cubicBezTo>
                    <a:pt x="162560" y="0"/>
                    <a:pt x="0" y="157244"/>
                    <a:pt x="0" y="352571"/>
                  </a:cubicBezTo>
                  <a:lnTo>
                    <a:pt x="0" y="5791017"/>
                  </a:lnTo>
                  <a:cubicBezTo>
                    <a:pt x="0" y="5985116"/>
                    <a:pt x="162560" y="6142360"/>
                    <a:pt x="364490" y="6142360"/>
                  </a:cubicBezTo>
                  <a:lnTo>
                    <a:pt x="5986780" y="6142360"/>
                  </a:lnTo>
                  <a:cubicBezTo>
                    <a:pt x="6187440" y="6142360"/>
                    <a:pt x="6351270" y="5985116"/>
                    <a:pt x="6351270" y="5789788"/>
                  </a:cubicBezTo>
                  <a:lnTo>
                    <a:pt x="6351270" y="352571"/>
                  </a:lnTo>
                  <a:cubicBezTo>
                    <a:pt x="6350000" y="157244"/>
                    <a:pt x="6187440" y="0"/>
                    <a:pt x="5985510" y="0"/>
                  </a:cubicBezTo>
                  <a:close/>
                </a:path>
              </a:pathLst>
            </a:custGeom>
            <a:blipFill>
              <a:blip r:embed="rId6"/>
              <a:stretch>
                <a:fillRect l="-25539" t="-86243" r="-45991" b="-129070"/>
              </a:stretch>
            </a:blipFill>
          </p:spPr>
        </p:sp>
      </p:grpSp>
      <p:grpSp>
        <p:nvGrpSpPr>
          <p:cNvPr name="Group 13" id="13"/>
          <p:cNvGrpSpPr/>
          <p:nvPr/>
        </p:nvGrpSpPr>
        <p:grpSpPr>
          <a:xfrm rot="0">
            <a:off x="10159516" y="8870684"/>
            <a:ext cx="3169425" cy="1321109"/>
            <a:chOff x="0" y="0"/>
            <a:chExt cx="1002255" cy="417769"/>
          </a:xfrm>
        </p:grpSpPr>
        <p:sp>
          <p:nvSpPr>
            <p:cNvPr name="Freeform 14" id="14"/>
            <p:cNvSpPr/>
            <p:nvPr/>
          </p:nvSpPr>
          <p:spPr>
            <a:xfrm flipH="false" flipV="false" rot="0">
              <a:off x="0" y="0"/>
              <a:ext cx="1002255" cy="417769"/>
            </a:xfrm>
            <a:custGeom>
              <a:avLst/>
              <a:gdLst/>
              <a:ahLst/>
              <a:cxnLst/>
              <a:rect r="r" b="b" t="t" l="l"/>
              <a:pathLst>
                <a:path h="417769" w="1002255">
                  <a:moveTo>
                    <a:pt x="0" y="0"/>
                  </a:moveTo>
                  <a:lnTo>
                    <a:pt x="1002255" y="0"/>
                  </a:lnTo>
                  <a:lnTo>
                    <a:pt x="1002255" y="417769"/>
                  </a:lnTo>
                  <a:lnTo>
                    <a:pt x="0" y="417769"/>
                  </a:lnTo>
                  <a:close/>
                </a:path>
              </a:pathLst>
            </a:custGeom>
            <a:solidFill>
              <a:srgbClr val="3FA9F5"/>
            </a:solidFill>
          </p:spPr>
        </p:sp>
        <p:sp>
          <p:nvSpPr>
            <p:cNvPr name="TextBox 15" id="15"/>
            <p:cNvSpPr txBox="true"/>
            <p:nvPr/>
          </p:nvSpPr>
          <p:spPr>
            <a:xfrm>
              <a:off x="0" y="-104775"/>
              <a:ext cx="1002255" cy="522544"/>
            </a:xfrm>
            <a:prstGeom prst="rect">
              <a:avLst/>
            </a:prstGeom>
          </p:spPr>
          <p:txBody>
            <a:bodyPr anchor="ctr" rtlCol="false" tIns="50800" lIns="50800" bIns="50800" rIns="50800"/>
            <a:lstStyle/>
            <a:p>
              <a:pPr algn="ctr">
                <a:lnSpc>
                  <a:spcPts val="3640"/>
                </a:lnSpc>
              </a:pPr>
            </a:p>
          </p:txBody>
        </p:sp>
      </p:grpSp>
      <p:sp>
        <p:nvSpPr>
          <p:cNvPr name="TextBox 16" id="16"/>
          <p:cNvSpPr txBox="true"/>
          <p:nvPr/>
        </p:nvSpPr>
        <p:spPr>
          <a:xfrm rot="0">
            <a:off x="10159516" y="8836260"/>
            <a:ext cx="3169425" cy="1313758"/>
          </a:xfrm>
          <a:prstGeom prst="rect">
            <a:avLst/>
          </a:prstGeom>
        </p:spPr>
        <p:txBody>
          <a:bodyPr anchor="t" rtlCol="false" tIns="0" lIns="0" bIns="0" rIns="0">
            <a:spAutoFit/>
          </a:bodyPr>
          <a:lstStyle/>
          <a:p>
            <a:pPr algn="ctr">
              <a:lnSpc>
                <a:spcPts val="5247"/>
              </a:lnSpc>
              <a:spcBef>
                <a:spcPct val="0"/>
              </a:spcBef>
            </a:pPr>
            <a:r>
              <a:rPr lang="en-US" sz="3747" spc="374">
                <a:solidFill>
                  <a:srgbClr val="FFFFFF"/>
                </a:solidFill>
                <a:latin typeface="Archive"/>
                <a:ea typeface="Archive"/>
                <a:cs typeface="Archive"/>
                <a:sym typeface="Archive"/>
              </a:rPr>
              <a:t>aditya tripathi</a:t>
            </a:r>
          </a:p>
        </p:txBody>
      </p:sp>
      <p:grpSp>
        <p:nvGrpSpPr>
          <p:cNvPr name="Group 17" id="17"/>
          <p:cNvGrpSpPr/>
          <p:nvPr/>
        </p:nvGrpSpPr>
        <p:grpSpPr>
          <a:xfrm rot="-10800000">
            <a:off x="6552415" y="8847959"/>
            <a:ext cx="3169425" cy="1321109"/>
            <a:chOff x="0" y="0"/>
            <a:chExt cx="1002255" cy="417769"/>
          </a:xfrm>
        </p:grpSpPr>
        <p:sp>
          <p:nvSpPr>
            <p:cNvPr name="Freeform 18" id="18"/>
            <p:cNvSpPr/>
            <p:nvPr/>
          </p:nvSpPr>
          <p:spPr>
            <a:xfrm flipH="false" flipV="false" rot="0">
              <a:off x="0" y="0"/>
              <a:ext cx="1002255" cy="417769"/>
            </a:xfrm>
            <a:custGeom>
              <a:avLst/>
              <a:gdLst/>
              <a:ahLst/>
              <a:cxnLst/>
              <a:rect r="r" b="b" t="t" l="l"/>
              <a:pathLst>
                <a:path h="417769" w="1002255">
                  <a:moveTo>
                    <a:pt x="0" y="0"/>
                  </a:moveTo>
                  <a:lnTo>
                    <a:pt x="1002255" y="0"/>
                  </a:lnTo>
                  <a:lnTo>
                    <a:pt x="1002255" y="417769"/>
                  </a:lnTo>
                  <a:lnTo>
                    <a:pt x="0" y="417769"/>
                  </a:lnTo>
                  <a:close/>
                </a:path>
              </a:pathLst>
            </a:custGeom>
            <a:solidFill>
              <a:srgbClr val="3FA9F5"/>
            </a:solidFill>
          </p:spPr>
        </p:sp>
        <p:sp>
          <p:nvSpPr>
            <p:cNvPr name="TextBox 19" id="19"/>
            <p:cNvSpPr txBox="true"/>
            <p:nvPr/>
          </p:nvSpPr>
          <p:spPr>
            <a:xfrm>
              <a:off x="0" y="-104775"/>
              <a:ext cx="1002255" cy="522544"/>
            </a:xfrm>
            <a:prstGeom prst="rect">
              <a:avLst/>
            </a:prstGeom>
          </p:spPr>
          <p:txBody>
            <a:bodyPr anchor="ctr" rtlCol="false" tIns="50800" lIns="50800" bIns="50800" rIns="50800"/>
            <a:lstStyle/>
            <a:p>
              <a:pPr algn="ctr">
                <a:lnSpc>
                  <a:spcPts val="3640"/>
                </a:lnSpc>
              </a:pPr>
            </a:p>
          </p:txBody>
        </p:sp>
      </p:grpSp>
      <p:sp>
        <p:nvSpPr>
          <p:cNvPr name="TextBox 20" id="20"/>
          <p:cNvSpPr txBox="true"/>
          <p:nvPr/>
        </p:nvSpPr>
        <p:spPr>
          <a:xfrm rot="0">
            <a:off x="6552415" y="8813534"/>
            <a:ext cx="3169425" cy="1313758"/>
          </a:xfrm>
          <a:prstGeom prst="rect">
            <a:avLst/>
          </a:prstGeom>
        </p:spPr>
        <p:txBody>
          <a:bodyPr anchor="t" rtlCol="false" tIns="0" lIns="0" bIns="0" rIns="0">
            <a:spAutoFit/>
          </a:bodyPr>
          <a:lstStyle/>
          <a:p>
            <a:pPr algn="ctr">
              <a:lnSpc>
                <a:spcPts val="5247"/>
              </a:lnSpc>
              <a:spcBef>
                <a:spcPct val="0"/>
              </a:spcBef>
            </a:pPr>
            <a:r>
              <a:rPr lang="en-US" sz="3747" spc="374">
                <a:solidFill>
                  <a:srgbClr val="FFFFFF"/>
                </a:solidFill>
                <a:latin typeface="Archive"/>
                <a:ea typeface="Archive"/>
                <a:cs typeface="Archive"/>
                <a:sym typeface="Archive"/>
              </a:rPr>
              <a:t>agastya shetty</a:t>
            </a:r>
          </a:p>
        </p:txBody>
      </p:sp>
      <p:grpSp>
        <p:nvGrpSpPr>
          <p:cNvPr name="Group 21" id="21"/>
          <p:cNvGrpSpPr/>
          <p:nvPr/>
        </p:nvGrpSpPr>
        <p:grpSpPr>
          <a:xfrm rot="0">
            <a:off x="2903260" y="8806184"/>
            <a:ext cx="3169425" cy="1321109"/>
            <a:chOff x="0" y="0"/>
            <a:chExt cx="1002255" cy="417769"/>
          </a:xfrm>
        </p:grpSpPr>
        <p:sp>
          <p:nvSpPr>
            <p:cNvPr name="Freeform 22" id="22"/>
            <p:cNvSpPr/>
            <p:nvPr/>
          </p:nvSpPr>
          <p:spPr>
            <a:xfrm flipH="false" flipV="false" rot="0">
              <a:off x="0" y="0"/>
              <a:ext cx="1002255" cy="417769"/>
            </a:xfrm>
            <a:custGeom>
              <a:avLst/>
              <a:gdLst/>
              <a:ahLst/>
              <a:cxnLst/>
              <a:rect r="r" b="b" t="t" l="l"/>
              <a:pathLst>
                <a:path h="417769" w="1002255">
                  <a:moveTo>
                    <a:pt x="0" y="0"/>
                  </a:moveTo>
                  <a:lnTo>
                    <a:pt x="1002255" y="0"/>
                  </a:lnTo>
                  <a:lnTo>
                    <a:pt x="1002255" y="417769"/>
                  </a:lnTo>
                  <a:lnTo>
                    <a:pt x="0" y="417769"/>
                  </a:lnTo>
                  <a:close/>
                </a:path>
              </a:pathLst>
            </a:custGeom>
            <a:solidFill>
              <a:srgbClr val="3FA9F5"/>
            </a:solidFill>
          </p:spPr>
        </p:sp>
        <p:sp>
          <p:nvSpPr>
            <p:cNvPr name="TextBox 23" id="23"/>
            <p:cNvSpPr txBox="true"/>
            <p:nvPr/>
          </p:nvSpPr>
          <p:spPr>
            <a:xfrm>
              <a:off x="0" y="-104775"/>
              <a:ext cx="1002255" cy="522544"/>
            </a:xfrm>
            <a:prstGeom prst="rect">
              <a:avLst/>
            </a:prstGeom>
          </p:spPr>
          <p:txBody>
            <a:bodyPr anchor="ctr" rtlCol="false" tIns="50800" lIns="50800" bIns="50800" rIns="50800"/>
            <a:lstStyle/>
            <a:p>
              <a:pPr algn="ctr">
                <a:lnSpc>
                  <a:spcPts val="3640"/>
                </a:lnSpc>
              </a:pPr>
            </a:p>
          </p:txBody>
        </p:sp>
      </p:grpSp>
      <p:sp>
        <p:nvSpPr>
          <p:cNvPr name="TextBox 24" id="24"/>
          <p:cNvSpPr txBox="true"/>
          <p:nvPr/>
        </p:nvSpPr>
        <p:spPr>
          <a:xfrm rot="0">
            <a:off x="2944840" y="8771759"/>
            <a:ext cx="3169425" cy="1313758"/>
          </a:xfrm>
          <a:prstGeom prst="rect">
            <a:avLst/>
          </a:prstGeom>
        </p:spPr>
        <p:txBody>
          <a:bodyPr anchor="t" rtlCol="false" tIns="0" lIns="0" bIns="0" rIns="0">
            <a:spAutoFit/>
          </a:bodyPr>
          <a:lstStyle/>
          <a:p>
            <a:pPr algn="ctr">
              <a:lnSpc>
                <a:spcPts val="5247"/>
              </a:lnSpc>
              <a:spcBef>
                <a:spcPct val="0"/>
              </a:spcBef>
            </a:pPr>
            <a:r>
              <a:rPr lang="en-US" sz="3747" spc="374">
                <a:solidFill>
                  <a:srgbClr val="FFFFFF"/>
                </a:solidFill>
                <a:latin typeface="Archive"/>
                <a:ea typeface="Archive"/>
                <a:cs typeface="Archive"/>
                <a:sym typeface="Archive"/>
              </a:rPr>
              <a:t>Dhruvish shah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430063" y="1936909"/>
            <a:ext cx="11221859" cy="11221859"/>
          </a:xfrm>
          <a:custGeom>
            <a:avLst/>
            <a:gdLst/>
            <a:ahLst/>
            <a:cxnLst/>
            <a:rect r="r" b="b" t="t" l="l"/>
            <a:pathLst>
              <a:path h="11221859" w="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3FA9F5"/>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4240592" y="4196462"/>
            <a:ext cx="10852243" cy="2351276"/>
          </a:xfrm>
          <a:prstGeom prst="rect">
            <a:avLst/>
          </a:prstGeom>
        </p:spPr>
        <p:txBody>
          <a:bodyPr anchor="t" rtlCol="false" tIns="0" lIns="0" bIns="0" rIns="0">
            <a:spAutoFit/>
          </a:bodyPr>
          <a:lstStyle/>
          <a:p>
            <a:pPr algn="r">
              <a:lnSpc>
                <a:spcPts val="17361"/>
              </a:lnSpc>
            </a:pPr>
            <a:r>
              <a:rPr lang="en-US" b="true" sz="18469" spc="-904">
                <a:solidFill>
                  <a:srgbClr val="343434"/>
                </a:solidFill>
                <a:latin typeface="TT Hoves Bold"/>
                <a:ea typeface="TT Hoves Bold"/>
                <a:cs typeface="TT Hoves Bold"/>
                <a:sym typeface="TT Hoves Bold"/>
              </a:rPr>
              <a:t>Thank You</a:t>
            </a:r>
          </a:p>
        </p:txBody>
      </p:sp>
      <p:sp>
        <p:nvSpPr>
          <p:cNvPr name="Freeform 7" id="7"/>
          <p:cNvSpPr/>
          <p:nvPr/>
        </p:nvSpPr>
        <p:spPr>
          <a:xfrm flipH="false" flipV="false" rot="0">
            <a:off x="0" y="1253964"/>
            <a:ext cx="3411460" cy="3411460"/>
          </a:xfrm>
          <a:custGeom>
            <a:avLst/>
            <a:gdLst/>
            <a:ahLst/>
            <a:cxnLst/>
            <a:rect r="r" b="b" t="t" l="l"/>
            <a:pathLst>
              <a:path h="3411460" w="3411460">
                <a:moveTo>
                  <a:pt x="0" y="0"/>
                </a:moveTo>
                <a:lnTo>
                  <a:pt x="3411460" y="0"/>
                </a:lnTo>
                <a:lnTo>
                  <a:pt x="3411460" y="3411460"/>
                </a:lnTo>
                <a:lnTo>
                  <a:pt x="0" y="3411460"/>
                </a:lnTo>
                <a:lnTo>
                  <a:pt x="0" y="0"/>
                </a:lnTo>
                <a:close/>
              </a:path>
            </a:pathLst>
          </a:custGeom>
          <a:blipFill>
            <a:blip r:embed="rId4"/>
            <a:stretch>
              <a:fillRect l="0" t="0" r="0" b="0"/>
            </a:stretch>
          </a:blipFill>
        </p:spPr>
      </p:sp>
      <p:sp>
        <p:nvSpPr>
          <p:cNvPr name="Freeform 8" id="8"/>
          <p:cNvSpPr/>
          <p:nvPr/>
        </p:nvSpPr>
        <p:spPr>
          <a:xfrm flipH="false" flipV="false" rot="0">
            <a:off x="13044109" y="6575032"/>
            <a:ext cx="5243891" cy="3711968"/>
          </a:xfrm>
          <a:custGeom>
            <a:avLst/>
            <a:gdLst/>
            <a:ahLst/>
            <a:cxnLst/>
            <a:rect r="r" b="b" t="t" l="l"/>
            <a:pathLst>
              <a:path h="3711968" w="5243891">
                <a:moveTo>
                  <a:pt x="0" y="0"/>
                </a:moveTo>
                <a:lnTo>
                  <a:pt x="5243891" y="0"/>
                </a:lnTo>
                <a:lnTo>
                  <a:pt x="5243891" y="3711968"/>
                </a:lnTo>
                <a:lnTo>
                  <a:pt x="0" y="3711968"/>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057303" y="3469937"/>
            <a:ext cx="8395740" cy="6136005"/>
          </a:xfrm>
          <a:prstGeom prst="rect">
            <a:avLst/>
          </a:prstGeom>
        </p:spPr>
        <p:txBody>
          <a:bodyPr anchor="t" rtlCol="false" tIns="0" lIns="0" bIns="0" rIns="0">
            <a:spAutoFit/>
          </a:bodyPr>
          <a:lstStyle/>
          <a:p>
            <a:pPr algn="just">
              <a:lnSpc>
                <a:spcPts val="3239"/>
              </a:lnSpc>
            </a:pPr>
            <a:r>
              <a:rPr lang="en-US" b="true" sz="2399" spc="143">
                <a:solidFill>
                  <a:srgbClr val="343434"/>
                </a:solidFill>
                <a:latin typeface="TT Hoves Bold"/>
                <a:ea typeface="TT Hoves Bold"/>
                <a:cs typeface="TT Hoves Bold"/>
                <a:sym typeface="TT Hoves Bold"/>
              </a:rPr>
              <a:t>InsightPro</a:t>
            </a:r>
            <a:r>
              <a:rPr lang="en-US" sz="2399" spc="143">
                <a:solidFill>
                  <a:srgbClr val="343434"/>
                </a:solidFill>
                <a:latin typeface="TT Hoves"/>
                <a:ea typeface="TT Hoves"/>
                <a:cs typeface="TT Hoves"/>
                <a:sym typeface="TT Hoves"/>
              </a:rPr>
              <a:t> is an automated tool developed using </a:t>
            </a:r>
            <a:r>
              <a:rPr lang="en-US" b="true" sz="2399" spc="143">
                <a:solidFill>
                  <a:srgbClr val="343434"/>
                </a:solidFill>
                <a:latin typeface="TT Hoves Bold"/>
                <a:ea typeface="TT Hoves Bold"/>
                <a:cs typeface="TT Hoves Bold"/>
                <a:sym typeface="TT Hoves Bold"/>
              </a:rPr>
              <a:t>Python</a:t>
            </a:r>
            <a:r>
              <a:rPr lang="en-US" sz="2399" spc="143">
                <a:solidFill>
                  <a:srgbClr val="343434"/>
                </a:solidFill>
                <a:latin typeface="TT Hoves"/>
                <a:ea typeface="TT Hoves"/>
                <a:cs typeface="TT Hoves"/>
                <a:sym typeface="TT Hoves"/>
              </a:rPr>
              <a:t> that enhances the quality of PowerPoint presentations by analyzing key elements such as </a:t>
            </a:r>
            <a:r>
              <a:rPr lang="en-US" b="true" sz="2399" spc="143">
                <a:solidFill>
                  <a:srgbClr val="343434"/>
                </a:solidFill>
                <a:latin typeface="TT Hoves Bold"/>
                <a:ea typeface="TT Hoves Bold"/>
                <a:cs typeface="TT Hoves Bold"/>
                <a:sym typeface="TT Hoves Bold"/>
              </a:rPr>
              <a:t>font consistency</a:t>
            </a:r>
            <a:r>
              <a:rPr lang="en-US" sz="2399" spc="143">
                <a:solidFill>
                  <a:srgbClr val="343434"/>
                </a:solidFill>
                <a:latin typeface="TT Hoves"/>
                <a:ea typeface="TT Hoves"/>
                <a:cs typeface="TT Hoves"/>
                <a:sym typeface="TT Hoves"/>
              </a:rPr>
              <a:t>, </a:t>
            </a:r>
            <a:r>
              <a:rPr lang="en-US" b="true" sz="2399" spc="143">
                <a:solidFill>
                  <a:srgbClr val="343434"/>
                </a:solidFill>
                <a:latin typeface="TT Hoves Bold"/>
                <a:ea typeface="TT Hoves Bold"/>
                <a:cs typeface="TT Hoves Bold"/>
                <a:sym typeface="TT Hoves Bold"/>
              </a:rPr>
              <a:t>image alignment</a:t>
            </a:r>
            <a:r>
              <a:rPr lang="en-US" sz="2399" spc="143">
                <a:solidFill>
                  <a:srgbClr val="343434"/>
                </a:solidFill>
                <a:latin typeface="TT Hoves"/>
                <a:ea typeface="TT Hoves"/>
                <a:cs typeface="TT Hoves"/>
                <a:sym typeface="TT Hoves"/>
              </a:rPr>
              <a:t>,</a:t>
            </a:r>
            <a:r>
              <a:rPr lang="en-US" b="true" sz="2399" spc="143">
                <a:solidFill>
                  <a:srgbClr val="343434"/>
                </a:solidFill>
                <a:latin typeface="TT Hoves Bold"/>
                <a:ea typeface="TT Hoves Bold"/>
                <a:cs typeface="TT Hoves Bold"/>
                <a:sym typeface="TT Hoves Bold"/>
              </a:rPr>
              <a:t> slide structure</a:t>
            </a:r>
            <a:r>
              <a:rPr lang="en-US" sz="2399" spc="143">
                <a:solidFill>
                  <a:srgbClr val="343434"/>
                </a:solidFill>
                <a:latin typeface="TT Hoves"/>
                <a:ea typeface="TT Hoves"/>
                <a:cs typeface="TT Hoves"/>
                <a:sym typeface="TT Hoves"/>
              </a:rPr>
              <a:t>,</a:t>
            </a:r>
            <a:r>
              <a:rPr lang="en-US" b="true" sz="2399" spc="143">
                <a:solidFill>
                  <a:srgbClr val="343434"/>
                </a:solidFill>
                <a:latin typeface="TT Hoves Bold"/>
                <a:ea typeface="TT Hoves Bold"/>
                <a:cs typeface="TT Hoves Bold"/>
                <a:sym typeface="TT Hoves Bold"/>
              </a:rPr>
              <a:t> and color contrast</a:t>
            </a:r>
            <a:r>
              <a:rPr lang="en-US" sz="2399" spc="143">
                <a:solidFill>
                  <a:srgbClr val="343434"/>
                </a:solidFill>
                <a:latin typeface="TT Hoves"/>
                <a:ea typeface="TT Hoves"/>
                <a:cs typeface="TT Hoves"/>
                <a:sym typeface="TT Hoves"/>
              </a:rPr>
              <a:t>. </a:t>
            </a:r>
          </a:p>
          <a:p>
            <a:pPr algn="just">
              <a:lnSpc>
                <a:spcPts val="3239"/>
              </a:lnSpc>
            </a:pPr>
          </a:p>
          <a:p>
            <a:pPr algn="just">
              <a:lnSpc>
                <a:spcPts val="3239"/>
              </a:lnSpc>
            </a:pPr>
            <a:r>
              <a:rPr lang="en-US" sz="2399" spc="143">
                <a:solidFill>
                  <a:srgbClr val="343434"/>
                </a:solidFill>
                <a:latin typeface="TT Hoves"/>
                <a:ea typeface="TT Hoves"/>
                <a:cs typeface="TT Hoves"/>
                <a:sym typeface="TT Hoves"/>
              </a:rPr>
              <a:t>Designed to save time and ensure professional presentation standards, </a:t>
            </a:r>
            <a:r>
              <a:rPr lang="en-US" b="true" sz="2399" spc="143">
                <a:solidFill>
                  <a:srgbClr val="343434"/>
                </a:solidFill>
                <a:latin typeface="TT Hoves Bold"/>
                <a:ea typeface="TT Hoves Bold"/>
                <a:cs typeface="TT Hoves Bold"/>
                <a:sym typeface="TT Hoves Bold"/>
              </a:rPr>
              <a:t>InsightPro</a:t>
            </a:r>
            <a:r>
              <a:rPr lang="en-US" sz="2399" spc="143">
                <a:solidFill>
                  <a:srgbClr val="343434"/>
                </a:solidFill>
                <a:latin typeface="TT Hoves"/>
                <a:ea typeface="TT Hoves"/>
                <a:cs typeface="TT Hoves"/>
                <a:sym typeface="TT Hoves"/>
              </a:rPr>
              <a:t> provides instant feedback, helping users </a:t>
            </a:r>
            <a:r>
              <a:rPr lang="en-US" b="true" sz="2399" spc="143">
                <a:solidFill>
                  <a:srgbClr val="343434"/>
                </a:solidFill>
                <a:latin typeface="TT Hoves Bold"/>
                <a:ea typeface="TT Hoves Bold"/>
                <a:cs typeface="TT Hoves Bold"/>
                <a:sym typeface="TT Hoves Bold"/>
              </a:rPr>
              <a:t>improve the overall readability</a:t>
            </a:r>
            <a:r>
              <a:rPr lang="en-US" sz="2399" spc="143">
                <a:solidFill>
                  <a:srgbClr val="343434"/>
                </a:solidFill>
                <a:latin typeface="TT Hoves"/>
                <a:ea typeface="TT Hoves"/>
                <a:cs typeface="TT Hoves"/>
                <a:sym typeface="TT Hoves"/>
              </a:rPr>
              <a:t> and </a:t>
            </a:r>
            <a:r>
              <a:rPr lang="en-US" b="true" sz="2399" spc="143">
                <a:solidFill>
                  <a:srgbClr val="343434"/>
                </a:solidFill>
                <a:latin typeface="TT Hoves Bold"/>
                <a:ea typeface="TT Hoves Bold"/>
                <a:cs typeface="TT Hoves Bold"/>
                <a:sym typeface="TT Hoves Bold"/>
              </a:rPr>
              <a:t>design</a:t>
            </a:r>
            <a:r>
              <a:rPr lang="en-US" sz="2399" spc="143">
                <a:solidFill>
                  <a:srgbClr val="343434"/>
                </a:solidFill>
                <a:latin typeface="TT Hoves"/>
                <a:ea typeface="TT Hoves"/>
                <a:cs typeface="TT Hoves"/>
                <a:sym typeface="TT Hoves"/>
              </a:rPr>
              <a:t> of their slides. </a:t>
            </a:r>
          </a:p>
          <a:p>
            <a:pPr algn="just">
              <a:lnSpc>
                <a:spcPts val="3239"/>
              </a:lnSpc>
            </a:pPr>
          </a:p>
          <a:p>
            <a:pPr algn="just" marL="0" indent="0" lvl="0">
              <a:lnSpc>
                <a:spcPts val="3239"/>
              </a:lnSpc>
              <a:spcBef>
                <a:spcPct val="0"/>
              </a:spcBef>
            </a:pPr>
            <a:r>
              <a:rPr lang="en-US" sz="2399" spc="143">
                <a:solidFill>
                  <a:srgbClr val="343434"/>
                </a:solidFill>
                <a:latin typeface="TT Hoves"/>
                <a:ea typeface="TT Hoves"/>
                <a:cs typeface="TT Hoves"/>
                <a:sym typeface="TT Hoves"/>
              </a:rPr>
              <a:t>The project leverages </a:t>
            </a:r>
            <a:r>
              <a:rPr lang="en-US" b="true" sz="2399" spc="143">
                <a:solidFill>
                  <a:srgbClr val="343434"/>
                </a:solidFill>
                <a:latin typeface="TT Hoves Bold"/>
                <a:ea typeface="TT Hoves Bold"/>
                <a:cs typeface="TT Hoves Bold"/>
                <a:sym typeface="TT Hoves Bold"/>
              </a:rPr>
              <a:t>advanced Python libraries</a:t>
            </a:r>
            <a:r>
              <a:rPr lang="en-US" sz="2399" spc="143">
                <a:solidFill>
                  <a:srgbClr val="343434"/>
                </a:solidFill>
                <a:latin typeface="TT Hoves"/>
                <a:ea typeface="TT Hoves"/>
                <a:cs typeface="TT Hoves"/>
                <a:sym typeface="TT Hoves"/>
              </a:rPr>
              <a:t> to streamline the quality checking process, making it easier for users to </a:t>
            </a:r>
            <a:r>
              <a:rPr lang="en-US" b="true" sz="2399" spc="143">
                <a:solidFill>
                  <a:srgbClr val="343434"/>
                </a:solidFill>
                <a:latin typeface="TT Hoves Bold"/>
                <a:ea typeface="TT Hoves Bold"/>
                <a:cs typeface="TT Hoves Bold"/>
                <a:sym typeface="TT Hoves Bold"/>
              </a:rPr>
              <a:t>create polished and consistent presentations</a:t>
            </a:r>
          </a:p>
        </p:txBody>
      </p:sp>
      <p:grpSp>
        <p:nvGrpSpPr>
          <p:cNvPr name="Group 3" id="3"/>
          <p:cNvGrpSpPr/>
          <p:nvPr/>
        </p:nvGrpSpPr>
        <p:grpSpPr>
          <a:xfrm rot="0">
            <a:off x="-696258" y="-976142"/>
            <a:ext cx="5023751" cy="11878896"/>
            <a:chOff x="0" y="0"/>
            <a:chExt cx="1323128" cy="3128598"/>
          </a:xfrm>
        </p:grpSpPr>
        <p:sp>
          <p:nvSpPr>
            <p:cNvPr name="Freeform 4" id="4"/>
            <p:cNvSpPr/>
            <p:nvPr/>
          </p:nvSpPr>
          <p:spPr>
            <a:xfrm flipH="false" flipV="false" rot="0">
              <a:off x="0" y="0"/>
              <a:ext cx="1323128" cy="3128598"/>
            </a:xfrm>
            <a:custGeom>
              <a:avLst/>
              <a:gdLst/>
              <a:ahLst/>
              <a:cxnLst/>
              <a:rect r="r" b="b" t="t" l="l"/>
              <a:pathLst>
                <a:path h="3128598" w="1323128">
                  <a:moveTo>
                    <a:pt x="0" y="0"/>
                  </a:moveTo>
                  <a:lnTo>
                    <a:pt x="1323128" y="0"/>
                  </a:lnTo>
                  <a:lnTo>
                    <a:pt x="1323128" y="3128598"/>
                  </a:lnTo>
                  <a:lnTo>
                    <a:pt x="0" y="3128598"/>
                  </a:lnTo>
                  <a:close/>
                </a:path>
              </a:pathLst>
            </a:custGeom>
            <a:solidFill>
              <a:srgbClr val="3FA9F5"/>
            </a:solidFill>
          </p:spPr>
        </p:sp>
        <p:sp>
          <p:nvSpPr>
            <p:cNvPr name="TextBox 5" id="5"/>
            <p:cNvSpPr txBox="true"/>
            <p:nvPr/>
          </p:nvSpPr>
          <p:spPr>
            <a:xfrm>
              <a:off x="0" y="-57150"/>
              <a:ext cx="1323128"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263798" y="-4131629"/>
            <a:ext cx="7991003" cy="7991003"/>
          </a:xfrm>
          <a:custGeom>
            <a:avLst/>
            <a:gdLst/>
            <a:ahLst/>
            <a:cxnLst/>
            <a:rect r="r" b="b" t="t" l="l"/>
            <a:pathLst>
              <a:path h="7991003" w="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525" y="0"/>
            <a:ext cx="2624189" cy="1253964"/>
          </a:xfrm>
          <a:custGeom>
            <a:avLst/>
            <a:gdLst/>
            <a:ahLst/>
            <a:cxnLst/>
            <a:rect r="r" b="b" t="t" l="l"/>
            <a:pathLst>
              <a:path h="1253964" w="2624189">
                <a:moveTo>
                  <a:pt x="0" y="0"/>
                </a:moveTo>
                <a:lnTo>
                  <a:pt x="2624189" y="0"/>
                </a:lnTo>
                <a:lnTo>
                  <a:pt x="2624189" y="1253964"/>
                </a:lnTo>
                <a:lnTo>
                  <a:pt x="0" y="1253964"/>
                </a:lnTo>
                <a:lnTo>
                  <a:pt x="0" y="0"/>
                </a:lnTo>
                <a:close/>
              </a:path>
            </a:pathLst>
          </a:custGeom>
          <a:blipFill>
            <a:blip r:embed="rId4"/>
            <a:stretch>
              <a:fillRect l="0" t="-56750" r="0" b="-52521"/>
            </a:stretch>
          </a:blipFill>
        </p:spPr>
      </p:sp>
      <p:sp>
        <p:nvSpPr>
          <p:cNvPr name="Freeform 8" id="8"/>
          <p:cNvSpPr/>
          <p:nvPr/>
        </p:nvSpPr>
        <p:spPr>
          <a:xfrm flipH="false" flipV="false" rot="0">
            <a:off x="16516528" y="0"/>
            <a:ext cx="1771472" cy="1253964"/>
          </a:xfrm>
          <a:custGeom>
            <a:avLst/>
            <a:gdLst/>
            <a:ahLst/>
            <a:cxnLst/>
            <a:rect r="r" b="b" t="t" l="l"/>
            <a:pathLst>
              <a:path h="1253964" w="1771472">
                <a:moveTo>
                  <a:pt x="0" y="0"/>
                </a:moveTo>
                <a:lnTo>
                  <a:pt x="1771472" y="0"/>
                </a:lnTo>
                <a:lnTo>
                  <a:pt x="1771472" y="1253964"/>
                </a:lnTo>
                <a:lnTo>
                  <a:pt x="0" y="1253964"/>
                </a:lnTo>
                <a:lnTo>
                  <a:pt x="0" y="0"/>
                </a:lnTo>
                <a:close/>
              </a:path>
            </a:pathLst>
          </a:custGeom>
          <a:blipFill>
            <a:blip r:embed="rId5"/>
            <a:stretch>
              <a:fillRect l="0" t="0" r="0" b="0"/>
            </a:stretch>
          </a:blipFill>
        </p:spPr>
      </p:sp>
      <p:sp>
        <p:nvSpPr>
          <p:cNvPr name="TextBox 9" id="9"/>
          <p:cNvSpPr txBox="true"/>
          <p:nvPr/>
        </p:nvSpPr>
        <p:spPr>
          <a:xfrm rot="0">
            <a:off x="6938212" y="1558764"/>
            <a:ext cx="8633923" cy="1574959"/>
          </a:xfrm>
          <a:prstGeom prst="rect">
            <a:avLst/>
          </a:prstGeom>
        </p:spPr>
        <p:txBody>
          <a:bodyPr anchor="t" rtlCol="false" tIns="0" lIns="0" bIns="0" rIns="0">
            <a:spAutoFit/>
          </a:bodyPr>
          <a:lstStyle/>
          <a:p>
            <a:pPr algn="l">
              <a:lnSpc>
                <a:spcPts val="11645"/>
              </a:lnSpc>
            </a:pPr>
            <a:r>
              <a:rPr lang="en-US" b="true" sz="12388" spc="-607">
                <a:solidFill>
                  <a:srgbClr val="343434"/>
                </a:solidFill>
                <a:latin typeface="TT Hoves Bold"/>
                <a:ea typeface="TT Hoves Bold"/>
                <a:cs typeface="TT Hoves Bold"/>
                <a:sym typeface="TT Hoves Bold"/>
              </a:rPr>
              <a:t>Introduction</a:t>
            </a:r>
          </a:p>
        </p:txBody>
      </p:sp>
      <p:sp>
        <p:nvSpPr>
          <p:cNvPr name="Freeform 10" id="10"/>
          <p:cNvSpPr/>
          <p:nvPr/>
        </p:nvSpPr>
        <p:spPr>
          <a:xfrm flipH="false" flipV="false" rot="0">
            <a:off x="-9525" y="1253964"/>
            <a:ext cx="4281359" cy="7163753"/>
          </a:xfrm>
          <a:custGeom>
            <a:avLst/>
            <a:gdLst/>
            <a:ahLst/>
            <a:cxnLst/>
            <a:rect r="r" b="b" t="t" l="l"/>
            <a:pathLst>
              <a:path h="7163753" w="4281359">
                <a:moveTo>
                  <a:pt x="0" y="0"/>
                </a:moveTo>
                <a:lnTo>
                  <a:pt x="4281359" y="0"/>
                </a:lnTo>
                <a:lnTo>
                  <a:pt x="4281359" y="7163752"/>
                </a:lnTo>
                <a:lnTo>
                  <a:pt x="0" y="7163752"/>
                </a:lnTo>
                <a:lnTo>
                  <a:pt x="0" y="0"/>
                </a:lnTo>
                <a:close/>
              </a:path>
            </a:pathLst>
          </a:custGeom>
          <a:blipFill>
            <a:blip r:embed="rId6">
              <a:extLst>
                <a:ext uri="{96DAC541-7B7A-43D3-8B79-37D633B846F1}">
                  <asvg:svgBlip xmlns:asvg="http://schemas.microsoft.com/office/drawing/2016/SVG/main" r:embed="rId7"/>
                </a:ext>
              </a:extLst>
            </a:blip>
            <a:stretch>
              <a:fillRect l="0" t="0" r="-113151" b="0"/>
            </a:stretch>
          </a:blipFill>
        </p:spPr>
      </p:sp>
      <p:sp>
        <p:nvSpPr>
          <p:cNvPr name="TextBox 11" id="11"/>
          <p:cNvSpPr txBox="true"/>
          <p:nvPr/>
        </p:nvSpPr>
        <p:spPr>
          <a:xfrm rot="0">
            <a:off x="-1725735" y="6821207"/>
            <a:ext cx="5508869"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805628" y="-3991568"/>
            <a:ext cx="9598990" cy="9598990"/>
          </a:xfrm>
          <a:custGeom>
            <a:avLst/>
            <a:gdLst/>
            <a:ahLst/>
            <a:cxnLst/>
            <a:rect r="r" b="b" t="t" l="l"/>
            <a:pathLst>
              <a:path h="9598990" w="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77997" y="6019746"/>
            <a:ext cx="6574559" cy="1990725"/>
          </a:xfrm>
          <a:prstGeom prst="rect">
            <a:avLst/>
          </a:prstGeom>
        </p:spPr>
        <p:txBody>
          <a:bodyPr anchor="t" rtlCol="false" tIns="0" lIns="0" bIns="0" rIns="0">
            <a:spAutoFit/>
          </a:bodyPr>
          <a:lstStyle/>
          <a:p>
            <a:pPr algn="just">
              <a:lnSpc>
                <a:spcPts val="2699"/>
              </a:lnSpc>
            </a:pPr>
            <a:r>
              <a:rPr lang="en-US" sz="1999" spc="119">
                <a:solidFill>
                  <a:srgbClr val="343434"/>
                </a:solidFill>
                <a:latin typeface="TT Hoves"/>
                <a:ea typeface="TT Hoves"/>
                <a:cs typeface="TT Hoves"/>
                <a:sym typeface="TT Hoves"/>
              </a:rPr>
              <a:t>To create </a:t>
            </a:r>
            <a:r>
              <a:rPr lang="en-US" b="true" sz="1999" spc="119">
                <a:solidFill>
                  <a:srgbClr val="343434"/>
                </a:solidFill>
                <a:latin typeface="TT Hoves Bold"/>
                <a:ea typeface="TT Hoves Bold"/>
                <a:cs typeface="TT Hoves Bold"/>
                <a:sym typeface="TT Hoves Bold"/>
              </a:rPr>
              <a:t>InsightPro</a:t>
            </a:r>
            <a:r>
              <a:rPr lang="en-US" sz="1999" spc="119">
                <a:solidFill>
                  <a:srgbClr val="343434"/>
                </a:solidFill>
                <a:latin typeface="TT Hoves"/>
                <a:ea typeface="TT Hoves"/>
                <a:cs typeface="TT Hoves"/>
                <a:sym typeface="TT Hoves"/>
              </a:rPr>
              <a:t>, we followed a structured approach to develop a robust solution for automating PowerPoint quality checks. </a:t>
            </a:r>
          </a:p>
          <a:p>
            <a:pPr algn="just">
              <a:lnSpc>
                <a:spcPts val="2699"/>
              </a:lnSpc>
            </a:pPr>
          </a:p>
          <a:p>
            <a:pPr algn="just">
              <a:lnSpc>
                <a:spcPts val="2699"/>
              </a:lnSpc>
            </a:pPr>
          </a:p>
          <a:p>
            <a:pPr algn="just" marL="0" indent="0" lvl="0">
              <a:lnSpc>
                <a:spcPts val="2699"/>
              </a:lnSpc>
              <a:spcBef>
                <a:spcPct val="0"/>
              </a:spcBef>
            </a:pPr>
            <a:r>
              <a:rPr lang="en-US" sz="1999" spc="119">
                <a:solidFill>
                  <a:srgbClr val="343434"/>
                </a:solidFill>
                <a:latin typeface="TT Hoves"/>
                <a:ea typeface="TT Hoves"/>
                <a:cs typeface="TT Hoves"/>
                <a:sym typeface="TT Hoves"/>
              </a:rPr>
              <a:t>The steps involved in our approach are as follows:</a:t>
            </a:r>
          </a:p>
        </p:txBody>
      </p:sp>
      <p:grpSp>
        <p:nvGrpSpPr>
          <p:cNvPr name="Group 4" id="4"/>
          <p:cNvGrpSpPr/>
          <p:nvPr/>
        </p:nvGrpSpPr>
        <p:grpSpPr>
          <a:xfrm rot="0">
            <a:off x="9850921" y="1597872"/>
            <a:ext cx="6998061" cy="1310962"/>
            <a:chOff x="0" y="0"/>
            <a:chExt cx="2342659" cy="438855"/>
          </a:xfrm>
        </p:grpSpPr>
        <p:sp>
          <p:nvSpPr>
            <p:cNvPr name="Freeform 5" id="5"/>
            <p:cNvSpPr/>
            <p:nvPr/>
          </p:nvSpPr>
          <p:spPr>
            <a:xfrm flipH="false" flipV="false" rot="0">
              <a:off x="0" y="0"/>
              <a:ext cx="2342659" cy="438855"/>
            </a:xfrm>
            <a:custGeom>
              <a:avLst/>
              <a:gdLst/>
              <a:ahLst/>
              <a:cxnLst/>
              <a:rect r="r" b="b" t="t" l="l"/>
              <a:pathLst>
                <a:path h="438855" w="2342659">
                  <a:moveTo>
                    <a:pt x="0" y="0"/>
                  </a:moveTo>
                  <a:lnTo>
                    <a:pt x="2342659" y="0"/>
                  </a:lnTo>
                  <a:lnTo>
                    <a:pt x="2342659" y="438855"/>
                  </a:lnTo>
                  <a:lnTo>
                    <a:pt x="0" y="438855"/>
                  </a:lnTo>
                  <a:close/>
                </a:path>
              </a:pathLst>
            </a:custGeom>
            <a:solidFill>
              <a:srgbClr val="3FA9F5"/>
            </a:solidFill>
          </p:spPr>
        </p:sp>
        <p:sp>
          <p:nvSpPr>
            <p:cNvPr name="TextBox 6" id="6"/>
            <p:cNvSpPr txBox="true"/>
            <p:nvPr/>
          </p:nvSpPr>
          <p:spPr>
            <a:xfrm>
              <a:off x="0" y="104775"/>
              <a:ext cx="2342659" cy="334080"/>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133042" y="1826629"/>
            <a:ext cx="1100539"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name="TextBox 8" id="8"/>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02</a:t>
            </a:r>
          </a:p>
        </p:txBody>
      </p:sp>
      <p:sp>
        <p:nvSpPr>
          <p:cNvPr name="TextBox 9" id="9"/>
          <p:cNvSpPr txBox="true"/>
          <p:nvPr/>
        </p:nvSpPr>
        <p:spPr>
          <a:xfrm rot="0">
            <a:off x="11601737" y="2049859"/>
            <a:ext cx="5117335" cy="706755"/>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EFEFEF"/>
                </a:solidFill>
                <a:latin typeface="TT Hoves"/>
                <a:ea typeface="TT Hoves"/>
                <a:cs typeface="TT Hoves"/>
                <a:sym typeface="TT Hoves"/>
              </a:rPr>
              <a:t>Recognized the need for automating manual quality checks in PowerPoint presentations, which are often time-consuming and prone to human error.</a:t>
            </a:r>
          </a:p>
        </p:txBody>
      </p:sp>
      <p:sp>
        <p:nvSpPr>
          <p:cNvPr name="TextBox 10" id="10"/>
          <p:cNvSpPr txBox="true"/>
          <p:nvPr/>
        </p:nvSpPr>
        <p:spPr>
          <a:xfrm rot="0">
            <a:off x="1885141" y="2970820"/>
            <a:ext cx="7048020" cy="2613580"/>
          </a:xfrm>
          <a:prstGeom prst="rect">
            <a:avLst/>
          </a:prstGeom>
        </p:spPr>
        <p:txBody>
          <a:bodyPr anchor="t" rtlCol="false" tIns="0" lIns="0" bIns="0" rIns="0">
            <a:spAutoFit/>
          </a:bodyPr>
          <a:lstStyle/>
          <a:p>
            <a:pPr algn="l">
              <a:lnSpc>
                <a:spcPts val="10180"/>
              </a:lnSpc>
            </a:pPr>
            <a:r>
              <a:rPr lang="en-US" b="true" sz="9695" spc="-475">
                <a:solidFill>
                  <a:srgbClr val="343434"/>
                </a:solidFill>
                <a:latin typeface="TT Hoves Bold"/>
                <a:ea typeface="TT Hoves Bold"/>
                <a:cs typeface="TT Hoves Bold"/>
                <a:sym typeface="TT Hoves Bold"/>
              </a:rPr>
              <a:t>Approach To The Solution</a:t>
            </a:r>
          </a:p>
        </p:txBody>
      </p:sp>
      <p:sp>
        <p:nvSpPr>
          <p:cNvPr name="Freeform 11" id="11"/>
          <p:cNvSpPr/>
          <p:nvPr/>
        </p:nvSpPr>
        <p:spPr>
          <a:xfrm flipH="false" flipV="false" rot="0">
            <a:off x="0" y="0"/>
            <a:ext cx="2624189" cy="1253964"/>
          </a:xfrm>
          <a:custGeom>
            <a:avLst/>
            <a:gdLst/>
            <a:ahLst/>
            <a:cxnLst/>
            <a:rect r="r" b="b" t="t" l="l"/>
            <a:pathLst>
              <a:path h="1253964" w="2624189">
                <a:moveTo>
                  <a:pt x="0" y="0"/>
                </a:moveTo>
                <a:lnTo>
                  <a:pt x="2624189" y="0"/>
                </a:lnTo>
                <a:lnTo>
                  <a:pt x="2624189" y="1253964"/>
                </a:lnTo>
                <a:lnTo>
                  <a:pt x="0" y="1253964"/>
                </a:lnTo>
                <a:lnTo>
                  <a:pt x="0" y="0"/>
                </a:lnTo>
                <a:close/>
              </a:path>
            </a:pathLst>
          </a:custGeom>
          <a:blipFill>
            <a:blip r:embed="rId4"/>
            <a:stretch>
              <a:fillRect l="0" t="-56750" r="0" b="-52521"/>
            </a:stretch>
          </a:blipFill>
        </p:spPr>
      </p:sp>
      <p:sp>
        <p:nvSpPr>
          <p:cNvPr name="Freeform 12" id="12"/>
          <p:cNvSpPr/>
          <p:nvPr/>
        </p:nvSpPr>
        <p:spPr>
          <a:xfrm flipH="false" flipV="false" rot="0">
            <a:off x="16516528" y="0"/>
            <a:ext cx="1771472" cy="1253964"/>
          </a:xfrm>
          <a:custGeom>
            <a:avLst/>
            <a:gdLst/>
            <a:ahLst/>
            <a:cxnLst/>
            <a:rect r="r" b="b" t="t" l="l"/>
            <a:pathLst>
              <a:path h="1253964" w="1771472">
                <a:moveTo>
                  <a:pt x="0" y="0"/>
                </a:moveTo>
                <a:lnTo>
                  <a:pt x="1771472" y="0"/>
                </a:lnTo>
                <a:lnTo>
                  <a:pt x="1771472" y="1253964"/>
                </a:lnTo>
                <a:lnTo>
                  <a:pt x="0" y="1253964"/>
                </a:lnTo>
                <a:lnTo>
                  <a:pt x="0" y="0"/>
                </a:lnTo>
                <a:close/>
              </a:path>
            </a:pathLst>
          </a:custGeom>
          <a:blipFill>
            <a:blip r:embed="rId5"/>
            <a:stretch>
              <a:fillRect l="0" t="0" r="0" b="0"/>
            </a:stretch>
          </a:blipFill>
        </p:spPr>
      </p:sp>
      <p:grpSp>
        <p:nvGrpSpPr>
          <p:cNvPr name="Group 13" id="13"/>
          <p:cNvGrpSpPr/>
          <p:nvPr/>
        </p:nvGrpSpPr>
        <p:grpSpPr>
          <a:xfrm rot="0">
            <a:off x="9850921" y="3185238"/>
            <a:ext cx="6998061" cy="1310962"/>
            <a:chOff x="0" y="0"/>
            <a:chExt cx="2342659" cy="438855"/>
          </a:xfrm>
        </p:grpSpPr>
        <p:sp>
          <p:nvSpPr>
            <p:cNvPr name="Freeform 14" id="14"/>
            <p:cNvSpPr/>
            <p:nvPr/>
          </p:nvSpPr>
          <p:spPr>
            <a:xfrm flipH="false" flipV="false" rot="0">
              <a:off x="0" y="0"/>
              <a:ext cx="2342659" cy="438855"/>
            </a:xfrm>
            <a:custGeom>
              <a:avLst/>
              <a:gdLst/>
              <a:ahLst/>
              <a:cxnLst/>
              <a:rect r="r" b="b" t="t" l="l"/>
              <a:pathLst>
                <a:path h="438855" w="2342659">
                  <a:moveTo>
                    <a:pt x="0" y="0"/>
                  </a:moveTo>
                  <a:lnTo>
                    <a:pt x="2342659" y="0"/>
                  </a:lnTo>
                  <a:lnTo>
                    <a:pt x="2342659" y="438855"/>
                  </a:lnTo>
                  <a:lnTo>
                    <a:pt x="0" y="438855"/>
                  </a:lnTo>
                  <a:close/>
                </a:path>
              </a:pathLst>
            </a:custGeom>
            <a:solidFill>
              <a:srgbClr val="3FA9F5"/>
            </a:solidFill>
          </p:spPr>
        </p:sp>
        <p:sp>
          <p:nvSpPr>
            <p:cNvPr name="TextBox 15" id="15"/>
            <p:cNvSpPr txBox="true"/>
            <p:nvPr/>
          </p:nvSpPr>
          <p:spPr>
            <a:xfrm>
              <a:off x="0" y="104775"/>
              <a:ext cx="2342659" cy="334080"/>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10133042" y="3413995"/>
            <a:ext cx="1203056"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02.</a:t>
            </a:r>
          </a:p>
        </p:txBody>
      </p:sp>
      <p:grpSp>
        <p:nvGrpSpPr>
          <p:cNvPr name="Group 17" id="17"/>
          <p:cNvGrpSpPr/>
          <p:nvPr/>
        </p:nvGrpSpPr>
        <p:grpSpPr>
          <a:xfrm rot="0">
            <a:off x="9850921" y="4772605"/>
            <a:ext cx="6998061" cy="1310962"/>
            <a:chOff x="0" y="0"/>
            <a:chExt cx="2342659" cy="438855"/>
          </a:xfrm>
        </p:grpSpPr>
        <p:sp>
          <p:nvSpPr>
            <p:cNvPr name="Freeform 18" id="18"/>
            <p:cNvSpPr/>
            <p:nvPr/>
          </p:nvSpPr>
          <p:spPr>
            <a:xfrm flipH="false" flipV="false" rot="0">
              <a:off x="0" y="0"/>
              <a:ext cx="2342659" cy="438855"/>
            </a:xfrm>
            <a:custGeom>
              <a:avLst/>
              <a:gdLst/>
              <a:ahLst/>
              <a:cxnLst/>
              <a:rect r="r" b="b" t="t" l="l"/>
              <a:pathLst>
                <a:path h="438855" w="2342659">
                  <a:moveTo>
                    <a:pt x="0" y="0"/>
                  </a:moveTo>
                  <a:lnTo>
                    <a:pt x="2342659" y="0"/>
                  </a:lnTo>
                  <a:lnTo>
                    <a:pt x="2342659" y="438855"/>
                  </a:lnTo>
                  <a:lnTo>
                    <a:pt x="0" y="438855"/>
                  </a:lnTo>
                  <a:close/>
                </a:path>
              </a:pathLst>
            </a:custGeom>
            <a:solidFill>
              <a:srgbClr val="3FA9F5"/>
            </a:solidFill>
          </p:spPr>
        </p:sp>
        <p:sp>
          <p:nvSpPr>
            <p:cNvPr name="TextBox 19" id="19"/>
            <p:cNvSpPr txBox="true"/>
            <p:nvPr/>
          </p:nvSpPr>
          <p:spPr>
            <a:xfrm>
              <a:off x="0" y="104775"/>
              <a:ext cx="2342659" cy="334080"/>
            </a:xfrm>
            <a:prstGeom prst="rect">
              <a:avLst/>
            </a:prstGeom>
          </p:spPr>
          <p:txBody>
            <a:bodyPr anchor="ctr" rtlCol="false" tIns="50800" lIns="50800" bIns="50800" rIns="50800"/>
            <a:lstStyle/>
            <a:p>
              <a:pPr algn="ctr">
                <a:lnSpc>
                  <a:spcPts val="1925"/>
                </a:lnSpc>
              </a:pPr>
            </a:p>
          </p:txBody>
        </p:sp>
      </p:grpSp>
      <p:sp>
        <p:nvSpPr>
          <p:cNvPr name="TextBox 20" id="20"/>
          <p:cNvSpPr txBox="true"/>
          <p:nvPr/>
        </p:nvSpPr>
        <p:spPr>
          <a:xfrm rot="0">
            <a:off x="10133042" y="5001362"/>
            <a:ext cx="1203056"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03.</a:t>
            </a:r>
          </a:p>
        </p:txBody>
      </p:sp>
      <p:grpSp>
        <p:nvGrpSpPr>
          <p:cNvPr name="Group 21" id="21"/>
          <p:cNvGrpSpPr/>
          <p:nvPr/>
        </p:nvGrpSpPr>
        <p:grpSpPr>
          <a:xfrm rot="0">
            <a:off x="9850921" y="6359972"/>
            <a:ext cx="6998061" cy="1310962"/>
            <a:chOff x="0" y="0"/>
            <a:chExt cx="2342659" cy="438855"/>
          </a:xfrm>
        </p:grpSpPr>
        <p:sp>
          <p:nvSpPr>
            <p:cNvPr name="Freeform 22" id="22"/>
            <p:cNvSpPr/>
            <p:nvPr/>
          </p:nvSpPr>
          <p:spPr>
            <a:xfrm flipH="false" flipV="false" rot="0">
              <a:off x="0" y="0"/>
              <a:ext cx="2342659" cy="438855"/>
            </a:xfrm>
            <a:custGeom>
              <a:avLst/>
              <a:gdLst/>
              <a:ahLst/>
              <a:cxnLst/>
              <a:rect r="r" b="b" t="t" l="l"/>
              <a:pathLst>
                <a:path h="438855" w="2342659">
                  <a:moveTo>
                    <a:pt x="0" y="0"/>
                  </a:moveTo>
                  <a:lnTo>
                    <a:pt x="2342659" y="0"/>
                  </a:lnTo>
                  <a:lnTo>
                    <a:pt x="2342659" y="438855"/>
                  </a:lnTo>
                  <a:lnTo>
                    <a:pt x="0" y="438855"/>
                  </a:lnTo>
                  <a:close/>
                </a:path>
              </a:pathLst>
            </a:custGeom>
            <a:solidFill>
              <a:srgbClr val="3FA9F5"/>
            </a:solidFill>
          </p:spPr>
        </p:sp>
        <p:sp>
          <p:nvSpPr>
            <p:cNvPr name="TextBox 23" id="23"/>
            <p:cNvSpPr txBox="true"/>
            <p:nvPr/>
          </p:nvSpPr>
          <p:spPr>
            <a:xfrm>
              <a:off x="0" y="104775"/>
              <a:ext cx="2342659" cy="334080"/>
            </a:xfrm>
            <a:prstGeom prst="rect">
              <a:avLst/>
            </a:prstGeom>
          </p:spPr>
          <p:txBody>
            <a:bodyPr anchor="ctr" rtlCol="false" tIns="50800" lIns="50800" bIns="50800" rIns="50800"/>
            <a:lstStyle/>
            <a:p>
              <a:pPr algn="ctr">
                <a:lnSpc>
                  <a:spcPts val="1925"/>
                </a:lnSpc>
              </a:pPr>
            </a:p>
          </p:txBody>
        </p:sp>
      </p:grpSp>
      <p:sp>
        <p:nvSpPr>
          <p:cNvPr name="TextBox 24" id="24"/>
          <p:cNvSpPr txBox="true"/>
          <p:nvPr/>
        </p:nvSpPr>
        <p:spPr>
          <a:xfrm rot="0">
            <a:off x="10133042" y="6588729"/>
            <a:ext cx="1203056"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04.</a:t>
            </a:r>
          </a:p>
        </p:txBody>
      </p:sp>
      <p:grpSp>
        <p:nvGrpSpPr>
          <p:cNvPr name="Group 25" id="25"/>
          <p:cNvGrpSpPr/>
          <p:nvPr/>
        </p:nvGrpSpPr>
        <p:grpSpPr>
          <a:xfrm rot="0">
            <a:off x="9850921" y="7947338"/>
            <a:ext cx="6998061" cy="1310962"/>
            <a:chOff x="0" y="0"/>
            <a:chExt cx="2342659" cy="438855"/>
          </a:xfrm>
        </p:grpSpPr>
        <p:sp>
          <p:nvSpPr>
            <p:cNvPr name="Freeform 26" id="26"/>
            <p:cNvSpPr/>
            <p:nvPr/>
          </p:nvSpPr>
          <p:spPr>
            <a:xfrm flipH="false" flipV="false" rot="0">
              <a:off x="0" y="0"/>
              <a:ext cx="2342659" cy="438855"/>
            </a:xfrm>
            <a:custGeom>
              <a:avLst/>
              <a:gdLst/>
              <a:ahLst/>
              <a:cxnLst/>
              <a:rect r="r" b="b" t="t" l="l"/>
              <a:pathLst>
                <a:path h="438855" w="2342659">
                  <a:moveTo>
                    <a:pt x="0" y="0"/>
                  </a:moveTo>
                  <a:lnTo>
                    <a:pt x="2342659" y="0"/>
                  </a:lnTo>
                  <a:lnTo>
                    <a:pt x="2342659" y="438855"/>
                  </a:lnTo>
                  <a:lnTo>
                    <a:pt x="0" y="438855"/>
                  </a:lnTo>
                  <a:close/>
                </a:path>
              </a:pathLst>
            </a:custGeom>
            <a:solidFill>
              <a:srgbClr val="3FA9F5"/>
            </a:solidFill>
          </p:spPr>
        </p:sp>
        <p:sp>
          <p:nvSpPr>
            <p:cNvPr name="TextBox 27" id="27"/>
            <p:cNvSpPr txBox="true"/>
            <p:nvPr/>
          </p:nvSpPr>
          <p:spPr>
            <a:xfrm>
              <a:off x="0" y="104775"/>
              <a:ext cx="2342659" cy="334080"/>
            </a:xfrm>
            <a:prstGeom prst="rect">
              <a:avLst/>
            </a:prstGeom>
          </p:spPr>
          <p:txBody>
            <a:bodyPr anchor="ctr" rtlCol="false" tIns="50800" lIns="50800" bIns="50800" rIns="50800"/>
            <a:lstStyle/>
            <a:p>
              <a:pPr algn="ctr">
                <a:lnSpc>
                  <a:spcPts val="1925"/>
                </a:lnSpc>
              </a:pPr>
            </a:p>
          </p:txBody>
        </p:sp>
      </p:grpSp>
      <p:sp>
        <p:nvSpPr>
          <p:cNvPr name="TextBox 28" id="28"/>
          <p:cNvSpPr txBox="true"/>
          <p:nvPr/>
        </p:nvSpPr>
        <p:spPr>
          <a:xfrm rot="0">
            <a:off x="10133042" y="8176095"/>
            <a:ext cx="1203056"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05.</a:t>
            </a:r>
          </a:p>
        </p:txBody>
      </p:sp>
      <p:sp>
        <p:nvSpPr>
          <p:cNvPr name="TextBox 29" id="29"/>
          <p:cNvSpPr txBox="true"/>
          <p:nvPr/>
        </p:nvSpPr>
        <p:spPr>
          <a:xfrm rot="0">
            <a:off x="11601737" y="1706959"/>
            <a:ext cx="5117335" cy="342900"/>
          </a:xfrm>
          <a:prstGeom prst="rect">
            <a:avLst/>
          </a:prstGeom>
        </p:spPr>
        <p:txBody>
          <a:bodyPr anchor="t" rtlCol="false" tIns="0" lIns="0" bIns="0" rIns="0">
            <a:spAutoFit/>
          </a:bodyPr>
          <a:lstStyle/>
          <a:p>
            <a:pPr algn="just" marL="0" indent="0" lvl="0">
              <a:lnSpc>
                <a:spcPts val="2700"/>
              </a:lnSpc>
              <a:spcBef>
                <a:spcPct val="0"/>
              </a:spcBef>
            </a:pPr>
            <a:r>
              <a:rPr lang="en-US" b="true" sz="2000" spc="32">
                <a:solidFill>
                  <a:srgbClr val="EFEFEF"/>
                </a:solidFill>
                <a:latin typeface="TT Hoves Bold"/>
                <a:ea typeface="TT Hoves Bold"/>
                <a:cs typeface="TT Hoves Bold"/>
                <a:sym typeface="TT Hoves Bold"/>
              </a:rPr>
              <a:t>P</a:t>
            </a:r>
            <a:r>
              <a:rPr lang="en-US" b="true" sz="2000" spc="32" u="none">
                <a:solidFill>
                  <a:srgbClr val="EFEFEF"/>
                </a:solidFill>
                <a:latin typeface="TT Hoves Bold"/>
                <a:ea typeface="TT Hoves Bold"/>
                <a:cs typeface="TT Hoves Bold"/>
                <a:sym typeface="TT Hoves Bold"/>
              </a:rPr>
              <a:t>roblem Identification:</a:t>
            </a:r>
          </a:p>
        </p:txBody>
      </p:sp>
      <p:sp>
        <p:nvSpPr>
          <p:cNvPr name="TextBox 30" id="30"/>
          <p:cNvSpPr txBox="true"/>
          <p:nvPr/>
        </p:nvSpPr>
        <p:spPr>
          <a:xfrm rot="0">
            <a:off x="11649362" y="3489498"/>
            <a:ext cx="5117335" cy="1183005"/>
          </a:xfrm>
          <a:prstGeom prst="rect">
            <a:avLst/>
          </a:prstGeom>
        </p:spPr>
        <p:txBody>
          <a:bodyPr anchor="t" rtlCol="false" tIns="0" lIns="0" bIns="0" rIns="0">
            <a:spAutoFit/>
          </a:bodyPr>
          <a:lstStyle/>
          <a:p>
            <a:pPr algn="just">
              <a:lnSpc>
                <a:spcPts val="1890"/>
              </a:lnSpc>
            </a:pPr>
            <a:r>
              <a:rPr lang="en-US" sz="1400" spc="22">
                <a:solidFill>
                  <a:srgbClr val="EFEFEF"/>
                </a:solidFill>
                <a:latin typeface="TT Hoves"/>
                <a:ea typeface="TT Hoves"/>
                <a:cs typeface="TT Hoves"/>
                <a:sym typeface="TT Hoves"/>
              </a:rPr>
              <a:t>D</a:t>
            </a:r>
            <a:r>
              <a:rPr lang="en-US" sz="1400" spc="22" u="none">
                <a:solidFill>
                  <a:srgbClr val="EFEFEF"/>
                </a:solidFill>
                <a:latin typeface="TT Hoves"/>
                <a:ea typeface="TT Hoves"/>
                <a:cs typeface="TT Hoves"/>
                <a:sym typeface="TT Hoves"/>
              </a:rPr>
              <a:t>efined key quality parameters like font consistency, image alignment, and color contrast.</a:t>
            </a:r>
          </a:p>
          <a:p>
            <a:pPr algn="just">
              <a:lnSpc>
                <a:spcPts val="1890"/>
              </a:lnSpc>
            </a:pPr>
            <a:r>
              <a:rPr lang="en-US" sz="1400" spc="22" u="none">
                <a:solidFill>
                  <a:srgbClr val="EFEFEF"/>
                </a:solidFill>
                <a:latin typeface="TT Hoves"/>
                <a:ea typeface="TT Hoves"/>
                <a:cs typeface="TT Hoves"/>
                <a:sym typeface="TT Hoves"/>
              </a:rPr>
              <a:t>Designed the functionality to analyze slide structures and content formatting to ensure professional standards.</a:t>
            </a:r>
          </a:p>
          <a:p>
            <a:pPr algn="just" marL="0" indent="0" lvl="0">
              <a:lnSpc>
                <a:spcPts val="1890"/>
              </a:lnSpc>
              <a:spcBef>
                <a:spcPct val="0"/>
              </a:spcBef>
            </a:pPr>
          </a:p>
        </p:txBody>
      </p:sp>
      <p:sp>
        <p:nvSpPr>
          <p:cNvPr name="TextBox 31" id="31"/>
          <p:cNvSpPr txBox="true"/>
          <p:nvPr/>
        </p:nvSpPr>
        <p:spPr>
          <a:xfrm rot="0">
            <a:off x="11649362" y="5082078"/>
            <a:ext cx="5117335" cy="944880"/>
          </a:xfrm>
          <a:prstGeom prst="rect">
            <a:avLst/>
          </a:prstGeom>
        </p:spPr>
        <p:txBody>
          <a:bodyPr anchor="t" rtlCol="false" tIns="0" lIns="0" bIns="0" rIns="0">
            <a:spAutoFit/>
          </a:bodyPr>
          <a:lstStyle/>
          <a:p>
            <a:pPr algn="just">
              <a:lnSpc>
                <a:spcPts val="1890"/>
              </a:lnSpc>
            </a:pPr>
            <a:r>
              <a:rPr lang="en-US" sz="1400" spc="22">
                <a:solidFill>
                  <a:srgbClr val="EFEFEF"/>
                </a:solidFill>
                <a:latin typeface="TT Hoves"/>
                <a:ea typeface="TT Hoves"/>
                <a:cs typeface="TT Hoves"/>
                <a:sym typeface="TT Hoves"/>
              </a:rPr>
              <a:t>Dev</a:t>
            </a:r>
            <a:r>
              <a:rPr lang="en-US" sz="1400" spc="22" u="none">
                <a:solidFill>
                  <a:srgbClr val="EFEFEF"/>
                </a:solidFill>
                <a:latin typeface="TT Hoves"/>
                <a:ea typeface="TT Hoves"/>
                <a:cs typeface="TT Hoves"/>
                <a:sym typeface="TT Hoves"/>
              </a:rPr>
              <a:t>eloped Python scripts using the python-pptx library to programmatically extract and analyze presentation elements.</a:t>
            </a:r>
          </a:p>
          <a:p>
            <a:pPr algn="just">
              <a:lnSpc>
                <a:spcPts val="1890"/>
              </a:lnSpc>
            </a:pPr>
            <a:r>
              <a:rPr lang="en-US" sz="1400" spc="22" u="none">
                <a:solidFill>
                  <a:srgbClr val="EFEFEF"/>
                </a:solidFill>
                <a:latin typeface="TT Hoves"/>
                <a:ea typeface="TT Hoves"/>
                <a:cs typeface="TT Hoves"/>
                <a:sym typeface="TT Hoves"/>
              </a:rPr>
              <a:t>Implemented custom functions to detect formatting inconsistencies and generate feedback reports.</a:t>
            </a:r>
          </a:p>
        </p:txBody>
      </p:sp>
      <p:sp>
        <p:nvSpPr>
          <p:cNvPr name="TextBox 32" id="32"/>
          <p:cNvSpPr txBox="true"/>
          <p:nvPr/>
        </p:nvSpPr>
        <p:spPr>
          <a:xfrm rot="0">
            <a:off x="11649362" y="6664592"/>
            <a:ext cx="5117335" cy="944880"/>
          </a:xfrm>
          <a:prstGeom prst="rect">
            <a:avLst/>
          </a:prstGeom>
        </p:spPr>
        <p:txBody>
          <a:bodyPr anchor="t" rtlCol="false" tIns="0" lIns="0" bIns="0" rIns="0">
            <a:spAutoFit/>
          </a:bodyPr>
          <a:lstStyle/>
          <a:p>
            <a:pPr algn="just">
              <a:lnSpc>
                <a:spcPts val="1890"/>
              </a:lnSpc>
            </a:pPr>
            <a:r>
              <a:rPr lang="en-US" sz="1400" spc="22">
                <a:solidFill>
                  <a:srgbClr val="EFEFEF"/>
                </a:solidFill>
                <a:latin typeface="TT Hoves"/>
                <a:ea typeface="TT Hoves"/>
                <a:cs typeface="TT Hoves"/>
                <a:sym typeface="TT Hoves"/>
              </a:rPr>
              <a:t>T</a:t>
            </a:r>
            <a:r>
              <a:rPr lang="en-US" sz="1400" spc="22" u="none">
                <a:solidFill>
                  <a:srgbClr val="EFEFEF"/>
                </a:solidFill>
                <a:latin typeface="TT Hoves"/>
                <a:ea typeface="TT Hoves"/>
                <a:cs typeface="TT Hoves"/>
                <a:sym typeface="TT Hoves"/>
              </a:rPr>
              <a:t>ested the tool with various PowerPoint files to ensure accuracy in detecting inconsistencies.</a:t>
            </a:r>
          </a:p>
          <a:p>
            <a:pPr algn="just">
              <a:lnSpc>
                <a:spcPts val="1890"/>
              </a:lnSpc>
            </a:pPr>
            <a:r>
              <a:rPr lang="en-US" sz="1400" spc="22" u="none">
                <a:solidFill>
                  <a:srgbClr val="EFEFEF"/>
                </a:solidFill>
                <a:latin typeface="TT Hoves"/>
                <a:ea typeface="TT Hoves"/>
                <a:cs typeface="TT Hoves"/>
                <a:sym typeface="TT Hoves"/>
              </a:rPr>
              <a:t>Validated the outputs against manual quality checks to improve reliability.</a:t>
            </a:r>
          </a:p>
        </p:txBody>
      </p:sp>
      <p:sp>
        <p:nvSpPr>
          <p:cNvPr name="TextBox 33" id="33"/>
          <p:cNvSpPr txBox="true"/>
          <p:nvPr/>
        </p:nvSpPr>
        <p:spPr>
          <a:xfrm rot="0">
            <a:off x="11649362" y="8366258"/>
            <a:ext cx="5117335" cy="70675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Built a feature to generate a detailed quality report with actionable feedback, helping users improve their presentations quickly and effectively.</a:t>
            </a:r>
          </a:p>
        </p:txBody>
      </p:sp>
      <p:sp>
        <p:nvSpPr>
          <p:cNvPr name="TextBox 34" id="34"/>
          <p:cNvSpPr txBox="true"/>
          <p:nvPr/>
        </p:nvSpPr>
        <p:spPr>
          <a:xfrm rot="0">
            <a:off x="11649362" y="3147138"/>
            <a:ext cx="5117335" cy="342900"/>
          </a:xfrm>
          <a:prstGeom prst="rect">
            <a:avLst/>
          </a:prstGeom>
        </p:spPr>
        <p:txBody>
          <a:bodyPr anchor="t" rtlCol="false" tIns="0" lIns="0" bIns="0" rIns="0">
            <a:spAutoFit/>
          </a:bodyPr>
          <a:lstStyle/>
          <a:p>
            <a:pPr algn="just" marL="0" indent="0" lvl="0">
              <a:lnSpc>
                <a:spcPts val="2700"/>
              </a:lnSpc>
              <a:spcBef>
                <a:spcPct val="0"/>
              </a:spcBef>
            </a:pPr>
            <a:r>
              <a:rPr lang="en-US" b="true" sz="2000" spc="32">
                <a:solidFill>
                  <a:srgbClr val="EFEFEF"/>
                </a:solidFill>
                <a:latin typeface="TT Hoves Bold"/>
                <a:ea typeface="TT Hoves Bold"/>
                <a:cs typeface="TT Hoves Bold"/>
                <a:sym typeface="TT Hoves Bold"/>
              </a:rPr>
              <a:t>Solution Design:</a:t>
            </a:r>
          </a:p>
        </p:txBody>
      </p:sp>
      <p:sp>
        <p:nvSpPr>
          <p:cNvPr name="TextBox 35" id="35"/>
          <p:cNvSpPr txBox="true"/>
          <p:nvPr/>
        </p:nvSpPr>
        <p:spPr>
          <a:xfrm rot="0">
            <a:off x="11630312" y="4758228"/>
            <a:ext cx="5117335" cy="342900"/>
          </a:xfrm>
          <a:prstGeom prst="rect">
            <a:avLst/>
          </a:prstGeom>
        </p:spPr>
        <p:txBody>
          <a:bodyPr anchor="t" rtlCol="false" tIns="0" lIns="0" bIns="0" rIns="0">
            <a:spAutoFit/>
          </a:bodyPr>
          <a:lstStyle/>
          <a:p>
            <a:pPr algn="just" marL="0" indent="0" lvl="0">
              <a:lnSpc>
                <a:spcPts val="2700"/>
              </a:lnSpc>
              <a:spcBef>
                <a:spcPct val="0"/>
              </a:spcBef>
            </a:pPr>
            <a:r>
              <a:rPr lang="en-US" b="true" sz="2000" spc="32">
                <a:solidFill>
                  <a:srgbClr val="EFEFEF"/>
                </a:solidFill>
                <a:latin typeface="TT Hoves Bold"/>
                <a:ea typeface="TT Hoves Bold"/>
                <a:cs typeface="TT Hoves Bold"/>
                <a:sym typeface="TT Hoves Bold"/>
              </a:rPr>
              <a:t>Python Development:</a:t>
            </a:r>
          </a:p>
        </p:txBody>
      </p:sp>
      <p:sp>
        <p:nvSpPr>
          <p:cNvPr name="TextBox 36" id="36"/>
          <p:cNvSpPr txBox="true"/>
          <p:nvPr/>
        </p:nvSpPr>
        <p:spPr>
          <a:xfrm rot="0">
            <a:off x="11620787" y="6340742"/>
            <a:ext cx="5117335" cy="342900"/>
          </a:xfrm>
          <a:prstGeom prst="rect">
            <a:avLst/>
          </a:prstGeom>
        </p:spPr>
        <p:txBody>
          <a:bodyPr anchor="t" rtlCol="false" tIns="0" lIns="0" bIns="0" rIns="0">
            <a:spAutoFit/>
          </a:bodyPr>
          <a:lstStyle/>
          <a:p>
            <a:pPr algn="just" marL="0" indent="0" lvl="0">
              <a:lnSpc>
                <a:spcPts val="2700"/>
              </a:lnSpc>
              <a:spcBef>
                <a:spcPct val="0"/>
              </a:spcBef>
            </a:pPr>
            <a:r>
              <a:rPr lang="en-US" b="true" sz="2000" spc="32">
                <a:solidFill>
                  <a:srgbClr val="EFEFEF"/>
                </a:solidFill>
                <a:latin typeface="TT Hoves Bold"/>
                <a:ea typeface="TT Hoves Bold"/>
                <a:cs typeface="TT Hoves Bold"/>
                <a:sym typeface="TT Hoves Bold"/>
              </a:rPr>
              <a:t>Testing and Validation:</a:t>
            </a:r>
          </a:p>
        </p:txBody>
      </p:sp>
      <p:sp>
        <p:nvSpPr>
          <p:cNvPr name="TextBox 37" id="37"/>
          <p:cNvSpPr txBox="true"/>
          <p:nvPr/>
        </p:nvSpPr>
        <p:spPr>
          <a:xfrm rot="0">
            <a:off x="11649362" y="8023358"/>
            <a:ext cx="5117335" cy="342900"/>
          </a:xfrm>
          <a:prstGeom prst="rect">
            <a:avLst/>
          </a:prstGeom>
        </p:spPr>
        <p:txBody>
          <a:bodyPr anchor="t" rtlCol="false" tIns="0" lIns="0" bIns="0" rIns="0">
            <a:spAutoFit/>
          </a:bodyPr>
          <a:lstStyle/>
          <a:p>
            <a:pPr algn="just" marL="0" indent="0" lvl="0">
              <a:lnSpc>
                <a:spcPts val="2700"/>
              </a:lnSpc>
              <a:spcBef>
                <a:spcPct val="0"/>
              </a:spcBef>
            </a:pPr>
            <a:r>
              <a:rPr lang="en-US" b="true" sz="2000" spc="32">
                <a:solidFill>
                  <a:srgbClr val="EFEFEF"/>
                </a:solidFill>
                <a:latin typeface="TT Hoves Bold"/>
                <a:ea typeface="TT Hoves Bold"/>
                <a:cs typeface="TT Hoves Bold"/>
                <a:sym typeface="TT Hoves Bold"/>
              </a:rPr>
              <a:t>Report Generation: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6294617" y="260200"/>
            <a:ext cx="8957795" cy="2613580"/>
          </a:xfrm>
          <a:prstGeom prst="rect">
            <a:avLst/>
          </a:prstGeom>
        </p:spPr>
        <p:txBody>
          <a:bodyPr anchor="t" rtlCol="false" tIns="0" lIns="0" bIns="0" rIns="0">
            <a:spAutoFit/>
          </a:bodyPr>
          <a:lstStyle/>
          <a:p>
            <a:pPr algn="ctr">
              <a:lnSpc>
                <a:spcPts val="10180"/>
              </a:lnSpc>
            </a:pPr>
            <a:r>
              <a:rPr lang="en-US" b="true" sz="9695" spc="-475">
                <a:solidFill>
                  <a:srgbClr val="343434"/>
                </a:solidFill>
                <a:latin typeface="TT Hoves Bold"/>
                <a:ea typeface="TT Hoves Bold"/>
                <a:cs typeface="TT Hoves Bold"/>
                <a:sym typeface="TT Hoves Bold"/>
              </a:rPr>
              <a:t>AI Models &amp; LLM Integration</a:t>
            </a:r>
          </a:p>
        </p:txBody>
      </p:sp>
      <p:sp>
        <p:nvSpPr>
          <p:cNvPr name="Freeform 3" id="3"/>
          <p:cNvSpPr/>
          <p:nvPr/>
        </p:nvSpPr>
        <p:spPr>
          <a:xfrm flipH="false" flipV="false" rot="0">
            <a:off x="9560011" y="-2564899"/>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6258" y="-976142"/>
            <a:ext cx="4556918" cy="11878896"/>
            <a:chOff x="0" y="0"/>
            <a:chExt cx="1200176" cy="3128598"/>
          </a:xfrm>
        </p:grpSpPr>
        <p:sp>
          <p:nvSpPr>
            <p:cNvPr name="Freeform 5" id="5"/>
            <p:cNvSpPr/>
            <p:nvPr/>
          </p:nvSpPr>
          <p:spPr>
            <a:xfrm flipH="false" flipV="false" rot="0">
              <a:off x="0" y="0"/>
              <a:ext cx="1200176" cy="3128598"/>
            </a:xfrm>
            <a:custGeom>
              <a:avLst/>
              <a:gdLst/>
              <a:ahLst/>
              <a:cxnLst/>
              <a:rect r="r" b="b" t="t" l="l"/>
              <a:pathLst>
                <a:path h="3128598" w="1200176">
                  <a:moveTo>
                    <a:pt x="0" y="0"/>
                  </a:moveTo>
                  <a:lnTo>
                    <a:pt x="1200176" y="0"/>
                  </a:lnTo>
                  <a:lnTo>
                    <a:pt x="1200176" y="3128598"/>
                  </a:lnTo>
                  <a:lnTo>
                    <a:pt x="0" y="3128598"/>
                  </a:lnTo>
                  <a:close/>
                </a:path>
              </a:pathLst>
            </a:custGeom>
            <a:solidFill>
              <a:srgbClr val="3FA9F5"/>
            </a:solidFill>
          </p:spPr>
        </p:sp>
        <p:sp>
          <p:nvSpPr>
            <p:cNvPr name="TextBox 6" id="6"/>
            <p:cNvSpPr txBox="true"/>
            <p:nvPr/>
          </p:nvSpPr>
          <p:spPr>
            <a:xfrm>
              <a:off x="0" y="-57150"/>
              <a:ext cx="1200176" cy="3185748"/>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414995" y="596752"/>
            <a:ext cx="2923878" cy="2839817"/>
          </a:xfrm>
          <a:custGeom>
            <a:avLst/>
            <a:gdLst/>
            <a:ahLst/>
            <a:cxnLst/>
            <a:rect r="r" b="b" t="t" l="l"/>
            <a:pathLst>
              <a:path h="2839817" w="2923878">
                <a:moveTo>
                  <a:pt x="0" y="0"/>
                </a:moveTo>
                <a:lnTo>
                  <a:pt x="2923878" y="0"/>
                </a:lnTo>
                <a:lnTo>
                  <a:pt x="2923878" y="2839817"/>
                </a:lnTo>
                <a:lnTo>
                  <a:pt x="0" y="28398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93777" y="3545182"/>
            <a:ext cx="2566314" cy="2598799"/>
          </a:xfrm>
          <a:custGeom>
            <a:avLst/>
            <a:gdLst/>
            <a:ahLst/>
            <a:cxnLst/>
            <a:rect r="r" b="b" t="t" l="l"/>
            <a:pathLst>
              <a:path h="2598799" w="2566314">
                <a:moveTo>
                  <a:pt x="0" y="0"/>
                </a:moveTo>
                <a:lnTo>
                  <a:pt x="2566314" y="0"/>
                </a:lnTo>
                <a:lnTo>
                  <a:pt x="2566314" y="2598799"/>
                </a:lnTo>
                <a:lnTo>
                  <a:pt x="0" y="25987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720649" y="6759715"/>
            <a:ext cx="7498697"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03</a:t>
            </a:r>
          </a:p>
        </p:txBody>
      </p:sp>
      <p:sp>
        <p:nvSpPr>
          <p:cNvPr name="TextBox 10" id="10"/>
          <p:cNvSpPr txBox="true"/>
          <p:nvPr/>
        </p:nvSpPr>
        <p:spPr>
          <a:xfrm rot="0">
            <a:off x="4778049" y="3035595"/>
            <a:ext cx="12383835" cy="990600"/>
          </a:xfrm>
          <a:prstGeom prst="rect">
            <a:avLst/>
          </a:prstGeom>
        </p:spPr>
        <p:txBody>
          <a:bodyPr anchor="t" rtlCol="false" tIns="0" lIns="0" bIns="0" rIns="0">
            <a:spAutoFit/>
          </a:bodyPr>
          <a:lstStyle/>
          <a:p>
            <a:pPr algn="just">
              <a:lnSpc>
                <a:spcPts val="2699"/>
              </a:lnSpc>
            </a:pPr>
            <a:r>
              <a:rPr lang="en-US" sz="1999" spc="119">
                <a:solidFill>
                  <a:srgbClr val="343434"/>
                </a:solidFill>
                <a:latin typeface="TT Hoves"/>
                <a:ea typeface="TT Hoves"/>
                <a:cs typeface="TT Hoves"/>
                <a:sym typeface="TT Hoves"/>
              </a:rPr>
              <a:t>To enhance the quality checking process in PowerPoint presentations, </a:t>
            </a:r>
            <a:r>
              <a:rPr lang="en-US" b="true" sz="1999" spc="119">
                <a:solidFill>
                  <a:srgbClr val="343434"/>
                </a:solidFill>
                <a:latin typeface="TT Hoves Bold"/>
                <a:ea typeface="TT Hoves Bold"/>
                <a:cs typeface="TT Hoves Bold"/>
                <a:sym typeface="TT Hoves Bold"/>
              </a:rPr>
              <a:t>InsightPro</a:t>
            </a:r>
            <a:r>
              <a:rPr lang="en-US" sz="1999" spc="119">
                <a:solidFill>
                  <a:srgbClr val="343434"/>
                </a:solidFill>
                <a:latin typeface="TT Hoves"/>
                <a:ea typeface="TT Hoves"/>
                <a:cs typeface="TT Hoves"/>
                <a:sym typeface="TT Hoves"/>
              </a:rPr>
              <a:t> leverages </a:t>
            </a:r>
            <a:r>
              <a:rPr lang="en-US" b="true" sz="1999" spc="119">
                <a:solidFill>
                  <a:srgbClr val="343434"/>
                </a:solidFill>
                <a:latin typeface="TT Hoves Bold"/>
                <a:ea typeface="TT Hoves Bold"/>
                <a:cs typeface="TT Hoves Bold"/>
                <a:sym typeface="TT Hoves Bold"/>
              </a:rPr>
              <a:t>AI models and large language models (LLMs)</a:t>
            </a:r>
            <a:r>
              <a:rPr lang="en-US" sz="1999" spc="119">
                <a:solidFill>
                  <a:srgbClr val="343434"/>
                </a:solidFill>
                <a:latin typeface="TT Hoves"/>
                <a:ea typeface="TT Hoves"/>
                <a:cs typeface="TT Hoves"/>
                <a:sym typeface="TT Hoves"/>
              </a:rPr>
              <a:t> to offer more advanced and intelligent analysis. </a:t>
            </a:r>
          </a:p>
          <a:p>
            <a:pPr algn="just" marL="0" indent="0" lvl="0">
              <a:lnSpc>
                <a:spcPts val="2699"/>
              </a:lnSpc>
              <a:spcBef>
                <a:spcPct val="0"/>
              </a:spcBef>
            </a:pPr>
            <a:r>
              <a:rPr lang="en-US" sz="1999" spc="119">
                <a:solidFill>
                  <a:srgbClr val="343434"/>
                </a:solidFill>
                <a:latin typeface="TT Hoves"/>
                <a:ea typeface="TT Hoves"/>
                <a:cs typeface="TT Hoves"/>
                <a:sym typeface="TT Hoves"/>
              </a:rPr>
              <a:t>Here's how these technologies were integrated:</a:t>
            </a:r>
          </a:p>
        </p:txBody>
      </p:sp>
      <p:sp>
        <p:nvSpPr>
          <p:cNvPr name="TextBox 11" id="11"/>
          <p:cNvSpPr txBox="true"/>
          <p:nvPr/>
        </p:nvSpPr>
        <p:spPr>
          <a:xfrm rot="0">
            <a:off x="4581597" y="4073203"/>
            <a:ext cx="11716924" cy="1323975"/>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Natural Language Processing (NLP):</a:t>
            </a:r>
          </a:p>
          <a:p>
            <a:pPr algn="just" marL="863598" indent="-287866" lvl="2">
              <a:lnSpc>
                <a:spcPts val="2699"/>
              </a:lnSpc>
              <a:buFont typeface="Arial"/>
              <a:buChar char="⚬"/>
            </a:pPr>
            <a:r>
              <a:rPr lang="en-US" sz="1999" spc="119">
                <a:solidFill>
                  <a:srgbClr val="343434"/>
                </a:solidFill>
                <a:latin typeface="TT Hoves"/>
                <a:ea typeface="TT Hoves"/>
                <a:cs typeface="TT Hoves"/>
                <a:sym typeface="TT Hoves"/>
              </a:rPr>
              <a:t>LLMs such as GPT were used to analyze and evaluate the text content of slides.</a:t>
            </a:r>
          </a:p>
          <a:p>
            <a:pPr algn="just" marL="863598" indent="-287866" lvl="2">
              <a:lnSpc>
                <a:spcPts val="2699"/>
              </a:lnSpc>
              <a:spcBef>
                <a:spcPct val="0"/>
              </a:spcBef>
              <a:buFont typeface="Arial"/>
              <a:buChar char="⚬"/>
            </a:pPr>
            <a:r>
              <a:rPr lang="en-US" sz="1999" spc="119">
                <a:solidFill>
                  <a:srgbClr val="343434"/>
                </a:solidFill>
                <a:latin typeface="TT Hoves"/>
                <a:ea typeface="TT Hoves"/>
                <a:cs typeface="TT Hoves"/>
                <a:sym typeface="TT Hoves"/>
              </a:rPr>
              <a:t>NLP techniques helped in checking for grammar, spelling, and tone consistency across slides, ensuring the presentation's language remains formal and professional.</a:t>
            </a:r>
          </a:p>
        </p:txBody>
      </p:sp>
      <p:sp>
        <p:nvSpPr>
          <p:cNvPr name="TextBox 12" id="12"/>
          <p:cNvSpPr txBox="true"/>
          <p:nvPr/>
        </p:nvSpPr>
        <p:spPr>
          <a:xfrm rot="0">
            <a:off x="4581597" y="5444185"/>
            <a:ext cx="12383835" cy="16573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Slide Content Understanding:</a:t>
            </a:r>
          </a:p>
          <a:p>
            <a:pPr algn="just" marL="863598" indent="-287866" lvl="2">
              <a:lnSpc>
                <a:spcPts val="2699"/>
              </a:lnSpc>
              <a:buFont typeface="Arial"/>
              <a:buChar char="⚬"/>
            </a:pPr>
            <a:r>
              <a:rPr lang="en-US" sz="1999" spc="119">
                <a:solidFill>
                  <a:srgbClr val="343434"/>
                </a:solidFill>
                <a:latin typeface="TT Hoves"/>
                <a:ea typeface="TT Hoves"/>
                <a:cs typeface="TT Hoves"/>
                <a:sym typeface="TT Hoves"/>
              </a:rPr>
              <a:t>By incorporating AI models, InsightPro can assess the relevance and structure of the slide content, ensuring that each slide follows a coherent flow.</a:t>
            </a:r>
          </a:p>
          <a:p>
            <a:pPr algn="just" marL="863598" indent="-287866" lvl="2">
              <a:lnSpc>
                <a:spcPts val="2699"/>
              </a:lnSpc>
              <a:spcBef>
                <a:spcPct val="0"/>
              </a:spcBef>
              <a:buFont typeface="Arial"/>
              <a:buChar char="⚬"/>
            </a:pPr>
            <a:r>
              <a:rPr lang="en-US" sz="1999" spc="119">
                <a:solidFill>
                  <a:srgbClr val="343434"/>
                </a:solidFill>
                <a:latin typeface="TT Hoves"/>
                <a:ea typeface="TT Hoves"/>
                <a:cs typeface="TT Hoves"/>
                <a:sym typeface="TT Hoves"/>
              </a:rPr>
              <a:t>The LLM evaluates slide titles, bullet points, and text to ensure they align with the overall theme and objectives of the presentation.</a:t>
            </a:r>
          </a:p>
        </p:txBody>
      </p:sp>
      <p:sp>
        <p:nvSpPr>
          <p:cNvPr name="TextBox 13" id="13"/>
          <p:cNvSpPr txBox="true"/>
          <p:nvPr/>
        </p:nvSpPr>
        <p:spPr>
          <a:xfrm rot="0">
            <a:off x="4581597" y="7158685"/>
            <a:ext cx="12383835" cy="16573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Image and Visual Element Analysis:</a:t>
            </a:r>
          </a:p>
          <a:p>
            <a:pPr algn="just" marL="863598" indent="-287866" lvl="2">
              <a:lnSpc>
                <a:spcPts val="2699"/>
              </a:lnSpc>
              <a:buFont typeface="Arial"/>
              <a:buChar char="⚬"/>
            </a:pPr>
            <a:r>
              <a:rPr lang="en-US" sz="1999" spc="119">
                <a:solidFill>
                  <a:srgbClr val="343434"/>
                </a:solidFill>
                <a:latin typeface="TT Hoves"/>
                <a:ea typeface="TT Hoves"/>
                <a:cs typeface="TT Hoves"/>
                <a:sym typeface="TT Hoves"/>
              </a:rPr>
              <a:t>AI-driven image recognition models were used to check image placements, alignments, and whether the images support the content or distract from it.</a:t>
            </a:r>
          </a:p>
          <a:p>
            <a:pPr algn="just" marL="863598" indent="-287866" lvl="2">
              <a:lnSpc>
                <a:spcPts val="2699"/>
              </a:lnSpc>
              <a:spcBef>
                <a:spcPct val="0"/>
              </a:spcBef>
              <a:buFont typeface="Arial"/>
              <a:buChar char="⚬"/>
            </a:pPr>
            <a:r>
              <a:rPr lang="en-US" sz="1999" spc="119">
                <a:solidFill>
                  <a:srgbClr val="343434"/>
                </a:solidFill>
                <a:latin typeface="TT Hoves"/>
                <a:ea typeface="TT Hoves"/>
                <a:cs typeface="TT Hoves"/>
                <a:sym typeface="TT Hoves"/>
              </a:rPr>
              <a:t>The models also ensure that visual elements, such as charts and graphs, follow best practices for clarity and design.</a:t>
            </a:r>
          </a:p>
        </p:txBody>
      </p:sp>
      <p:sp>
        <p:nvSpPr>
          <p:cNvPr name="TextBox 14" id="14"/>
          <p:cNvSpPr txBox="true"/>
          <p:nvPr/>
        </p:nvSpPr>
        <p:spPr>
          <a:xfrm rot="0">
            <a:off x="4581597" y="8920477"/>
            <a:ext cx="12383835" cy="99060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Text-to-Visual Harmony:</a:t>
            </a:r>
          </a:p>
          <a:p>
            <a:pPr algn="just" marL="863598" indent="-287866" lvl="2">
              <a:lnSpc>
                <a:spcPts val="2699"/>
              </a:lnSpc>
              <a:spcBef>
                <a:spcPct val="0"/>
              </a:spcBef>
              <a:buFont typeface="Arial"/>
              <a:buChar char="⚬"/>
            </a:pPr>
            <a:r>
              <a:rPr lang="en-US" sz="1999" spc="119">
                <a:solidFill>
                  <a:srgbClr val="343434"/>
                </a:solidFill>
                <a:latin typeface="TT Hoves"/>
                <a:ea typeface="TT Hoves"/>
                <a:cs typeface="TT Hoves"/>
                <a:sym typeface="TT Hoves"/>
              </a:rPr>
              <a:t>AI models ensure that the balance between text and visual elements on each slide is appropriate, enhancing the readability and aesthetic appeal of the presentation.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696258" y="9086637"/>
            <a:ext cx="19680517" cy="1287596"/>
            <a:chOff x="0" y="0"/>
            <a:chExt cx="5183346" cy="339120"/>
          </a:xfrm>
        </p:grpSpPr>
        <p:sp>
          <p:nvSpPr>
            <p:cNvPr name="Freeform 3" id="3"/>
            <p:cNvSpPr/>
            <p:nvPr/>
          </p:nvSpPr>
          <p:spPr>
            <a:xfrm flipH="false" flipV="false" rot="0">
              <a:off x="0" y="0"/>
              <a:ext cx="5183346" cy="339120"/>
            </a:xfrm>
            <a:custGeom>
              <a:avLst/>
              <a:gdLst/>
              <a:ahLst/>
              <a:cxnLst/>
              <a:rect r="r" b="b" t="t" l="l"/>
              <a:pathLst>
                <a:path h="339120" w="5183346">
                  <a:moveTo>
                    <a:pt x="0" y="0"/>
                  </a:moveTo>
                  <a:lnTo>
                    <a:pt x="5183346" y="0"/>
                  </a:lnTo>
                  <a:lnTo>
                    <a:pt x="5183346" y="339120"/>
                  </a:lnTo>
                  <a:lnTo>
                    <a:pt x="0" y="339120"/>
                  </a:lnTo>
                  <a:close/>
                </a:path>
              </a:pathLst>
            </a:custGeom>
            <a:solidFill>
              <a:srgbClr val="3FA9F5"/>
            </a:solidFill>
          </p:spPr>
        </p:sp>
        <p:sp>
          <p:nvSpPr>
            <p:cNvPr name="TextBox 4" id="4"/>
            <p:cNvSpPr txBox="true"/>
            <p:nvPr/>
          </p:nvSpPr>
          <p:spPr>
            <a:xfrm>
              <a:off x="0" y="-57150"/>
              <a:ext cx="5183346" cy="396270"/>
            </a:xfrm>
            <a:prstGeom prst="rect">
              <a:avLst/>
            </a:prstGeom>
          </p:spPr>
          <p:txBody>
            <a:bodyPr anchor="ctr" rtlCol="false" tIns="50800" lIns="50800" bIns="50800" rIns="50800"/>
            <a:lstStyle/>
            <a:p>
              <a:pPr algn="ctr">
                <a:lnSpc>
                  <a:spcPts val="3639"/>
                </a:lnSpc>
              </a:pPr>
            </a:p>
          </p:txBody>
        </p:sp>
      </p:grpSp>
      <p:sp>
        <p:nvSpPr>
          <p:cNvPr name="Freeform 5" id="5"/>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3339560" y="4046554"/>
            <a:ext cx="3003625" cy="3157556"/>
          </a:xfrm>
          <a:custGeom>
            <a:avLst/>
            <a:gdLst/>
            <a:ahLst/>
            <a:cxnLst/>
            <a:rect r="r" b="b" t="t" l="l"/>
            <a:pathLst>
              <a:path h="3157556" w="3003625">
                <a:moveTo>
                  <a:pt x="3003626" y="0"/>
                </a:moveTo>
                <a:lnTo>
                  <a:pt x="0" y="0"/>
                </a:lnTo>
                <a:lnTo>
                  <a:pt x="0" y="3157556"/>
                </a:lnTo>
                <a:lnTo>
                  <a:pt x="3003626" y="3157556"/>
                </a:lnTo>
                <a:lnTo>
                  <a:pt x="30036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9173" y="507474"/>
            <a:ext cx="778598"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01</a:t>
            </a:r>
          </a:p>
        </p:txBody>
      </p:sp>
      <p:sp>
        <p:nvSpPr>
          <p:cNvPr name="TextBox 8" id="8"/>
          <p:cNvSpPr txBox="true"/>
          <p:nvPr/>
        </p:nvSpPr>
        <p:spPr>
          <a:xfrm rot="0">
            <a:off x="293760" y="3681582"/>
            <a:ext cx="930374"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02</a:t>
            </a:r>
          </a:p>
        </p:txBody>
      </p:sp>
      <p:sp>
        <p:nvSpPr>
          <p:cNvPr name="TextBox 9" id="9"/>
          <p:cNvSpPr txBox="true"/>
          <p:nvPr/>
        </p:nvSpPr>
        <p:spPr>
          <a:xfrm rot="0">
            <a:off x="1322460" y="1370040"/>
            <a:ext cx="2646492" cy="1860423"/>
          </a:xfrm>
          <a:prstGeom prst="rect">
            <a:avLst/>
          </a:prstGeom>
        </p:spPr>
        <p:txBody>
          <a:bodyPr anchor="t" rtlCol="false" tIns="0" lIns="0" bIns="0" rIns="0">
            <a:spAutoFit/>
          </a:bodyPr>
          <a:lstStyle/>
          <a:p>
            <a:pPr algn="l">
              <a:lnSpc>
                <a:spcPts val="2495"/>
              </a:lnSpc>
            </a:pPr>
            <a:r>
              <a:rPr lang="en-US" sz="1599">
                <a:solidFill>
                  <a:srgbClr val="343434"/>
                </a:solidFill>
                <a:latin typeface="TT Hoves"/>
                <a:ea typeface="TT Hoves"/>
                <a:cs typeface="TT Hoves"/>
                <a:sym typeface="TT Hoves"/>
              </a:rPr>
              <a:t>Ensures that the presentation follows a logical structure, with each slide contributing to a coherent flow from introduction to conclusion.</a:t>
            </a:r>
          </a:p>
        </p:txBody>
      </p:sp>
      <p:sp>
        <p:nvSpPr>
          <p:cNvPr name="TextBox 10" id="10"/>
          <p:cNvSpPr txBox="true"/>
          <p:nvPr/>
        </p:nvSpPr>
        <p:spPr>
          <a:xfrm rot="0">
            <a:off x="1293995" y="4554136"/>
            <a:ext cx="2732862" cy="1546098"/>
          </a:xfrm>
          <a:prstGeom prst="rect">
            <a:avLst/>
          </a:prstGeom>
        </p:spPr>
        <p:txBody>
          <a:bodyPr anchor="t" rtlCol="false" tIns="0" lIns="0" bIns="0" rIns="0">
            <a:spAutoFit/>
          </a:bodyPr>
          <a:lstStyle/>
          <a:p>
            <a:pPr algn="l">
              <a:lnSpc>
                <a:spcPts val="2495"/>
              </a:lnSpc>
            </a:pPr>
            <a:r>
              <a:rPr lang="en-US" sz="1599">
                <a:solidFill>
                  <a:srgbClr val="343434"/>
                </a:solidFill>
                <a:latin typeface="TT Hoves"/>
                <a:ea typeface="TT Hoves"/>
                <a:cs typeface="TT Hoves"/>
                <a:sym typeface="TT Hoves"/>
              </a:rPr>
              <a:t> Identifies recurring themes and topics across the slides to ensure the presentation stays focused and consistent with its objectives</a:t>
            </a:r>
          </a:p>
        </p:txBody>
      </p:sp>
      <p:sp>
        <p:nvSpPr>
          <p:cNvPr name="TextBox 11" id="11"/>
          <p:cNvSpPr txBox="true"/>
          <p:nvPr/>
        </p:nvSpPr>
        <p:spPr>
          <a:xfrm rot="0">
            <a:off x="285750" y="6524659"/>
            <a:ext cx="845477"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03</a:t>
            </a:r>
          </a:p>
        </p:txBody>
      </p:sp>
      <p:sp>
        <p:nvSpPr>
          <p:cNvPr name="TextBox 12" id="12"/>
          <p:cNvSpPr txBox="true"/>
          <p:nvPr/>
        </p:nvSpPr>
        <p:spPr>
          <a:xfrm rot="0">
            <a:off x="1224134" y="7288317"/>
            <a:ext cx="2982311" cy="1750695"/>
          </a:xfrm>
          <a:prstGeom prst="rect">
            <a:avLst/>
          </a:prstGeom>
        </p:spPr>
        <p:txBody>
          <a:bodyPr anchor="t" rtlCol="false" tIns="0" lIns="0" bIns="0" rIns="0">
            <a:spAutoFit/>
          </a:bodyPr>
          <a:lstStyle/>
          <a:p>
            <a:pPr algn="l">
              <a:lnSpc>
                <a:spcPts val="2340"/>
              </a:lnSpc>
            </a:pPr>
            <a:r>
              <a:rPr lang="en-US" sz="1500">
                <a:solidFill>
                  <a:srgbClr val="343434"/>
                </a:solidFill>
                <a:latin typeface="TT Hoves"/>
                <a:ea typeface="TT Hoves"/>
                <a:cs typeface="TT Hoves"/>
                <a:sym typeface="TT Hoves"/>
              </a:rPr>
              <a:t>Evaluates design elements such as color schemes, font styles, and spacing to ensure uniformity throughout the presentation, making it visually appealing and professional.</a:t>
            </a:r>
          </a:p>
        </p:txBody>
      </p:sp>
      <p:sp>
        <p:nvSpPr>
          <p:cNvPr name="TextBox 13" id="13"/>
          <p:cNvSpPr txBox="true"/>
          <p:nvPr/>
        </p:nvSpPr>
        <p:spPr>
          <a:xfrm rot="0">
            <a:off x="8829270" y="7606516"/>
            <a:ext cx="9458730" cy="3017393"/>
          </a:xfrm>
          <a:prstGeom prst="rect">
            <a:avLst/>
          </a:prstGeom>
        </p:spPr>
        <p:txBody>
          <a:bodyPr anchor="t" rtlCol="false" tIns="0" lIns="0" bIns="0" rIns="0">
            <a:spAutoFit/>
          </a:bodyPr>
          <a:lstStyle/>
          <a:p>
            <a:pPr algn="r">
              <a:lnSpc>
                <a:spcPts val="11427"/>
              </a:lnSpc>
            </a:pPr>
            <a:r>
              <a:rPr lang="en-US" b="true" sz="12696" spc="-622">
                <a:solidFill>
                  <a:srgbClr val="343434"/>
                </a:solidFill>
                <a:latin typeface="TT Hoves Bold"/>
                <a:ea typeface="TT Hoves Bold"/>
                <a:cs typeface="TT Hoves Bold"/>
                <a:sym typeface="TT Hoves Bold"/>
              </a:rPr>
              <a:t>Key Feautres </a:t>
            </a:r>
            <a:r>
              <a:rPr lang="en-US" b="true" sz="12696" spc="-622">
                <a:solidFill>
                  <a:srgbClr val="EFEFEF"/>
                </a:solidFill>
                <a:latin typeface="TT Hoves Bold"/>
                <a:ea typeface="TT Hoves Bold"/>
                <a:cs typeface="TT Hoves Bold"/>
                <a:sym typeface="TT Hoves Bold"/>
              </a:rPr>
              <a:t>Evaluated</a:t>
            </a:r>
          </a:p>
        </p:txBody>
      </p:sp>
      <p:sp>
        <p:nvSpPr>
          <p:cNvPr name="TextBox 14" id="14"/>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04</a:t>
            </a:r>
          </a:p>
        </p:txBody>
      </p:sp>
      <p:sp>
        <p:nvSpPr>
          <p:cNvPr name="TextBox 15" id="15"/>
          <p:cNvSpPr txBox="true"/>
          <p:nvPr/>
        </p:nvSpPr>
        <p:spPr>
          <a:xfrm rot="0">
            <a:off x="1293995" y="526524"/>
            <a:ext cx="2069935" cy="752173"/>
          </a:xfrm>
          <a:prstGeom prst="rect">
            <a:avLst/>
          </a:prstGeom>
        </p:spPr>
        <p:txBody>
          <a:bodyPr anchor="t" rtlCol="false" tIns="0" lIns="0" bIns="0" rIns="0">
            <a:spAutoFit/>
          </a:bodyPr>
          <a:lstStyle/>
          <a:p>
            <a:pPr algn="just">
              <a:lnSpc>
                <a:spcPts val="2990"/>
              </a:lnSpc>
            </a:pPr>
            <a:r>
              <a:rPr lang="en-US" b="true" sz="2903">
                <a:solidFill>
                  <a:srgbClr val="343434"/>
                </a:solidFill>
                <a:latin typeface="TT Hoves Bold"/>
                <a:ea typeface="TT Hoves Bold"/>
                <a:cs typeface="TT Hoves Bold"/>
                <a:sym typeface="TT Hoves Bold"/>
              </a:rPr>
              <a:t>Structure Hierarchy:</a:t>
            </a:r>
          </a:p>
        </p:txBody>
      </p:sp>
      <p:sp>
        <p:nvSpPr>
          <p:cNvPr name="TextBox 16" id="16"/>
          <p:cNvSpPr txBox="true"/>
          <p:nvPr/>
        </p:nvSpPr>
        <p:spPr>
          <a:xfrm rot="0">
            <a:off x="1300372" y="3706713"/>
            <a:ext cx="2224602" cy="752173"/>
          </a:xfrm>
          <a:prstGeom prst="rect">
            <a:avLst/>
          </a:prstGeom>
        </p:spPr>
        <p:txBody>
          <a:bodyPr anchor="t" rtlCol="false" tIns="0" lIns="0" bIns="0" rIns="0">
            <a:spAutoFit/>
          </a:bodyPr>
          <a:lstStyle/>
          <a:p>
            <a:pPr algn="just">
              <a:lnSpc>
                <a:spcPts val="2990"/>
              </a:lnSpc>
            </a:pPr>
            <a:r>
              <a:rPr lang="en-US" b="true" sz="2903">
                <a:solidFill>
                  <a:srgbClr val="343434"/>
                </a:solidFill>
                <a:latin typeface="TT Hoves Bold"/>
                <a:ea typeface="TT Hoves Bold"/>
                <a:cs typeface="TT Hoves Bold"/>
                <a:sym typeface="TT Hoves Bold"/>
              </a:rPr>
              <a:t>Key Themes Detection:</a:t>
            </a:r>
          </a:p>
        </p:txBody>
      </p:sp>
      <p:sp>
        <p:nvSpPr>
          <p:cNvPr name="TextBox 17" id="17"/>
          <p:cNvSpPr txBox="true"/>
          <p:nvPr/>
        </p:nvSpPr>
        <p:spPr>
          <a:xfrm rot="0">
            <a:off x="1216662" y="6505609"/>
            <a:ext cx="2440898" cy="748481"/>
          </a:xfrm>
          <a:prstGeom prst="rect">
            <a:avLst/>
          </a:prstGeom>
        </p:spPr>
        <p:txBody>
          <a:bodyPr anchor="t" rtlCol="false" tIns="0" lIns="0" bIns="0" rIns="0">
            <a:spAutoFit/>
          </a:bodyPr>
          <a:lstStyle/>
          <a:p>
            <a:pPr algn="l">
              <a:lnSpc>
                <a:spcPts val="2990"/>
              </a:lnSpc>
            </a:pPr>
            <a:r>
              <a:rPr lang="en-US" sz="2903" b="true">
                <a:solidFill>
                  <a:srgbClr val="343434"/>
                </a:solidFill>
                <a:latin typeface="TT Hoves Bold"/>
                <a:ea typeface="TT Hoves Bold"/>
                <a:cs typeface="TT Hoves Bold"/>
                <a:sym typeface="TT Hoves Bold"/>
              </a:rPr>
              <a:t>Slide Design Consistency:</a:t>
            </a:r>
          </a:p>
        </p:txBody>
      </p:sp>
      <p:sp>
        <p:nvSpPr>
          <p:cNvPr name="TextBox 18" id="18"/>
          <p:cNvSpPr txBox="true"/>
          <p:nvPr/>
        </p:nvSpPr>
        <p:spPr>
          <a:xfrm rot="0">
            <a:off x="4538883" y="507474"/>
            <a:ext cx="845477"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04</a:t>
            </a:r>
          </a:p>
        </p:txBody>
      </p:sp>
      <p:sp>
        <p:nvSpPr>
          <p:cNvPr name="TextBox 19" id="19"/>
          <p:cNvSpPr txBox="true"/>
          <p:nvPr/>
        </p:nvSpPr>
        <p:spPr>
          <a:xfrm rot="0">
            <a:off x="4461459" y="3710157"/>
            <a:ext cx="930374"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05</a:t>
            </a:r>
          </a:p>
        </p:txBody>
      </p:sp>
      <p:sp>
        <p:nvSpPr>
          <p:cNvPr name="TextBox 20" id="20"/>
          <p:cNvSpPr txBox="true"/>
          <p:nvPr/>
        </p:nvSpPr>
        <p:spPr>
          <a:xfrm rot="0">
            <a:off x="5461694" y="1282905"/>
            <a:ext cx="2646492" cy="1860423"/>
          </a:xfrm>
          <a:prstGeom prst="rect">
            <a:avLst/>
          </a:prstGeom>
        </p:spPr>
        <p:txBody>
          <a:bodyPr anchor="t" rtlCol="false" tIns="0" lIns="0" bIns="0" rIns="0">
            <a:spAutoFit/>
          </a:bodyPr>
          <a:lstStyle/>
          <a:p>
            <a:pPr algn="l">
              <a:lnSpc>
                <a:spcPts val="2495"/>
              </a:lnSpc>
            </a:pPr>
            <a:r>
              <a:rPr lang="en-US" sz="1599">
                <a:solidFill>
                  <a:srgbClr val="343434"/>
                </a:solidFill>
                <a:latin typeface="TT Hoves"/>
                <a:ea typeface="TT Hoves"/>
                <a:cs typeface="TT Hoves"/>
                <a:sym typeface="TT Hoves"/>
              </a:rPr>
              <a:t>Checks the readability of the text by analyzing font size, clarity, and sentence structure, ensuring the audience can easily read and understand the content.</a:t>
            </a:r>
          </a:p>
        </p:txBody>
      </p:sp>
      <p:sp>
        <p:nvSpPr>
          <p:cNvPr name="TextBox 21" id="21"/>
          <p:cNvSpPr txBox="true"/>
          <p:nvPr/>
        </p:nvSpPr>
        <p:spPr>
          <a:xfrm rot="0">
            <a:off x="5461694" y="4554136"/>
            <a:ext cx="2732862" cy="1546098"/>
          </a:xfrm>
          <a:prstGeom prst="rect">
            <a:avLst/>
          </a:prstGeom>
        </p:spPr>
        <p:txBody>
          <a:bodyPr anchor="t" rtlCol="false" tIns="0" lIns="0" bIns="0" rIns="0">
            <a:spAutoFit/>
          </a:bodyPr>
          <a:lstStyle/>
          <a:p>
            <a:pPr algn="l">
              <a:lnSpc>
                <a:spcPts val="2495"/>
              </a:lnSpc>
            </a:pPr>
            <a:r>
              <a:rPr lang="en-US" sz="1599">
                <a:solidFill>
                  <a:srgbClr val="343434"/>
                </a:solidFill>
                <a:latin typeface="TT Hoves"/>
                <a:ea typeface="TT Hoves"/>
                <a:cs typeface="TT Hoves"/>
                <a:sym typeface="TT Hoves"/>
              </a:rPr>
              <a:t>Detects and flags repetitive content across slides, helping to streamline the presentation and maintain audience engagement.</a:t>
            </a:r>
          </a:p>
        </p:txBody>
      </p:sp>
      <p:sp>
        <p:nvSpPr>
          <p:cNvPr name="TextBox 22" id="22"/>
          <p:cNvSpPr txBox="true"/>
          <p:nvPr/>
        </p:nvSpPr>
        <p:spPr>
          <a:xfrm rot="0">
            <a:off x="4453449" y="6587978"/>
            <a:ext cx="845477"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06</a:t>
            </a:r>
          </a:p>
        </p:txBody>
      </p:sp>
      <p:sp>
        <p:nvSpPr>
          <p:cNvPr name="TextBox 23" id="23"/>
          <p:cNvSpPr txBox="true"/>
          <p:nvPr/>
        </p:nvSpPr>
        <p:spPr>
          <a:xfrm rot="0">
            <a:off x="5391833" y="7421667"/>
            <a:ext cx="2747991" cy="1455420"/>
          </a:xfrm>
          <a:prstGeom prst="rect">
            <a:avLst/>
          </a:prstGeom>
        </p:spPr>
        <p:txBody>
          <a:bodyPr anchor="t" rtlCol="false" tIns="0" lIns="0" bIns="0" rIns="0">
            <a:spAutoFit/>
          </a:bodyPr>
          <a:lstStyle/>
          <a:p>
            <a:pPr algn="l">
              <a:lnSpc>
                <a:spcPts val="2340"/>
              </a:lnSpc>
            </a:pPr>
            <a:r>
              <a:rPr lang="en-US" sz="1500">
                <a:solidFill>
                  <a:srgbClr val="343434"/>
                </a:solidFill>
                <a:latin typeface="TT Hoves"/>
                <a:ea typeface="TT Hoves"/>
                <a:cs typeface="TT Hoves"/>
                <a:sym typeface="TT Hoves"/>
              </a:rPr>
              <a:t>Assesses the alignment of visual elements, such as text, images, and charts, to ensure everything is properly positioned and follows design best practices.</a:t>
            </a:r>
          </a:p>
        </p:txBody>
      </p:sp>
      <p:sp>
        <p:nvSpPr>
          <p:cNvPr name="TextBox 24" id="24"/>
          <p:cNvSpPr txBox="true"/>
          <p:nvPr/>
        </p:nvSpPr>
        <p:spPr>
          <a:xfrm rot="0">
            <a:off x="5461694" y="648248"/>
            <a:ext cx="2147269" cy="378852"/>
          </a:xfrm>
          <a:prstGeom prst="rect">
            <a:avLst/>
          </a:prstGeom>
        </p:spPr>
        <p:txBody>
          <a:bodyPr anchor="t" rtlCol="false" tIns="0" lIns="0" bIns="0" rIns="0">
            <a:spAutoFit/>
          </a:bodyPr>
          <a:lstStyle/>
          <a:p>
            <a:pPr algn="just">
              <a:lnSpc>
                <a:spcPts val="2990"/>
              </a:lnSpc>
            </a:pPr>
            <a:r>
              <a:rPr lang="en-US" b="true" sz="2903">
                <a:solidFill>
                  <a:srgbClr val="343434"/>
                </a:solidFill>
                <a:latin typeface="TT Hoves Bold"/>
                <a:ea typeface="TT Hoves Bold"/>
                <a:cs typeface="TT Hoves Bold"/>
                <a:sym typeface="TT Hoves Bold"/>
              </a:rPr>
              <a:t>Readability:</a:t>
            </a:r>
          </a:p>
        </p:txBody>
      </p:sp>
      <p:sp>
        <p:nvSpPr>
          <p:cNvPr name="TextBox 25" id="25"/>
          <p:cNvSpPr txBox="true"/>
          <p:nvPr/>
        </p:nvSpPr>
        <p:spPr>
          <a:xfrm rot="0">
            <a:off x="5468071" y="3706713"/>
            <a:ext cx="2386824" cy="752173"/>
          </a:xfrm>
          <a:prstGeom prst="rect">
            <a:avLst/>
          </a:prstGeom>
        </p:spPr>
        <p:txBody>
          <a:bodyPr anchor="t" rtlCol="false" tIns="0" lIns="0" bIns="0" rIns="0">
            <a:spAutoFit/>
          </a:bodyPr>
          <a:lstStyle/>
          <a:p>
            <a:pPr algn="just">
              <a:lnSpc>
                <a:spcPts val="2990"/>
              </a:lnSpc>
            </a:pPr>
            <a:r>
              <a:rPr lang="en-US" b="true" sz="2903">
                <a:solidFill>
                  <a:srgbClr val="343434"/>
                </a:solidFill>
                <a:latin typeface="TT Hoves Bold"/>
                <a:ea typeface="TT Hoves Bold"/>
                <a:cs typeface="TT Hoves Bold"/>
                <a:sym typeface="TT Hoves Bold"/>
              </a:rPr>
              <a:t>Redundancy Detection:</a:t>
            </a:r>
          </a:p>
        </p:txBody>
      </p:sp>
      <p:sp>
        <p:nvSpPr>
          <p:cNvPr name="TextBox 26" id="26"/>
          <p:cNvSpPr txBox="true"/>
          <p:nvPr/>
        </p:nvSpPr>
        <p:spPr>
          <a:xfrm rot="0">
            <a:off x="5384360" y="6574244"/>
            <a:ext cx="2224602" cy="752173"/>
          </a:xfrm>
          <a:prstGeom prst="rect">
            <a:avLst/>
          </a:prstGeom>
        </p:spPr>
        <p:txBody>
          <a:bodyPr anchor="t" rtlCol="false" tIns="0" lIns="0" bIns="0" rIns="0">
            <a:spAutoFit/>
          </a:bodyPr>
          <a:lstStyle/>
          <a:p>
            <a:pPr algn="just">
              <a:lnSpc>
                <a:spcPts val="2990"/>
              </a:lnSpc>
            </a:pPr>
            <a:r>
              <a:rPr lang="en-US" b="true" sz="2903">
                <a:solidFill>
                  <a:srgbClr val="343434"/>
                </a:solidFill>
                <a:latin typeface="TT Hoves Bold"/>
                <a:ea typeface="TT Hoves Bold"/>
                <a:cs typeface="TT Hoves Bold"/>
                <a:sym typeface="TT Hoves Bold"/>
              </a:rPr>
              <a:t>Alignment Evaluation:</a:t>
            </a:r>
          </a:p>
        </p:txBody>
      </p:sp>
      <p:sp>
        <p:nvSpPr>
          <p:cNvPr name="TextBox 27" id="27"/>
          <p:cNvSpPr txBox="true"/>
          <p:nvPr/>
        </p:nvSpPr>
        <p:spPr>
          <a:xfrm rot="0">
            <a:off x="9058275" y="3750522"/>
            <a:ext cx="4635486" cy="2505767"/>
          </a:xfrm>
          <a:prstGeom prst="rect">
            <a:avLst/>
          </a:prstGeom>
        </p:spPr>
        <p:txBody>
          <a:bodyPr anchor="t" rtlCol="false" tIns="0" lIns="0" bIns="0" rIns="0">
            <a:spAutoFit/>
          </a:bodyPr>
          <a:lstStyle/>
          <a:p>
            <a:pPr algn="just" marL="0" indent="0" lvl="0">
              <a:lnSpc>
                <a:spcPts val="3325"/>
              </a:lnSpc>
              <a:spcBef>
                <a:spcPct val="0"/>
              </a:spcBef>
            </a:pPr>
            <a:r>
              <a:rPr lang="en-US" sz="2463" spc="147">
                <a:solidFill>
                  <a:srgbClr val="343434"/>
                </a:solidFill>
                <a:latin typeface="TT Hoves"/>
                <a:ea typeface="TT Hoves"/>
                <a:cs typeface="TT Hoves"/>
                <a:sym typeface="TT Hoves"/>
              </a:rPr>
              <a:t>By focusing on these key areas, InsightPro helps users create high-quality, well-structured presentations that are both visually appealing and easy to follow."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39295" y="479915"/>
            <a:ext cx="13846664" cy="3352879"/>
          </a:xfrm>
          <a:prstGeom prst="rect">
            <a:avLst/>
          </a:prstGeom>
        </p:spPr>
        <p:txBody>
          <a:bodyPr anchor="t" rtlCol="false" tIns="0" lIns="0" bIns="0" rIns="0">
            <a:spAutoFit/>
          </a:bodyPr>
          <a:lstStyle/>
          <a:p>
            <a:pPr algn="l">
              <a:lnSpc>
                <a:spcPts val="12880"/>
              </a:lnSpc>
            </a:pPr>
            <a:r>
              <a:rPr lang="en-US" b="true" sz="13278" spc="-624">
                <a:solidFill>
                  <a:srgbClr val="000000"/>
                </a:solidFill>
                <a:latin typeface="TT Hoves Bold"/>
                <a:ea typeface="TT Hoves Bold"/>
                <a:cs typeface="TT Hoves Bold"/>
                <a:sym typeface="TT Hoves Bold"/>
              </a:rPr>
              <a:t>Model Training &amp; Methodology</a:t>
            </a:r>
          </a:p>
        </p:txBody>
      </p:sp>
      <p:sp>
        <p:nvSpPr>
          <p:cNvPr name="TextBox 3" id="3"/>
          <p:cNvSpPr txBox="true"/>
          <p:nvPr/>
        </p:nvSpPr>
        <p:spPr>
          <a:xfrm rot="0">
            <a:off x="1028700" y="3832794"/>
            <a:ext cx="9780402" cy="1323975"/>
          </a:xfrm>
          <a:prstGeom prst="rect">
            <a:avLst/>
          </a:prstGeom>
        </p:spPr>
        <p:txBody>
          <a:bodyPr anchor="t" rtlCol="false" tIns="0" lIns="0" bIns="0" rIns="0">
            <a:spAutoFit/>
          </a:bodyPr>
          <a:lstStyle/>
          <a:p>
            <a:pPr algn="just">
              <a:lnSpc>
                <a:spcPts val="2699"/>
              </a:lnSpc>
            </a:pPr>
            <a:r>
              <a:rPr lang="en-US" sz="1999" spc="119">
                <a:solidFill>
                  <a:srgbClr val="000000"/>
                </a:solidFill>
                <a:latin typeface="TT Hoves"/>
                <a:ea typeface="TT Hoves"/>
                <a:cs typeface="TT Hoves"/>
                <a:sym typeface="TT Hoves"/>
              </a:rPr>
              <a:t>InsightPro leverages advanced AI techniques for content analysis, with a focus on prompt-based interactions rather than extensive model fine-tuning.</a:t>
            </a:r>
          </a:p>
          <a:p>
            <a:pPr algn="just">
              <a:lnSpc>
                <a:spcPts val="2699"/>
              </a:lnSpc>
            </a:pPr>
          </a:p>
          <a:p>
            <a:pPr algn="just" marL="0" indent="0" lvl="0">
              <a:lnSpc>
                <a:spcPts val="2699"/>
              </a:lnSpc>
              <a:spcBef>
                <a:spcPct val="0"/>
              </a:spcBef>
            </a:pPr>
            <a:r>
              <a:rPr lang="en-US" sz="1999" spc="119">
                <a:solidFill>
                  <a:srgbClr val="000000"/>
                </a:solidFill>
                <a:latin typeface="TT Hoves"/>
                <a:ea typeface="TT Hoves"/>
                <a:cs typeface="TT Hoves"/>
                <a:sym typeface="TT Hoves"/>
              </a:rPr>
              <a:t> Here’s an overview of the approach used:</a:t>
            </a:r>
          </a:p>
        </p:txBody>
      </p:sp>
      <p:sp>
        <p:nvSpPr>
          <p:cNvPr name="Freeform 4" id="4"/>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586955" y="6277779"/>
            <a:ext cx="6397304" cy="4096454"/>
            <a:chOff x="0" y="0"/>
            <a:chExt cx="1684887" cy="1078902"/>
          </a:xfrm>
        </p:grpSpPr>
        <p:sp>
          <p:nvSpPr>
            <p:cNvPr name="Freeform 6" id="6"/>
            <p:cNvSpPr/>
            <p:nvPr/>
          </p:nvSpPr>
          <p:spPr>
            <a:xfrm flipH="false" flipV="false" rot="0">
              <a:off x="0" y="0"/>
              <a:ext cx="1684886" cy="1078901"/>
            </a:xfrm>
            <a:custGeom>
              <a:avLst/>
              <a:gdLst/>
              <a:ahLst/>
              <a:cxnLst/>
              <a:rect r="r" b="b" t="t" l="l"/>
              <a:pathLst>
                <a:path h="1078901" w="1684886">
                  <a:moveTo>
                    <a:pt x="0" y="0"/>
                  </a:moveTo>
                  <a:lnTo>
                    <a:pt x="1684886" y="0"/>
                  </a:lnTo>
                  <a:lnTo>
                    <a:pt x="1684886" y="1078901"/>
                  </a:lnTo>
                  <a:lnTo>
                    <a:pt x="0" y="1078901"/>
                  </a:lnTo>
                  <a:close/>
                </a:path>
              </a:pathLst>
            </a:custGeom>
            <a:solidFill>
              <a:srgbClr val="3FA9F5"/>
            </a:solidFill>
          </p:spPr>
        </p:sp>
        <p:sp>
          <p:nvSpPr>
            <p:cNvPr name="TextBox 7" id="7"/>
            <p:cNvSpPr txBox="true"/>
            <p:nvPr/>
          </p:nvSpPr>
          <p:spPr>
            <a:xfrm>
              <a:off x="0" y="-57150"/>
              <a:ext cx="1684887" cy="1136052"/>
            </a:xfrm>
            <a:prstGeom prst="rect">
              <a:avLst/>
            </a:prstGeom>
          </p:spPr>
          <p:txBody>
            <a:bodyPr anchor="ctr" rtlCol="false" tIns="50800" lIns="50800" bIns="50800" rIns="50800"/>
            <a:lstStyle/>
            <a:p>
              <a:pPr algn="ctr">
                <a:lnSpc>
                  <a:spcPts val="3639"/>
                </a:lnSpc>
              </a:pPr>
            </a:p>
          </p:txBody>
        </p:sp>
      </p:grpSp>
      <p:sp>
        <p:nvSpPr>
          <p:cNvPr name="Freeform 8" id="8"/>
          <p:cNvSpPr/>
          <p:nvPr/>
        </p:nvSpPr>
        <p:spPr>
          <a:xfrm flipH="false" flipV="false" rot="0">
            <a:off x="13384740" y="1409190"/>
            <a:ext cx="4448432" cy="4114800"/>
          </a:xfrm>
          <a:custGeom>
            <a:avLst/>
            <a:gdLst/>
            <a:ahLst/>
            <a:cxnLst/>
            <a:rect r="r" b="b" t="t" l="l"/>
            <a:pathLst>
              <a:path h="4114800" w="4448432">
                <a:moveTo>
                  <a:pt x="0" y="0"/>
                </a:moveTo>
                <a:lnTo>
                  <a:pt x="4448432" y="0"/>
                </a:lnTo>
                <a:lnTo>
                  <a:pt x="444843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06</a:t>
            </a:r>
          </a:p>
        </p:txBody>
      </p:sp>
      <p:sp>
        <p:nvSpPr>
          <p:cNvPr name="TextBox 10" id="10"/>
          <p:cNvSpPr txBox="true"/>
          <p:nvPr/>
        </p:nvSpPr>
        <p:spPr>
          <a:xfrm rot="0">
            <a:off x="1028700" y="5495415"/>
            <a:ext cx="7707571" cy="3238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000000"/>
                </a:solidFill>
                <a:latin typeface="TT Hoves Bold"/>
                <a:ea typeface="TT Hoves Bold"/>
                <a:cs typeface="TT Hoves Bold"/>
                <a:sym typeface="TT Hoves Bold"/>
              </a:rPr>
              <a:t>Prompting over Fine-tuning:</a:t>
            </a:r>
          </a:p>
        </p:txBody>
      </p:sp>
      <p:sp>
        <p:nvSpPr>
          <p:cNvPr name="TextBox 11" id="11"/>
          <p:cNvSpPr txBox="true"/>
          <p:nvPr/>
        </p:nvSpPr>
        <p:spPr>
          <a:xfrm rot="0">
            <a:off x="1564948" y="5956037"/>
            <a:ext cx="9264863"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TT Hoves"/>
                <a:ea typeface="TT Hoves"/>
                <a:cs typeface="TT Hoves"/>
                <a:sym typeface="TT Hoves"/>
              </a:rPr>
              <a:t>The large language models (LLMs) integrated into InsightPro were not fine-tuned on specific datasets. Instead, we employed a prompting approach, where the models were guided through carefully crafted prompts to perform specific tasks. This method allowed us to get targeted insights without needing specialized training for the LLMs.</a:t>
            </a:r>
          </a:p>
        </p:txBody>
      </p:sp>
      <p:sp>
        <p:nvSpPr>
          <p:cNvPr name="TextBox 12" id="12"/>
          <p:cNvSpPr txBox="true"/>
          <p:nvPr/>
        </p:nvSpPr>
        <p:spPr>
          <a:xfrm rot="0">
            <a:off x="1028700" y="7861037"/>
            <a:ext cx="7707571" cy="3238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000000"/>
                </a:solidFill>
                <a:latin typeface="TT Hoves Bold"/>
                <a:ea typeface="TT Hoves Bold"/>
                <a:cs typeface="TT Hoves Bold"/>
                <a:sym typeface="TT Hoves Bold"/>
              </a:rPr>
              <a:t>Prompt Design</a:t>
            </a:r>
          </a:p>
        </p:txBody>
      </p:sp>
      <p:sp>
        <p:nvSpPr>
          <p:cNvPr name="TextBox 13" id="13"/>
          <p:cNvSpPr txBox="true"/>
          <p:nvPr/>
        </p:nvSpPr>
        <p:spPr>
          <a:xfrm rot="0">
            <a:off x="1544240" y="8259331"/>
            <a:ext cx="9264863"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TT Hoves"/>
                <a:ea typeface="TT Hoves"/>
                <a:cs typeface="TT Hoves"/>
                <a:sym typeface="TT Hoves"/>
              </a:rPr>
              <a:t>Structured prompts were carefully designed to target specific aspects of the presentation. For example, prompts for readability assess sentence structure and font size, while those for design consistency evaluate visual elements like color schemes and image placement. This ensures that the model's outputs are directly relevant to the user's needs.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39295" y="479915"/>
            <a:ext cx="13846664" cy="3352879"/>
          </a:xfrm>
          <a:prstGeom prst="rect">
            <a:avLst/>
          </a:prstGeom>
        </p:spPr>
        <p:txBody>
          <a:bodyPr anchor="t" rtlCol="false" tIns="0" lIns="0" bIns="0" rIns="0">
            <a:spAutoFit/>
          </a:bodyPr>
          <a:lstStyle/>
          <a:p>
            <a:pPr algn="l">
              <a:lnSpc>
                <a:spcPts val="12880"/>
              </a:lnSpc>
            </a:pPr>
            <a:r>
              <a:rPr lang="en-US" b="true" sz="13278" spc="-624">
                <a:solidFill>
                  <a:srgbClr val="000000"/>
                </a:solidFill>
                <a:latin typeface="TT Hoves Bold"/>
                <a:ea typeface="TT Hoves Bold"/>
                <a:cs typeface="TT Hoves Bold"/>
                <a:sym typeface="TT Hoves Bold"/>
              </a:rPr>
              <a:t>Model Training &amp; Methodology</a:t>
            </a:r>
          </a:p>
        </p:txBody>
      </p:sp>
      <p:sp>
        <p:nvSpPr>
          <p:cNvPr name="TextBox 3" id="3"/>
          <p:cNvSpPr txBox="true"/>
          <p:nvPr/>
        </p:nvSpPr>
        <p:spPr>
          <a:xfrm rot="0">
            <a:off x="1028700" y="3832794"/>
            <a:ext cx="9780402" cy="1323975"/>
          </a:xfrm>
          <a:prstGeom prst="rect">
            <a:avLst/>
          </a:prstGeom>
        </p:spPr>
        <p:txBody>
          <a:bodyPr anchor="t" rtlCol="false" tIns="0" lIns="0" bIns="0" rIns="0">
            <a:spAutoFit/>
          </a:bodyPr>
          <a:lstStyle/>
          <a:p>
            <a:pPr algn="just">
              <a:lnSpc>
                <a:spcPts val="2699"/>
              </a:lnSpc>
            </a:pPr>
            <a:r>
              <a:rPr lang="en-US" sz="1999" spc="119">
                <a:solidFill>
                  <a:srgbClr val="000000"/>
                </a:solidFill>
                <a:latin typeface="TT Hoves"/>
                <a:ea typeface="TT Hoves"/>
                <a:cs typeface="TT Hoves"/>
                <a:sym typeface="TT Hoves"/>
              </a:rPr>
              <a:t>InsightPro leverages advanced AI techniques for content analysis, with a focus on prompt-based interactions rather than extensive model fine-tuning.</a:t>
            </a:r>
          </a:p>
          <a:p>
            <a:pPr algn="just">
              <a:lnSpc>
                <a:spcPts val="2699"/>
              </a:lnSpc>
            </a:pPr>
          </a:p>
          <a:p>
            <a:pPr algn="just" marL="0" indent="0" lvl="0">
              <a:lnSpc>
                <a:spcPts val="2699"/>
              </a:lnSpc>
              <a:spcBef>
                <a:spcPct val="0"/>
              </a:spcBef>
            </a:pPr>
            <a:r>
              <a:rPr lang="en-US" sz="1999" spc="119">
                <a:solidFill>
                  <a:srgbClr val="000000"/>
                </a:solidFill>
                <a:latin typeface="TT Hoves"/>
                <a:ea typeface="TT Hoves"/>
                <a:cs typeface="TT Hoves"/>
                <a:sym typeface="TT Hoves"/>
              </a:rPr>
              <a:t> Here’s an overview of the approach used:</a:t>
            </a:r>
          </a:p>
        </p:txBody>
      </p:sp>
      <p:sp>
        <p:nvSpPr>
          <p:cNvPr name="Freeform 4" id="4"/>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586955" y="6277779"/>
            <a:ext cx="6397304" cy="4096454"/>
            <a:chOff x="0" y="0"/>
            <a:chExt cx="1684887" cy="1078902"/>
          </a:xfrm>
        </p:grpSpPr>
        <p:sp>
          <p:nvSpPr>
            <p:cNvPr name="Freeform 6" id="6"/>
            <p:cNvSpPr/>
            <p:nvPr/>
          </p:nvSpPr>
          <p:spPr>
            <a:xfrm flipH="false" flipV="false" rot="0">
              <a:off x="0" y="0"/>
              <a:ext cx="1684886" cy="1078901"/>
            </a:xfrm>
            <a:custGeom>
              <a:avLst/>
              <a:gdLst/>
              <a:ahLst/>
              <a:cxnLst/>
              <a:rect r="r" b="b" t="t" l="l"/>
              <a:pathLst>
                <a:path h="1078901" w="1684886">
                  <a:moveTo>
                    <a:pt x="0" y="0"/>
                  </a:moveTo>
                  <a:lnTo>
                    <a:pt x="1684886" y="0"/>
                  </a:lnTo>
                  <a:lnTo>
                    <a:pt x="1684886" y="1078901"/>
                  </a:lnTo>
                  <a:lnTo>
                    <a:pt x="0" y="1078901"/>
                  </a:lnTo>
                  <a:close/>
                </a:path>
              </a:pathLst>
            </a:custGeom>
            <a:solidFill>
              <a:srgbClr val="3FA9F5"/>
            </a:solidFill>
          </p:spPr>
        </p:sp>
        <p:sp>
          <p:nvSpPr>
            <p:cNvPr name="TextBox 7" id="7"/>
            <p:cNvSpPr txBox="true"/>
            <p:nvPr/>
          </p:nvSpPr>
          <p:spPr>
            <a:xfrm>
              <a:off x="0" y="-57150"/>
              <a:ext cx="1684887" cy="1136052"/>
            </a:xfrm>
            <a:prstGeom prst="rect">
              <a:avLst/>
            </a:prstGeom>
          </p:spPr>
          <p:txBody>
            <a:bodyPr anchor="ctr" rtlCol="false" tIns="50800" lIns="50800" bIns="50800" rIns="50800"/>
            <a:lstStyle/>
            <a:p>
              <a:pPr algn="ctr">
                <a:lnSpc>
                  <a:spcPts val="3639"/>
                </a:lnSpc>
              </a:pPr>
            </a:p>
          </p:txBody>
        </p:sp>
      </p:grpSp>
      <p:sp>
        <p:nvSpPr>
          <p:cNvPr name="Freeform 8" id="8"/>
          <p:cNvSpPr/>
          <p:nvPr/>
        </p:nvSpPr>
        <p:spPr>
          <a:xfrm flipH="false" flipV="false" rot="0">
            <a:off x="13565985" y="224074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07</a:t>
            </a:r>
          </a:p>
        </p:txBody>
      </p:sp>
      <p:sp>
        <p:nvSpPr>
          <p:cNvPr name="TextBox 10" id="10"/>
          <p:cNvSpPr txBox="true"/>
          <p:nvPr/>
        </p:nvSpPr>
        <p:spPr>
          <a:xfrm rot="0">
            <a:off x="1028700" y="5495415"/>
            <a:ext cx="7707571" cy="3238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000000"/>
                </a:solidFill>
                <a:latin typeface="TT Hoves Bold"/>
                <a:ea typeface="TT Hoves Bold"/>
                <a:cs typeface="TT Hoves Bold"/>
                <a:sym typeface="TT Hoves Bold"/>
              </a:rPr>
              <a:t>Multimodal Learning:</a:t>
            </a:r>
          </a:p>
        </p:txBody>
      </p:sp>
      <p:sp>
        <p:nvSpPr>
          <p:cNvPr name="TextBox 11" id="11"/>
          <p:cNvSpPr txBox="true"/>
          <p:nvPr/>
        </p:nvSpPr>
        <p:spPr>
          <a:xfrm rot="0">
            <a:off x="1564948" y="5956037"/>
            <a:ext cx="10166093"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TT Hoves"/>
                <a:ea typeface="TT Hoves"/>
                <a:cs typeface="TT Hoves"/>
                <a:sym typeface="TT Hoves"/>
              </a:rPr>
              <a:t>InsightPro also incorporates multimodal learning, enabling the analysis of both textual and visual elements in the slides. By combining natural language processing with image recognition, the tool can evaluate text content alongside visual features like image alignment, color contrast, and chart clarity, ensuring that both content and design elements meet quality standards.</a:t>
            </a:r>
          </a:p>
        </p:txBody>
      </p:sp>
      <p:sp>
        <p:nvSpPr>
          <p:cNvPr name="TextBox 12" id="12"/>
          <p:cNvSpPr txBox="true"/>
          <p:nvPr/>
        </p:nvSpPr>
        <p:spPr>
          <a:xfrm rot="0">
            <a:off x="1028700" y="7861037"/>
            <a:ext cx="7707571" cy="3238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000000"/>
                </a:solidFill>
                <a:latin typeface="TT Hoves Bold"/>
                <a:ea typeface="TT Hoves Bold"/>
                <a:cs typeface="TT Hoves Bold"/>
                <a:sym typeface="TT Hoves Bold"/>
              </a:rPr>
              <a:t>Data Used:</a:t>
            </a:r>
          </a:p>
        </p:txBody>
      </p:sp>
      <p:sp>
        <p:nvSpPr>
          <p:cNvPr name="TextBox 13" id="13"/>
          <p:cNvSpPr txBox="true"/>
          <p:nvPr/>
        </p:nvSpPr>
        <p:spPr>
          <a:xfrm rot="0">
            <a:off x="1544240" y="8259331"/>
            <a:ext cx="10186802"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TT Hoves"/>
                <a:ea typeface="TT Hoves"/>
                <a:cs typeface="TT Hoves"/>
                <a:sym typeface="TT Hoves"/>
              </a:rPr>
              <a:t>Pre-trained LLMs were selected for their generalizability, allowing for efficient prompt-based analysis across a wide range of tasks without the need for additional training datasets. The use of multimodal models ensures that both text and images are analyzed in an integrated fashion, offering a more holistic evaluation of the presentation.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823805" y="5974763"/>
            <a:ext cx="7624730" cy="7624730"/>
          </a:xfrm>
          <a:custGeom>
            <a:avLst/>
            <a:gdLst/>
            <a:ahLst/>
            <a:cxnLst/>
            <a:rect r="r" b="b" t="t" l="l"/>
            <a:pathLst>
              <a:path h="7624730" w="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47043" y="497442"/>
            <a:ext cx="273982" cy="245024"/>
            <a:chOff x="0" y="0"/>
            <a:chExt cx="91718" cy="82024"/>
          </a:xfrm>
        </p:grpSpPr>
        <p:sp>
          <p:nvSpPr>
            <p:cNvPr name="Freeform 4" id="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3FA9F5"/>
            </a:solidFill>
          </p:spPr>
        </p:sp>
        <p:sp>
          <p:nvSpPr>
            <p:cNvPr name="TextBox 5" id="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6" id="6"/>
          <p:cNvGrpSpPr/>
          <p:nvPr/>
        </p:nvGrpSpPr>
        <p:grpSpPr>
          <a:xfrm rot="0">
            <a:off x="6147043" y="5728517"/>
            <a:ext cx="273982" cy="245024"/>
            <a:chOff x="0" y="0"/>
            <a:chExt cx="91718" cy="82024"/>
          </a:xfrm>
        </p:grpSpPr>
        <p:sp>
          <p:nvSpPr>
            <p:cNvPr name="Freeform 7" id="7"/>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3FA9F5"/>
            </a:solidFill>
          </p:spPr>
        </p:sp>
        <p:sp>
          <p:nvSpPr>
            <p:cNvPr name="TextBox 8" id="8"/>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822665" y="-795948"/>
            <a:ext cx="7178388" cy="11878896"/>
            <a:chOff x="0" y="0"/>
            <a:chExt cx="1890604" cy="3128598"/>
          </a:xfrm>
        </p:grpSpPr>
        <p:sp>
          <p:nvSpPr>
            <p:cNvPr name="Freeform 10" id="10"/>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3FA9F5"/>
            </a:solidFill>
          </p:spPr>
        </p:sp>
        <p:sp>
          <p:nvSpPr>
            <p:cNvPr name="TextBox 11" id="11"/>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12" id="12"/>
          <p:cNvSpPr/>
          <p:nvPr/>
        </p:nvSpPr>
        <p:spPr>
          <a:xfrm flipH="false" flipV="false" rot="-5400000">
            <a:off x="8135898" y="7542305"/>
            <a:ext cx="350820" cy="964454"/>
          </a:xfrm>
          <a:custGeom>
            <a:avLst/>
            <a:gdLst/>
            <a:ahLst/>
            <a:cxnLst/>
            <a:rect r="r" b="b" t="t" l="l"/>
            <a:pathLst>
              <a:path h="964454" w="350820">
                <a:moveTo>
                  <a:pt x="0" y="0"/>
                </a:moveTo>
                <a:lnTo>
                  <a:pt x="350821" y="0"/>
                </a:lnTo>
                <a:lnTo>
                  <a:pt x="350821" y="964454"/>
                </a:lnTo>
                <a:lnTo>
                  <a:pt x="0" y="9644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6606789" y="440841"/>
            <a:ext cx="4809446"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Libraries Used: </a:t>
            </a:r>
          </a:p>
        </p:txBody>
      </p:sp>
      <p:sp>
        <p:nvSpPr>
          <p:cNvPr name="TextBox 14" id="14"/>
          <p:cNvSpPr txBox="true"/>
          <p:nvPr/>
        </p:nvSpPr>
        <p:spPr>
          <a:xfrm rot="0">
            <a:off x="6606789" y="1835472"/>
            <a:ext cx="4809446" cy="1455420"/>
          </a:xfrm>
          <a:prstGeom prst="rect">
            <a:avLst/>
          </a:prstGeom>
        </p:spPr>
        <p:txBody>
          <a:bodyPr anchor="t" rtlCol="false" tIns="0" lIns="0" bIns="0" rIns="0">
            <a:spAutoFit/>
          </a:bodyPr>
          <a:lstStyle/>
          <a:p>
            <a:pPr algn="just">
              <a:lnSpc>
                <a:spcPts val="2340"/>
              </a:lnSpc>
            </a:pPr>
            <a:r>
              <a:rPr lang="en-US" sz="1500">
                <a:solidFill>
                  <a:srgbClr val="343434"/>
                </a:solidFill>
                <a:latin typeface="TT Hoves"/>
                <a:ea typeface="TT Hoves"/>
                <a:cs typeface="TT Hoves"/>
                <a:sym typeface="TT Hoves"/>
              </a:rPr>
              <a:t>OpenCV (Open Source Computer Vision Library) is widely used for image and video processing. In InsightPro, it helps analyze visual elements, such as detecting image alignment, object positioning, and slide layout consistency.</a:t>
            </a:r>
          </a:p>
        </p:txBody>
      </p:sp>
      <p:sp>
        <p:nvSpPr>
          <p:cNvPr name="TextBox 15" id="15"/>
          <p:cNvSpPr txBox="true"/>
          <p:nvPr/>
        </p:nvSpPr>
        <p:spPr>
          <a:xfrm rot="0">
            <a:off x="6606789" y="5927229"/>
            <a:ext cx="594004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Pipeline Overview:</a:t>
            </a:r>
          </a:p>
        </p:txBody>
      </p:sp>
      <p:sp>
        <p:nvSpPr>
          <p:cNvPr name="TextBox 16" id="16"/>
          <p:cNvSpPr txBox="true"/>
          <p:nvPr/>
        </p:nvSpPr>
        <p:spPr>
          <a:xfrm rot="-5400000">
            <a:off x="-825456" y="3737025"/>
            <a:ext cx="10086386" cy="2851050"/>
          </a:xfrm>
          <a:prstGeom prst="rect">
            <a:avLst/>
          </a:prstGeom>
        </p:spPr>
        <p:txBody>
          <a:bodyPr anchor="t" rtlCol="false" tIns="0" lIns="0" bIns="0" rIns="0">
            <a:spAutoFit/>
          </a:bodyPr>
          <a:lstStyle/>
          <a:p>
            <a:pPr algn="l">
              <a:lnSpc>
                <a:spcPts val="10996"/>
              </a:lnSpc>
            </a:pPr>
            <a:r>
              <a:rPr lang="en-US" sz="10996" spc="-527" b="true">
                <a:solidFill>
                  <a:srgbClr val="EFEFEF"/>
                </a:solidFill>
                <a:latin typeface="TT Hoves Bold"/>
                <a:ea typeface="TT Hoves Bold"/>
                <a:cs typeface="TT Hoves Bold"/>
                <a:sym typeface="TT Hoves Bold"/>
              </a:rPr>
              <a:t>Solution</a:t>
            </a:r>
          </a:p>
          <a:p>
            <a:pPr algn="l">
              <a:lnSpc>
                <a:spcPts val="10996"/>
              </a:lnSpc>
            </a:pPr>
            <a:r>
              <a:rPr lang="en-US" sz="10996" spc="-527" b="true">
                <a:solidFill>
                  <a:srgbClr val="000000"/>
                </a:solidFill>
                <a:latin typeface="TT Hoves Bold"/>
                <a:ea typeface="TT Hoves Bold"/>
                <a:cs typeface="TT Hoves Bold"/>
                <a:sym typeface="TT Hoves Bold"/>
              </a:rPr>
              <a:t>Implementation</a:t>
            </a:r>
          </a:p>
        </p:txBody>
      </p:sp>
      <p:sp>
        <p:nvSpPr>
          <p:cNvPr name="TextBox 17" id="17"/>
          <p:cNvSpPr txBox="true"/>
          <p:nvPr/>
        </p:nvSpPr>
        <p:spPr>
          <a:xfrm rot="0">
            <a:off x="-1095069" y="-122344"/>
            <a:ext cx="3677731" cy="2845012"/>
          </a:xfrm>
          <a:prstGeom prst="rect">
            <a:avLst/>
          </a:prstGeom>
        </p:spPr>
        <p:txBody>
          <a:bodyPr anchor="t" rtlCol="false" tIns="0" lIns="0" bIns="0" rIns="0">
            <a:spAutoFit/>
          </a:bodyPr>
          <a:lstStyle/>
          <a:p>
            <a:pPr algn="l">
              <a:lnSpc>
                <a:spcPts val="20906"/>
              </a:lnSpc>
            </a:pPr>
            <a:r>
              <a:rPr lang="en-US" b="true" sz="22241" spc="-1089">
                <a:solidFill>
                  <a:srgbClr val="EFEFEF"/>
                </a:solidFill>
                <a:latin typeface="TT Hoves Bold"/>
                <a:ea typeface="TT Hoves Bold"/>
                <a:cs typeface="TT Hoves Bold"/>
                <a:sym typeface="TT Hoves Bold"/>
              </a:rPr>
              <a:t>08</a:t>
            </a:r>
          </a:p>
        </p:txBody>
      </p:sp>
      <p:sp>
        <p:nvSpPr>
          <p:cNvPr name="TextBox 18" id="18"/>
          <p:cNvSpPr txBox="true"/>
          <p:nvPr/>
        </p:nvSpPr>
        <p:spPr>
          <a:xfrm rot="0">
            <a:off x="6606789" y="3933258"/>
            <a:ext cx="4809446" cy="1455420"/>
          </a:xfrm>
          <a:prstGeom prst="rect">
            <a:avLst/>
          </a:prstGeom>
        </p:spPr>
        <p:txBody>
          <a:bodyPr anchor="t" rtlCol="false" tIns="0" lIns="0" bIns="0" rIns="0">
            <a:spAutoFit/>
          </a:bodyPr>
          <a:lstStyle/>
          <a:p>
            <a:pPr algn="just">
              <a:lnSpc>
                <a:spcPts val="2340"/>
              </a:lnSpc>
            </a:pPr>
            <a:r>
              <a:rPr lang="en-US" sz="1500">
                <a:solidFill>
                  <a:srgbClr val="343434"/>
                </a:solidFill>
                <a:latin typeface="TT Hoves"/>
                <a:ea typeface="TT Hoves"/>
                <a:cs typeface="TT Hoves"/>
                <a:sym typeface="TT Hoves"/>
              </a:rPr>
              <a:t>Pill</a:t>
            </a:r>
            <a:r>
              <a:rPr lang="en-US" sz="1500">
                <a:solidFill>
                  <a:srgbClr val="343434"/>
                </a:solidFill>
                <a:latin typeface="TT Hoves"/>
                <a:ea typeface="TT Hoves"/>
                <a:cs typeface="TT Hoves"/>
                <a:sym typeface="TT Hoves"/>
              </a:rPr>
              <a:t>ow is a Python Imaging Library (PIL) fork that provides easy-to-use image manipulation capabilities. InsightPro uses Pillow to handle image resizing, format conversion, and basic image processing tasks to support design consistency checks in PowerPoint slides.</a:t>
            </a:r>
          </a:p>
        </p:txBody>
      </p:sp>
      <p:sp>
        <p:nvSpPr>
          <p:cNvPr name="TextBox 19" id="19"/>
          <p:cNvSpPr txBox="true"/>
          <p:nvPr/>
        </p:nvSpPr>
        <p:spPr>
          <a:xfrm rot="0">
            <a:off x="12264913" y="1742317"/>
            <a:ext cx="5571175" cy="1455420"/>
          </a:xfrm>
          <a:prstGeom prst="rect">
            <a:avLst/>
          </a:prstGeom>
        </p:spPr>
        <p:txBody>
          <a:bodyPr anchor="t" rtlCol="false" tIns="0" lIns="0" bIns="0" rIns="0">
            <a:spAutoFit/>
          </a:bodyPr>
          <a:lstStyle/>
          <a:p>
            <a:pPr algn="just">
              <a:lnSpc>
                <a:spcPts val="2340"/>
              </a:lnSpc>
            </a:pPr>
            <a:r>
              <a:rPr lang="en-US" sz="1500">
                <a:solidFill>
                  <a:srgbClr val="343434"/>
                </a:solidFill>
                <a:latin typeface="TT Hoves"/>
                <a:ea typeface="TT Hoves"/>
                <a:cs typeface="TT Hoves"/>
                <a:sym typeface="TT Hoves"/>
              </a:rPr>
              <a:t>PyTorch is a popular deep learning framework that allows for building and training neural networks. In InsightPro, PyTorch is used for deploying large language models (LLMs) and handling tasks like multimodal learning, where both textual and visual data are analyzed together.</a:t>
            </a:r>
          </a:p>
        </p:txBody>
      </p:sp>
      <p:sp>
        <p:nvSpPr>
          <p:cNvPr name="TextBox 20" id="20"/>
          <p:cNvSpPr txBox="true"/>
          <p:nvPr/>
        </p:nvSpPr>
        <p:spPr>
          <a:xfrm rot="0">
            <a:off x="12264913" y="3933258"/>
            <a:ext cx="5571175" cy="1455420"/>
          </a:xfrm>
          <a:prstGeom prst="rect">
            <a:avLst/>
          </a:prstGeom>
        </p:spPr>
        <p:txBody>
          <a:bodyPr anchor="t" rtlCol="false" tIns="0" lIns="0" bIns="0" rIns="0">
            <a:spAutoFit/>
          </a:bodyPr>
          <a:lstStyle/>
          <a:p>
            <a:pPr algn="just">
              <a:lnSpc>
                <a:spcPts val="2340"/>
              </a:lnSpc>
            </a:pPr>
            <a:r>
              <a:rPr lang="en-US" sz="1500">
                <a:solidFill>
                  <a:srgbClr val="343434"/>
                </a:solidFill>
                <a:latin typeface="TT Hoves"/>
                <a:ea typeface="TT Hoves"/>
                <a:cs typeface="TT Hoves"/>
                <a:sym typeface="TT Hoves"/>
              </a:rPr>
              <a:t>The Transformers library, developed by Hugging Face, provides easy access to pre-trained language models like GPT and BERT. InsightPro uses this library to integrate LLMs for natural language processing tasks such as evaluating text readability, detecting redundancy, and ensuring linguistic consistency across slides.</a:t>
            </a:r>
          </a:p>
        </p:txBody>
      </p:sp>
      <p:sp>
        <p:nvSpPr>
          <p:cNvPr name="TextBox 21" id="21"/>
          <p:cNvSpPr txBox="true"/>
          <p:nvPr/>
        </p:nvSpPr>
        <p:spPr>
          <a:xfrm rot="0">
            <a:off x="6147043" y="1332264"/>
            <a:ext cx="2646492" cy="413767"/>
          </a:xfrm>
          <a:prstGeom prst="rect">
            <a:avLst/>
          </a:prstGeom>
        </p:spPr>
        <p:txBody>
          <a:bodyPr anchor="t" rtlCol="false" tIns="0" lIns="0" bIns="0" rIns="0">
            <a:spAutoFit/>
          </a:bodyPr>
          <a:lstStyle/>
          <a:p>
            <a:pPr algn="just"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Open CV:</a:t>
            </a:r>
          </a:p>
        </p:txBody>
      </p:sp>
      <p:sp>
        <p:nvSpPr>
          <p:cNvPr name="TextBox 22" id="22"/>
          <p:cNvSpPr txBox="true"/>
          <p:nvPr/>
        </p:nvSpPr>
        <p:spPr>
          <a:xfrm rot="0">
            <a:off x="11805168" y="1242826"/>
            <a:ext cx="2646492" cy="413767"/>
          </a:xfrm>
          <a:prstGeom prst="rect">
            <a:avLst/>
          </a:prstGeom>
        </p:spPr>
        <p:txBody>
          <a:bodyPr anchor="t" rtlCol="false" tIns="0" lIns="0" bIns="0" rIns="0">
            <a:spAutoFit/>
          </a:bodyPr>
          <a:lstStyle/>
          <a:p>
            <a:pPr algn="just"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PYtorch:</a:t>
            </a:r>
          </a:p>
        </p:txBody>
      </p:sp>
      <p:sp>
        <p:nvSpPr>
          <p:cNvPr name="TextBox 23" id="23"/>
          <p:cNvSpPr txBox="true"/>
          <p:nvPr/>
        </p:nvSpPr>
        <p:spPr>
          <a:xfrm rot="0">
            <a:off x="6147043" y="3433767"/>
            <a:ext cx="2646492" cy="413767"/>
          </a:xfrm>
          <a:prstGeom prst="rect">
            <a:avLst/>
          </a:prstGeom>
        </p:spPr>
        <p:txBody>
          <a:bodyPr anchor="t" rtlCol="false" tIns="0" lIns="0" bIns="0" rIns="0">
            <a:spAutoFit/>
          </a:bodyPr>
          <a:lstStyle/>
          <a:p>
            <a:pPr algn="just"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Pillow:</a:t>
            </a:r>
          </a:p>
        </p:txBody>
      </p:sp>
      <p:sp>
        <p:nvSpPr>
          <p:cNvPr name="TextBox 24" id="24"/>
          <p:cNvSpPr txBox="true"/>
          <p:nvPr/>
        </p:nvSpPr>
        <p:spPr>
          <a:xfrm rot="0">
            <a:off x="11805168" y="3433767"/>
            <a:ext cx="2646492" cy="413767"/>
          </a:xfrm>
          <a:prstGeom prst="rect">
            <a:avLst/>
          </a:prstGeom>
        </p:spPr>
        <p:txBody>
          <a:bodyPr anchor="t" rtlCol="false" tIns="0" lIns="0" bIns="0" rIns="0">
            <a:spAutoFit/>
          </a:bodyPr>
          <a:lstStyle/>
          <a:p>
            <a:pPr algn="just"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Transformer:</a:t>
            </a:r>
          </a:p>
        </p:txBody>
      </p:sp>
      <p:sp>
        <p:nvSpPr>
          <p:cNvPr name="TextBox 25" id="25"/>
          <p:cNvSpPr txBox="true"/>
          <p:nvPr/>
        </p:nvSpPr>
        <p:spPr>
          <a:xfrm rot="0">
            <a:off x="6421025" y="6749555"/>
            <a:ext cx="4196609" cy="413767"/>
          </a:xfrm>
          <a:prstGeom prst="rect">
            <a:avLst/>
          </a:prstGeom>
        </p:spPr>
        <p:txBody>
          <a:bodyPr anchor="t" rtlCol="false" tIns="0" lIns="0" bIns="0" rIns="0">
            <a:spAutoFit/>
          </a:bodyPr>
          <a:lstStyle/>
          <a:p>
            <a:pPr algn="l"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Convert Slides Into Images</a:t>
            </a:r>
          </a:p>
        </p:txBody>
      </p:sp>
      <p:sp>
        <p:nvSpPr>
          <p:cNvPr name="TextBox 26" id="26"/>
          <p:cNvSpPr txBox="true"/>
          <p:nvPr/>
        </p:nvSpPr>
        <p:spPr>
          <a:xfrm rot="0">
            <a:off x="8803878" y="7560473"/>
            <a:ext cx="5386234" cy="842392"/>
          </a:xfrm>
          <a:prstGeom prst="rect">
            <a:avLst/>
          </a:prstGeom>
        </p:spPr>
        <p:txBody>
          <a:bodyPr anchor="t" rtlCol="false" tIns="0" lIns="0" bIns="0" rIns="0">
            <a:spAutoFit/>
          </a:bodyPr>
          <a:lstStyle/>
          <a:p>
            <a:pPr algn="l"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Use Image-Processing Techniques To Evaluate Visual Elements</a:t>
            </a:r>
          </a:p>
        </p:txBody>
      </p:sp>
      <p:sp>
        <p:nvSpPr>
          <p:cNvPr name="TextBox 27" id="27"/>
          <p:cNvSpPr txBox="true"/>
          <p:nvPr/>
        </p:nvSpPr>
        <p:spPr>
          <a:xfrm rot="0">
            <a:off x="10898298" y="8862963"/>
            <a:ext cx="6774129" cy="842392"/>
          </a:xfrm>
          <a:prstGeom prst="rect">
            <a:avLst/>
          </a:prstGeom>
        </p:spPr>
        <p:txBody>
          <a:bodyPr anchor="t" rtlCol="false" tIns="0" lIns="0" bIns="0" rIns="0">
            <a:spAutoFit/>
          </a:bodyPr>
          <a:lstStyle/>
          <a:p>
            <a:pPr algn="l" marL="474976" indent="-237488" lvl="1">
              <a:lnSpc>
                <a:spcPts val="3431"/>
              </a:lnSpc>
              <a:buFont typeface="Arial"/>
              <a:buChar char="•"/>
            </a:pPr>
            <a:r>
              <a:rPr lang="en-US" b="true" sz="2199">
                <a:solidFill>
                  <a:srgbClr val="343434"/>
                </a:solidFill>
                <a:latin typeface="TT Hoves Bold"/>
                <a:ea typeface="TT Hoves Bold"/>
                <a:cs typeface="TT Hoves Bold"/>
                <a:sym typeface="TT Hoves Bold"/>
              </a:rPr>
              <a:t>Run text content through the LLM for analysis on structure, clarity, and redundancy.</a:t>
            </a:r>
          </a:p>
        </p:txBody>
      </p:sp>
      <p:sp>
        <p:nvSpPr>
          <p:cNvPr name="Freeform 28" id="28"/>
          <p:cNvSpPr/>
          <p:nvPr/>
        </p:nvSpPr>
        <p:spPr>
          <a:xfrm flipH="false" flipV="false" rot="-5400000">
            <a:off x="10240660" y="8860946"/>
            <a:ext cx="350820" cy="964454"/>
          </a:xfrm>
          <a:custGeom>
            <a:avLst/>
            <a:gdLst/>
            <a:ahLst/>
            <a:cxnLst/>
            <a:rect r="r" b="b" t="t" l="l"/>
            <a:pathLst>
              <a:path h="964454" w="350820">
                <a:moveTo>
                  <a:pt x="0" y="0"/>
                </a:moveTo>
                <a:lnTo>
                  <a:pt x="350821" y="0"/>
                </a:lnTo>
                <a:lnTo>
                  <a:pt x="350821" y="964455"/>
                </a:lnTo>
                <a:lnTo>
                  <a:pt x="0" y="964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9" id="29"/>
          <p:cNvSpPr/>
          <p:nvPr/>
        </p:nvSpPr>
        <p:spPr>
          <a:xfrm>
            <a:off x="7829081" y="7163322"/>
            <a:ext cx="0" cy="861210"/>
          </a:xfrm>
          <a:prstGeom prst="line">
            <a:avLst/>
          </a:prstGeom>
          <a:ln cap="flat" w="38100">
            <a:solidFill>
              <a:srgbClr val="000000"/>
            </a:solidFill>
            <a:prstDash val="solid"/>
            <a:headEnd type="none" len="sm" w="sm"/>
            <a:tailEnd type="none" len="sm" w="sm"/>
          </a:ln>
        </p:spPr>
      </p:sp>
      <p:sp>
        <p:nvSpPr>
          <p:cNvPr name="AutoShape 30" id="30"/>
          <p:cNvSpPr/>
          <p:nvPr/>
        </p:nvSpPr>
        <p:spPr>
          <a:xfrm>
            <a:off x="9914793" y="8518083"/>
            <a:ext cx="0" cy="86121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9584989" cy="9584989"/>
          </a:xfrm>
          <a:custGeom>
            <a:avLst/>
            <a:gdLst/>
            <a:ahLst/>
            <a:cxnLst/>
            <a:rect r="r" b="b" t="t" l="l"/>
            <a:pathLst>
              <a:path h="9584989" w="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1515" y="6776134"/>
            <a:ext cx="9464897" cy="5844574"/>
          </a:xfrm>
          <a:custGeom>
            <a:avLst/>
            <a:gdLst/>
            <a:ahLst/>
            <a:cxnLst/>
            <a:rect r="r" b="b" t="t" l="l"/>
            <a:pathLst>
              <a:path h="5844574" w="9464897">
                <a:moveTo>
                  <a:pt x="0" y="0"/>
                </a:moveTo>
                <a:lnTo>
                  <a:pt x="9464897" y="0"/>
                </a:lnTo>
                <a:lnTo>
                  <a:pt x="9464897" y="5844574"/>
                </a:lnTo>
                <a:lnTo>
                  <a:pt x="0" y="58445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58200" y="3236424"/>
            <a:ext cx="4501529" cy="3102573"/>
            <a:chOff x="0" y="0"/>
            <a:chExt cx="1664488" cy="1147209"/>
          </a:xfrm>
        </p:grpSpPr>
        <p:sp>
          <p:nvSpPr>
            <p:cNvPr name="Freeform 5" id="5"/>
            <p:cNvSpPr/>
            <p:nvPr/>
          </p:nvSpPr>
          <p:spPr>
            <a:xfrm flipH="false" flipV="false" rot="0">
              <a:off x="0" y="0"/>
              <a:ext cx="1664488" cy="1147209"/>
            </a:xfrm>
            <a:custGeom>
              <a:avLst/>
              <a:gdLst/>
              <a:ahLst/>
              <a:cxnLst/>
              <a:rect r="r" b="b" t="t" l="l"/>
              <a:pathLst>
                <a:path h="1147209" w="1664488">
                  <a:moveTo>
                    <a:pt x="0" y="0"/>
                  </a:moveTo>
                  <a:lnTo>
                    <a:pt x="1664488" y="0"/>
                  </a:lnTo>
                  <a:lnTo>
                    <a:pt x="1664488" y="1147209"/>
                  </a:lnTo>
                  <a:lnTo>
                    <a:pt x="0" y="1147209"/>
                  </a:lnTo>
                  <a:close/>
                </a:path>
              </a:pathLst>
            </a:custGeom>
            <a:solidFill>
              <a:srgbClr val="3FA9F5"/>
            </a:solidFill>
            <a:ln cap="sq">
              <a:noFill/>
              <a:prstDash val="solid"/>
              <a:miter/>
            </a:ln>
          </p:spPr>
        </p:sp>
        <p:sp>
          <p:nvSpPr>
            <p:cNvPr name="TextBox 6" id="6"/>
            <p:cNvSpPr txBox="true"/>
            <p:nvPr/>
          </p:nvSpPr>
          <p:spPr>
            <a:xfrm>
              <a:off x="0" y="-38100"/>
              <a:ext cx="1664488" cy="118530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294801" y="4020567"/>
            <a:ext cx="4501529" cy="1770466"/>
            <a:chOff x="0" y="0"/>
            <a:chExt cx="1664488" cy="654649"/>
          </a:xfrm>
        </p:grpSpPr>
        <p:sp>
          <p:nvSpPr>
            <p:cNvPr name="Freeform 8" id="8"/>
            <p:cNvSpPr/>
            <p:nvPr/>
          </p:nvSpPr>
          <p:spPr>
            <a:xfrm flipH="false" flipV="false" rot="0">
              <a:off x="0" y="0"/>
              <a:ext cx="1664488" cy="654649"/>
            </a:xfrm>
            <a:custGeom>
              <a:avLst/>
              <a:gdLst/>
              <a:ahLst/>
              <a:cxnLst/>
              <a:rect r="r" b="b" t="t" l="l"/>
              <a:pathLst>
                <a:path h="654649" w="1664488">
                  <a:moveTo>
                    <a:pt x="0" y="0"/>
                  </a:moveTo>
                  <a:lnTo>
                    <a:pt x="1664488" y="0"/>
                  </a:lnTo>
                  <a:lnTo>
                    <a:pt x="1664488" y="654649"/>
                  </a:lnTo>
                  <a:lnTo>
                    <a:pt x="0" y="654649"/>
                  </a:lnTo>
                  <a:close/>
                </a:path>
              </a:pathLst>
            </a:custGeom>
            <a:solidFill>
              <a:srgbClr val="3FA9F5"/>
            </a:solidFill>
            <a:ln cap="sq">
              <a:noFill/>
              <a:prstDash val="solid"/>
              <a:miter/>
            </a:ln>
          </p:spPr>
        </p:sp>
        <p:sp>
          <p:nvSpPr>
            <p:cNvPr name="TextBox 9" id="9"/>
            <p:cNvSpPr txBox="true"/>
            <p:nvPr/>
          </p:nvSpPr>
          <p:spPr>
            <a:xfrm>
              <a:off x="0" y="-38100"/>
              <a:ext cx="1664488" cy="69274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11597904" y="4461914"/>
            <a:ext cx="782694" cy="882694"/>
            <a:chOff x="0" y="0"/>
            <a:chExt cx="720719" cy="812800"/>
          </a:xfrm>
        </p:grpSpPr>
        <p:sp>
          <p:nvSpPr>
            <p:cNvPr name="Freeform 11" id="11"/>
            <p:cNvSpPr/>
            <p:nvPr/>
          </p:nvSpPr>
          <p:spPr>
            <a:xfrm flipH="false" flipV="false" rot="0">
              <a:off x="0" y="0"/>
              <a:ext cx="720719" cy="812800"/>
            </a:xfrm>
            <a:custGeom>
              <a:avLst/>
              <a:gdLst/>
              <a:ahLst/>
              <a:cxnLst/>
              <a:rect r="r" b="b" t="t" l="l"/>
              <a:pathLst>
                <a:path h="812800" w="720719">
                  <a:moveTo>
                    <a:pt x="720719" y="406400"/>
                  </a:moveTo>
                  <a:lnTo>
                    <a:pt x="314319" y="0"/>
                  </a:lnTo>
                  <a:lnTo>
                    <a:pt x="314319" y="203200"/>
                  </a:lnTo>
                  <a:lnTo>
                    <a:pt x="0" y="203200"/>
                  </a:lnTo>
                  <a:lnTo>
                    <a:pt x="0" y="609600"/>
                  </a:lnTo>
                  <a:lnTo>
                    <a:pt x="314319" y="609600"/>
                  </a:lnTo>
                  <a:lnTo>
                    <a:pt x="314319" y="812800"/>
                  </a:lnTo>
                  <a:lnTo>
                    <a:pt x="720719" y="406400"/>
                  </a:lnTo>
                  <a:close/>
                </a:path>
              </a:pathLst>
            </a:custGeom>
            <a:solidFill>
              <a:srgbClr val="000000"/>
            </a:solidFill>
          </p:spPr>
        </p:sp>
        <p:sp>
          <p:nvSpPr>
            <p:cNvPr name="TextBox 12" id="12"/>
            <p:cNvSpPr txBox="true"/>
            <p:nvPr/>
          </p:nvSpPr>
          <p:spPr>
            <a:xfrm>
              <a:off x="0" y="146050"/>
              <a:ext cx="619119" cy="463550"/>
            </a:xfrm>
            <a:prstGeom prst="rect">
              <a:avLst/>
            </a:prstGeom>
          </p:spPr>
          <p:txBody>
            <a:bodyPr anchor="ctr" rtlCol="false" tIns="50800" lIns="50800" bIns="50800" rIns="50800"/>
            <a:lstStyle/>
            <a:p>
              <a:pPr algn="ctr">
                <a:lnSpc>
                  <a:spcPts val="3639"/>
                </a:lnSpc>
              </a:pPr>
            </a:p>
          </p:txBody>
        </p:sp>
      </p:grpSp>
      <p:grpSp>
        <p:nvGrpSpPr>
          <p:cNvPr name="Group 13" id="13"/>
          <p:cNvGrpSpPr/>
          <p:nvPr/>
        </p:nvGrpSpPr>
        <p:grpSpPr>
          <a:xfrm rot="0">
            <a:off x="12936878" y="3236424"/>
            <a:ext cx="4501529" cy="3102573"/>
            <a:chOff x="0" y="0"/>
            <a:chExt cx="1664488" cy="1147209"/>
          </a:xfrm>
        </p:grpSpPr>
        <p:sp>
          <p:nvSpPr>
            <p:cNvPr name="Freeform 14" id="14"/>
            <p:cNvSpPr/>
            <p:nvPr/>
          </p:nvSpPr>
          <p:spPr>
            <a:xfrm flipH="false" flipV="false" rot="0">
              <a:off x="0" y="0"/>
              <a:ext cx="1664488" cy="1147209"/>
            </a:xfrm>
            <a:custGeom>
              <a:avLst/>
              <a:gdLst/>
              <a:ahLst/>
              <a:cxnLst/>
              <a:rect r="r" b="b" t="t" l="l"/>
              <a:pathLst>
                <a:path h="1147209" w="1664488">
                  <a:moveTo>
                    <a:pt x="0" y="0"/>
                  </a:moveTo>
                  <a:lnTo>
                    <a:pt x="1664488" y="0"/>
                  </a:lnTo>
                  <a:lnTo>
                    <a:pt x="1664488" y="1147209"/>
                  </a:lnTo>
                  <a:lnTo>
                    <a:pt x="0" y="1147209"/>
                  </a:lnTo>
                  <a:close/>
                </a:path>
              </a:pathLst>
            </a:custGeom>
            <a:solidFill>
              <a:srgbClr val="3FA9F5"/>
            </a:solidFill>
            <a:ln cap="sq">
              <a:noFill/>
              <a:prstDash val="solid"/>
              <a:miter/>
            </a:ln>
          </p:spPr>
        </p:sp>
        <p:sp>
          <p:nvSpPr>
            <p:cNvPr name="TextBox 15" id="15"/>
            <p:cNvSpPr txBox="true"/>
            <p:nvPr/>
          </p:nvSpPr>
          <p:spPr>
            <a:xfrm>
              <a:off x="0" y="-38100"/>
              <a:ext cx="1664488" cy="118530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6" id="16"/>
          <p:cNvGrpSpPr/>
          <p:nvPr/>
        </p:nvGrpSpPr>
        <p:grpSpPr>
          <a:xfrm rot="0">
            <a:off x="5436790" y="4464453"/>
            <a:ext cx="782694" cy="882694"/>
            <a:chOff x="0" y="0"/>
            <a:chExt cx="720719" cy="812800"/>
          </a:xfrm>
        </p:grpSpPr>
        <p:sp>
          <p:nvSpPr>
            <p:cNvPr name="Freeform 17" id="17"/>
            <p:cNvSpPr/>
            <p:nvPr/>
          </p:nvSpPr>
          <p:spPr>
            <a:xfrm flipH="false" flipV="false" rot="0">
              <a:off x="0" y="0"/>
              <a:ext cx="720719" cy="812800"/>
            </a:xfrm>
            <a:custGeom>
              <a:avLst/>
              <a:gdLst/>
              <a:ahLst/>
              <a:cxnLst/>
              <a:rect r="r" b="b" t="t" l="l"/>
              <a:pathLst>
                <a:path h="812800" w="720719">
                  <a:moveTo>
                    <a:pt x="720719" y="406400"/>
                  </a:moveTo>
                  <a:lnTo>
                    <a:pt x="314319" y="0"/>
                  </a:lnTo>
                  <a:lnTo>
                    <a:pt x="314319" y="203200"/>
                  </a:lnTo>
                  <a:lnTo>
                    <a:pt x="0" y="203200"/>
                  </a:lnTo>
                  <a:lnTo>
                    <a:pt x="0" y="609600"/>
                  </a:lnTo>
                  <a:lnTo>
                    <a:pt x="314319" y="609600"/>
                  </a:lnTo>
                  <a:lnTo>
                    <a:pt x="314319" y="812800"/>
                  </a:lnTo>
                  <a:lnTo>
                    <a:pt x="720719" y="406400"/>
                  </a:lnTo>
                  <a:close/>
                </a:path>
              </a:pathLst>
            </a:custGeom>
            <a:solidFill>
              <a:srgbClr val="000000"/>
            </a:solidFill>
          </p:spPr>
        </p:sp>
        <p:sp>
          <p:nvSpPr>
            <p:cNvPr name="TextBox 18" id="18"/>
            <p:cNvSpPr txBox="true"/>
            <p:nvPr/>
          </p:nvSpPr>
          <p:spPr>
            <a:xfrm>
              <a:off x="0" y="146050"/>
              <a:ext cx="619119" cy="463550"/>
            </a:xfrm>
            <a:prstGeom prst="rect">
              <a:avLst/>
            </a:prstGeom>
          </p:spPr>
          <p:txBody>
            <a:bodyPr anchor="ctr" rtlCol="false" tIns="50800" lIns="50800" bIns="50800" rIns="50800"/>
            <a:lstStyle/>
            <a:p>
              <a:pPr algn="ctr">
                <a:lnSpc>
                  <a:spcPts val="3639"/>
                </a:lnSpc>
              </a:pPr>
            </a:p>
          </p:txBody>
        </p:sp>
      </p:grpSp>
      <p:sp>
        <p:nvSpPr>
          <p:cNvPr name="Freeform 19" id="19"/>
          <p:cNvSpPr/>
          <p:nvPr/>
        </p:nvSpPr>
        <p:spPr>
          <a:xfrm flipH="false" flipV="false" rot="-10800000">
            <a:off x="14380483" y="4318"/>
            <a:ext cx="3907517" cy="3907517"/>
          </a:xfrm>
          <a:custGeom>
            <a:avLst/>
            <a:gdLst/>
            <a:ahLst/>
            <a:cxnLst/>
            <a:rect r="r" b="b" t="t" l="l"/>
            <a:pathLst>
              <a:path h="3907517" w="3907517">
                <a:moveTo>
                  <a:pt x="0" y="0"/>
                </a:moveTo>
                <a:lnTo>
                  <a:pt x="3907517" y="0"/>
                </a:lnTo>
                <a:lnTo>
                  <a:pt x="3907517" y="3907517"/>
                </a:lnTo>
                <a:lnTo>
                  <a:pt x="0" y="39075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3510934" y="1046566"/>
            <a:ext cx="10396062" cy="1561208"/>
          </a:xfrm>
          <a:prstGeom prst="rect">
            <a:avLst/>
          </a:prstGeom>
        </p:spPr>
        <p:txBody>
          <a:bodyPr anchor="t" rtlCol="false" tIns="0" lIns="0" bIns="0" rIns="0">
            <a:spAutoFit/>
          </a:bodyPr>
          <a:lstStyle/>
          <a:p>
            <a:pPr algn="ctr" marL="0" indent="0" lvl="1">
              <a:lnSpc>
                <a:spcPts val="11676"/>
              </a:lnSpc>
              <a:spcBef>
                <a:spcPct val="0"/>
              </a:spcBef>
            </a:pPr>
            <a:r>
              <a:rPr lang="en-US" b="true" sz="12038">
                <a:solidFill>
                  <a:srgbClr val="000000"/>
                </a:solidFill>
                <a:latin typeface="TT Hoves Bold"/>
                <a:ea typeface="TT Hoves Bold"/>
                <a:cs typeface="TT Hoves Bold"/>
                <a:sym typeface="TT Hoves Bold"/>
              </a:rPr>
              <a:t>System Flow</a:t>
            </a:r>
          </a:p>
        </p:txBody>
      </p:sp>
      <p:sp>
        <p:nvSpPr>
          <p:cNvPr name="TextBox 21" id="21"/>
          <p:cNvSpPr txBox="true"/>
          <p:nvPr/>
        </p:nvSpPr>
        <p:spPr>
          <a:xfrm rot="0">
            <a:off x="12558786" y="8035171"/>
            <a:ext cx="2628856"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03</a:t>
            </a:r>
          </a:p>
        </p:txBody>
      </p:sp>
      <p:sp>
        <p:nvSpPr>
          <p:cNvPr name="TextBox 22" id="22"/>
          <p:cNvSpPr txBox="true"/>
          <p:nvPr/>
        </p:nvSpPr>
        <p:spPr>
          <a:xfrm rot="0">
            <a:off x="13354721" y="724387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09</a:t>
            </a:r>
          </a:p>
        </p:txBody>
      </p:sp>
      <p:sp>
        <p:nvSpPr>
          <p:cNvPr name="TextBox 23" id="23"/>
          <p:cNvSpPr txBox="true"/>
          <p:nvPr/>
        </p:nvSpPr>
        <p:spPr>
          <a:xfrm rot="0">
            <a:off x="6458200" y="3906267"/>
            <a:ext cx="4501529" cy="2276965"/>
          </a:xfrm>
          <a:prstGeom prst="rect">
            <a:avLst/>
          </a:prstGeom>
        </p:spPr>
        <p:txBody>
          <a:bodyPr anchor="t" rtlCol="false" tIns="0" lIns="0" bIns="0" rIns="0">
            <a:spAutoFit/>
          </a:bodyPr>
          <a:lstStyle/>
          <a:p>
            <a:pPr algn="ctr">
              <a:lnSpc>
                <a:spcPts val="6145"/>
              </a:lnSpc>
            </a:pPr>
            <a:r>
              <a:rPr lang="en-US" sz="4124">
                <a:solidFill>
                  <a:srgbClr val="EFEFEF"/>
                </a:solidFill>
                <a:latin typeface="TT Hoves"/>
                <a:ea typeface="TT Hoves"/>
                <a:cs typeface="TT Hoves"/>
                <a:sym typeface="TT Hoves"/>
              </a:rPr>
              <a:t>Analysis</a:t>
            </a:r>
          </a:p>
          <a:p>
            <a:pPr algn="ctr" marL="0" indent="0" lvl="0">
              <a:lnSpc>
                <a:spcPts val="6145"/>
              </a:lnSpc>
            </a:pPr>
            <a:r>
              <a:rPr lang="en-US" sz="4124">
                <a:solidFill>
                  <a:srgbClr val="EFEFEF"/>
                </a:solidFill>
                <a:latin typeface="TT Hoves"/>
                <a:ea typeface="TT Hoves"/>
                <a:cs typeface="TT Hoves"/>
                <a:sym typeface="TT Hoves"/>
              </a:rPr>
              <a:t> (LLM &amp; Image Processing)</a:t>
            </a:r>
          </a:p>
        </p:txBody>
      </p:sp>
      <p:sp>
        <p:nvSpPr>
          <p:cNvPr name="TextBox 24" id="24"/>
          <p:cNvSpPr txBox="true"/>
          <p:nvPr/>
        </p:nvSpPr>
        <p:spPr>
          <a:xfrm rot="0">
            <a:off x="8163848" y="3388824"/>
            <a:ext cx="917140" cy="730294"/>
          </a:xfrm>
          <a:prstGeom prst="rect">
            <a:avLst/>
          </a:prstGeom>
        </p:spPr>
        <p:txBody>
          <a:bodyPr anchor="t" rtlCol="false" tIns="0" lIns="0" bIns="0" rIns="0">
            <a:spAutoFit/>
          </a:bodyPr>
          <a:lstStyle/>
          <a:p>
            <a:pPr algn="l">
              <a:lnSpc>
                <a:spcPts val="5455"/>
              </a:lnSpc>
            </a:pPr>
            <a:r>
              <a:rPr lang="en-US" b="true" sz="5804" spc="-284">
                <a:solidFill>
                  <a:srgbClr val="EFEFEF"/>
                </a:solidFill>
                <a:latin typeface="TT Hoves Bold"/>
                <a:ea typeface="TT Hoves Bold"/>
                <a:cs typeface="TT Hoves Bold"/>
                <a:sym typeface="TT Hoves Bold"/>
              </a:rPr>
              <a:t>02</a:t>
            </a:r>
          </a:p>
        </p:txBody>
      </p:sp>
      <p:sp>
        <p:nvSpPr>
          <p:cNvPr name="TextBox 25" id="25"/>
          <p:cNvSpPr txBox="true"/>
          <p:nvPr/>
        </p:nvSpPr>
        <p:spPr>
          <a:xfrm rot="0">
            <a:off x="294801" y="4806773"/>
            <a:ext cx="4501529" cy="901700"/>
          </a:xfrm>
          <a:prstGeom prst="rect">
            <a:avLst/>
          </a:prstGeom>
        </p:spPr>
        <p:txBody>
          <a:bodyPr anchor="t" rtlCol="false" tIns="0" lIns="0" bIns="0" rIns="0">
            <a:spAutoFit/>
          </a:bodyPr>
          <a:lstStyle/>
          <a:p>
            <a:pPr algn="ctr" marL="0" indent="0" lvl="0">
              <a:lnSpc>
                <a:spcPts val="7450"/>
              </a:lnSpc>
            </a:pPr>
            <a:r>
              <a:rPr lang="en-US" sz="5000">
                <a:solidFill>
                  <a:srgbClr val="EFEFEF"/>
                </a:solidFill>
                <a:latin typeface="TT Hoves"/>
                <a:ea typeface="TT Hoves"/>
                <a:cs typeface="TT Hoves"/>
                <a:sym typeface="TT Hoves"/>
              </a:rPr>
              <a:t>Input</a:t>
            </a:r>
          </a:p>
        </p:txBody>
      </p:sp>
      <p:sp>
        <p:nvSpPr>
          <p:cNvPr name="TextBox 26" id="26"/>
          <p:cNvSpPr txBox="true"/>
          <p:nvPr/>
        </p:nvSpPr>
        <p:spPr>
          <a:xfrm rot="0">
            <a:off x="2000449" y="4172967"/>
            <a:ext cx="917140" cy="730294"/>
          </a:xfrm>
          <a:prstGeom prst="rect">
            <a:avLst/>
          </a:prstGeom>
        </p:spPr>
        <p:txBody>
          <a:bodyPr anchor="t" rtlCol="false" tIns="0" lIns="0" bIns="0" rIns="0">
            <a:spAutoFit/>
          </a:bodyPr>
          <a:lstStyle/>
          <a:p>
            <a:pPr algn="l">
              <a:lnSpc>
                <a:spcPts val="5455"/>
              </a:lnSpc>
            </a:pPr>
            <a:r>
              <a:rPr lang="en-US" b="true" sz="5804" spc="-284">
                <a:solidFill>
                  <a:srgbClr val="EFEFEF"/>
                </a:solidFill>
                <a:latin typeface="TT Hoves Bold"/>
                <a:ea typeface="TT Hoves Bold"/>
                <a:cs typeface="TT Hoves Bold"/>
                <a:sym typeface="TT Hoves Bold"/>
              </a:rPr>
              <a:t>01</a:t>
            </a:r>
          </a:p>
        </p:txBody>
      </p:sp>
      <p:sp>
        <p:nvSpPr>
          <p:cNvPr name="TextBox 27" id="27"/>
          <p:cNvSpPr txBox="true"/>
          <p:nvPr/>
        </p:nvSpPr>
        <p:spPr>
          <a:xfrm rot="0">
            <a:off x="12936878" y="3906267"/>
            <a:ext cx="4501529" cy="2276965"/>
          </a:xfrm>
          <a:prstGeom prst="rect">
            <a:avLst/>
          </a:prstGeom>
        </p:spPr>
        <p:txBody>
          <a:bodyPr anchor="t" rtlCol="false" tIns="0" lIns="0" bIns="0" rIns="0">
            <a:spAutoFit/>
          </a:bodyPr>
          <a:lstStyle/>
          <a:p>
            <a:pPr algn="ctr">
              <a:lnSpc>
                <a:spcPts val="6145"/>
              </a:lnSpc>
            </a:pPr>
            <a:r>
              <a:rPr lang="en-US" sz="4124">
                <a:solidFill>
                  <a:srgbClr val="EFEFEF"/>
                </a:solidFill>
                <a:latin typeface="TT Hoves"/>
                <a:ea typeface="TT Hoves"/>
                <a:cs typeface="TT Hoves"/>
                <a:sym typeface="TT Hoves"/>
              </a:rPr>
              <a:t>Output</a:t>
            </a:r>
          </a:p>
          <a:p>
            <a:pPr algn="ctr" marL="0" indent="0" lvl="0">
              <a:lnSpc>
                <a:spcPts val="6145"/>
              </a:lnSpc>
            </a:pPr>
            <a:r>
              <a:rPr lang="en-US" sz="4124">
                <a:solidFill>
                  <a:srgbClr val="EFEFEF"/>
                </a:solidFill>
                <a:latin typeface="TT Hoves"/>
                <a:ea typeface="TT Hoves"/>
                <a:cs typeface="TT Hoves"/>
                <a:sym typeface="TT Hoves"/>
              </a:rPr>
              <a:t> (Feedback on Quality)</a:t>
            </a:r>
          </a:p>
        </p:txBody>
      </p:sp>
      <p:sp>
        <p:nvSpPr>
          <p:cNvPr name="TextBox 28" id="28"/>
          <p:cNvSpPr txBox="true"/>
          <p:nvPr/>
        </p:nvSpPr>
        <p:spPr>
          <a:xfrm rot="0">
            <a:off x="14642526" y="3388824"/>
            <a:ext cx="917140" cy="730294"/>
          </a:xfrm>
          <a:prstGeom prst="rect">
            <a:avLst/>
          </a:prstGeom>
        </p:spPr>
        <p:txBody>
          <a:bodyPr anchor="t" rtlCol="false" tIns="0" lIns="0" bIns="0" rIns="0">
            <a:spAutoFit/>
          </a:bodyPr>
          <a:lstStyle/>
          <a:p>
            <a:pPr algn="l">
              <a:lnSpc>
                <a:spcPts val="5455"/>
              </a:lnSpc>
            </a:pPr>
            <a:r>
              <a:rPr lang="en-US" b="true" sz="5804" spc="-284">
                <a:solidFill>
                  <a:srgbClr val="EFEFEF"/>
                </a:solidFill>
                <a:latin typeface="TT Hoves Bold"/>
                <a:ea typeface="TT Hoves Bold"/>
                <a:cs typeface="TT Hoves Bold"/>
                <a:sym typeface="TT Hoves Bold"/>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DAGShnO554I</dc:identifier>
  <dcterms:modified xsi:type="dcterms:W3CDTF">2011-08-01T06:04:30Z</dcterms:modified>
  <cp:revision>1</cp:revision>
  <dc:title>InsightPro_Conclusion</dc:title>
</cp:coreProperties>
</file>