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chive" panose="020B0604020202020204" charset="0"/>
      <p:regular r:id="rId9"/>
    </p:embeddedFont>
    <p:embeddedFont>
      <p:font typeface="Gabriel Sans" panose="020B0604020202020204" charset="0"/>
      <p:regular r:id="rId10"/>
    </p:embeddedFont>
    <p:embeddedFont>
      <p:font typeface="Gabriel Sans Bold" panose="020B0604020202020204" charset="0"/>
      <p:regular r:id="rId11"/>
    </p:embeddedFont>
    <p:embeddedFont>
      <p:font typeface="Gabriel Sans Condense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740454"/>
            <a:ext cx="10002722" cy="11767908"/>
          </a:xfrm>
          <a:custGeom>
            <a:avLst/>
            <a:gdLst/>
            <a:ahLst/>
            <a:cxnLst/>
            <a:rect l="l" t="t" r="r" b="b"/>
            <a:pathLst>
              <a:path w="10002722" h="11767908">
                <a:moveTo>
                  <a:pt x="0" y="0"/>
                </a:moveTo>
                <a:lnTo>
                  <a:pt x="10002722" y="0"/>
                </a:lnTo>
                <a:lnTo>
                  <a:pt x="10002722" y="11767908"/>
                </a:lnTo>
                <a:lnTo>
                  <a:pt x="0" y="11767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14126" y="3505200"/>
            <a:ext cx="11945174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sz="12000">
                <a:solidFill>
                  <a:srgbClr val="3F2305"/>
                </a:solidFill>
                <a:latin typeface="Archive"/>
                <a:ea typeface="Archive"/>
                <a:cs typeface="Archive"/>
                <a:sym typeface="Archive"/>
              </a:rPr>
              <a:t>INSIGHTPRO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14126" y="5095875"/>
            <a:ext cx="11945174" cy="588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 b="1" spc="309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AI POWERED PRESENTATION QUALITY CHECKER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092938">
            <a:off x="-1283829" y="1992791"/>
            <a:ext cx="6237352" cy="6143792"/>
          </a:xfrm>
          <a:custGeom>
            <a:avLst/>
            <a:gdLst/>
            <a:ahLst/>
            <a:cxnLst/>
            <a:rect l="l" t="t" r="r" b="b"/>
            <a:pathLst>
              <a:path w="6237352" h="6143792">
                <a:moveTo>
                  <a:pt x="0" y="0"/>
                </a:moveTo>
                <a:lnTo>
                  <a:pt x="6237352" y="0"/>
                </a:lnTo>
                <a:lnTo>
                  <a:pt x="6237352" y="6143792"/>
                </a:lnTo>
                <a:lnTo>
                  <a:pt x="0" y="6143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203604" y="204314"/>
            <a:ext cx="3745832" cy="3745832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4"/>
              <a:stretch>
                <a:fillRect l="-65313" t="-4274" r="-46399" b="-36807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3613974" y="3592679"/>
            <a:ext cx="3806402" cy="3806402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5"/>
              <a:stretch>
                <a:fillRect l="-60486" t="-106221" r="-46794" b="-69748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9445835" y="6448582"/>
            <a:ext cx="3503601" cy="3503601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6"/>
              <a:stretch>
                <a:fillRect l="-28092" t="-86243" r="-49236" b="-129070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4058834" y="7922379"/>
            <a:ext cx="3805435" cy="1586217"/>
            <a:chOff x="0" y="0"/>
            <a:chExt cx="1002255" cy="4177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2255" cy="417769"/>
            </a:xfrm>
            <a:custGeom>
              <a:avLst/>
              <a:gdLst/>
              <a:ahLst/>
              <a:cxnLst/>
              <a:rect l="l" t="t" r="r" b="b"/>
              <a:pathLst>
                <a:path w="1002255" h="417769">
                  <a:moveTo>
                    <a:pt x="0" y="0"/>
                  </a:moveTo>
                  <a:lnTo>
                    <a:pt x="1002255" y="0"/>
                  </a:lnTo>
                  <a:lnTo>
                    <a:pt x="1002255" y="417769"/>
                  </a:lnTo>
                  <a:lnTo>
                    <a:pt x="0" y="417769"/>
                  </a:lnTo>
                  <a:close/>
                </a:path>
              </a:pathLst>
            </a:custGeom>
            <a:solidFill>
              <a:srgbClr val="776B5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1002255" cy="522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4058834" y="7886812"/>
            <a:ext cx="3805435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450">
                <a:solidFill>
                  <a:srgbClr val="FFFFFF"/>
                </a:solidFill>
                <a:latin typeface="Archive"/>
                <a:ea typeface="Archive"/>
                <a:cs typeface="Archive"/>
                <a:sym typeface="Archive"/>
              </a:rPr>
              <a:t>aditya tripathi</a:t>
            </a:r>
          </a:p>
        </p:txBody>
      </p:sp>
      <p:grpSp>
        <p:nvGrpSpPr>
          <p:cNvPr id="13" name="Group 13"/>
          <p:cNvGrpSpPr/>
          <p:nvPr/>
        </p:nvGrpSpPr>
        <p:grpSpPr>
          <a:xfrm rot="-10800000">
            <a:off x="13291940" y="7922379"/>
            <a:ext cx="785945" cy="1586217"/>
            <a:chOff x="0" y="0"/>
            <a:chExt cx="206998" cy="4177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6998" cy="417769"/>
            </a:xfrm>
            <a:custGeom>
              <a:avLst/>
              <a:gdLst/>
              <a:ahLst/>
              <a:cxnLst/>
              <a:rect l="l" t="t" r="r" b="b"/>
              <a:pathLst>
                <a:path w="206998" h="417769">
                  <a:moveTo>
                    <a:pt x="3798" y="0"/>
                  </a:moveTo>
                  <a:lnTo>
                    <a:pt x="0" y="0"/>
                  </a:lnTo>
                  <a:lnTo>
                    <a:pt x="0" y="417769"/>
                  </a:lnTo>
                  <a:lnTo>
                    <a:pt x="3798" y="417769"/>
                  </a:lnTo>
                  <a:lnTo>
                    <a:pt x="206998" y="208884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rgbClr val="776B5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04775"/>
              <a:ext cx="92698" cy="522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48301" y="1039979"/>
            <a:ext cx="7491210" cy="255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>
                <a:solidFill>
                  <a:srgbClr val="3F2305"/>
                </a:solidFill>
                <a:latin typeface="Archive"/>
                <a:ea typeface="Archive"/>
                <a:cs typeface="Archive"/>
                <a:sym typeface="Archive"/>
              </a:rPr>
              <a:t>MEET THE TEAM</a:t>
            </a:r>
          </a:p>
        </p:txBody>
      </p:sp>
      <p:grpSp>
        <p:nvGrpSpPr>
          <p:cNvPr id="17" name="Group 17"/>
          <p:cNvGrpSpPr/>
          <p:nvPr/>
        </p:nvGrpSpPr>
        <p:grpSpPr>
          <a:xfrm rot="-10800000">
            <a:off x="8681509" y="4350392"/>
            <a:ext cx="3805435" cy="1586217"/>
            <a:chOff x="0" y="0"/>
            <a:chExt cx="1002255" cy="4177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02255" cy="417769"/>
            </a:xfrm>
            <a:custGeom>
              <a:avLst/>
              <a:gdLst/>
              <a:ahLst/>
              <a:cxnLst/>
              <a:rect l="l" t="t" r="r" b="b"/>
              <a:pathLst>
                <a:path w="1002255" h="417769">
                  <a:moveTo>
                    <a:pt x="0" y="0"/>
                  </a:moveTo>
                  <a:lnTo>
                    <a:pt x="1002255" y="0"/>
                  </a:lnTo>
                  <a:lnTo>
                    <a:pt x="1002255" y="417769"/>
                  </a:lnTo>
                  <a:lnTo>
                    <a:pt x="0" y="417769"/>
                  </a:lnTo>
                  <a:close/>
                </a:path>
              </a:pathLst>
            </a:custGeom>
            <a:solidFill>
              <a:srgbClr val="776B5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1002255" cy="522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4115" y="4350392"/>
            <a:ext cx="785945" cy="1586217"/>
            <a:chOff x="0" y="0"/>
            <a:chExt cx="206998" cy="41776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6998" cy="417769"/>
            </a:xfrm>
            <a:custGeom>
              <a:avLst/>
              <a:gdLst/>
              <a:ahLst/>
              <a:cxnLst/>
              <a:rect l="l" t="t" r="r" b="b"/>
              <a:pathLst>
                <a:path w="206998" h="417769">
                  <a:moveTo>
                    <a:pt x="3798" y="0"/>
                  </a:moveTo>
                  <a:lnTo>
                    <a:pt x="0" y="0"/>
                  </a:lnTo>
                  <a:lnTo>
                    <a:pt x="0" y="417769"/>
                  </a:lnTo>
                  <a:lnTo>
                    <a:pt x="3798" y="417769"/>
                  </a:lnTo>
                  <a:lnTo>
                    <a:pt x="206998" y="208884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rgbClr val="776B5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104775"/>
              <a:ext cx="92698" cy="522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561427" y="4314825"/>
            <a:ext cx="3805435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450">
                <a:solidFill>
                  <a:srgbClr val="FFFFFF"/>
                </a:solidFill>
                <a:latin typeface="Archive"/>
                <a:ea typeface="Archive"/>
                <a:cs typeface="Archive"/>
                <a:sym typeface="Archive"/>
              </a:rPr>
              <a:t>agastya shetty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4007429" y="1028700"/>
            <a:ext cx="3805435" cy="1586217"/>
            <a:chOff x="0" y="0"/>
            <a:chExt cx="1002255" cy="41776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02255" cy="417769"/>
            </a:xfrm>
            <a:custGeom>
              <a:avLst/>
              <a:gdLst/>
              <a:ahLst/>
              <a:cxnLst/>
              <a:rect l="l" t="t" r="r" b="b"/>
              <a:pathLst>
                <a:path w="1002255" h="417769">
                  <a:moveTo>
                    <a:pt x="0" y="0"/>
                  </a:moveTo>
                  <a:lnTo>
                    <a:pt x="1002255" y="0"/>
                  </a:lnTo>
                  <a:lnTo>
                    <a:pt x="1002255" y="417769"/>
                  </a:lnTo>
                  <a:lnTo>
                    <a:pt x="0" y="417769"/>
                  </a:lnTo>
                  <a:close/>
                </a:path>
              </a:pathLst>
            </a:custGeom>
            <a:solidFill>
              <a:srgbClr val="776B5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04775"/>
              <a:ext cx="1002255" cy="522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4007429" y="993133"/>
            <a:ext cx="3805435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450">
                <a:solidFill>
                  <a:srgbClr val="FFFFFF"/>
                </a:solidFill>
                <a:latin typeface="Archive"/>
                <a:ea typeface="Archive"/>
                <a:cs typeface="Archive"/>
                <a:sym typeface="Archive"/>
              </a:rPr>
              <a:t>Dhruvish shah</a:t>
            </a:r>
          </a:p>
        </p:txBody>
      </p:sp>
      <p:grpSp>
        <p:nvGrpSpPr>
          <p:cNvPr id="28" name="Group 28"/>
          <p:cNvGrpSpPr/>
          <p:nvPr/>
        </p:nvGrpSpPr>
        <p:grpSpPr>
          <a:xfrm rot="-10800000">
            <a:off x="13240535" y="1028700"/>
            <a:ext cx="785945" cy="1586217"/>
            <a:chOff x="0" y="0"/>
            <a:chExt cx="206998" cy="41776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06998" cy="417769"/>
            </a:xfrm>
            <a:custGeom>
              <a:avLst/>
              <a:gdLst/>
              <a:ahLst/>
              <a:cxnLst/>
              <a:rect l="l" t="t" r="r" b="b"/>
              <a:pathLst>
                <a:path w="206998" h="417769">
                  <a:moveTo>
                    <a:pt x="3798" y="0"/>
                  </a:moveTo>
                  <a:lnTo>
                    <a:pt x="0" y="0"/>
                  </a:lnTo>
                  <a:lnTo>
                    <a:pt x="0" y="417769"/>
                  </a:lnTo>
                  <a:lnTo>
                    <a:pt x="3798" y="417769"/>
                  </a:lnTo>
                  <a:lnTo>
                    <a:pt x="206998" y="208884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rgbClr val="776B5D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104775"/>
              <a:ext cx="92698" cy="522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3713059" cy="3606309"/>
          </a:xfrm>
          <a:custGeom>
            <a:avLst/>
            <a:gdLst/>
            <a:ahLst/>
            <a:cxnLst/>
            <a:rect l="l" t="t" r="r" b="b"/>
            <a:pathLst>
              <a:path w="3713059" h="3606309">
                <a:moveTo>
                  <a:pt x="3713059" y="3606309"/>
                </a:moveTo>
                <a:lnTo>
                  <a:pt x="0" y="3606309"/>
                </a:lnTo>
                <a:lnTo>
                  <a:pt x="0" y="0"/>
                </a:lnTo>
                <a:lnTo>
                  <a:pt x="3713059" y="0"/>
                </a:lnTo>
                <a:lnTo>
                  <a:pt x="3713059" y="36063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0886" y="2851293"/>
            <a:ext cx="5085336" cy="4761723"/>
          </a:xfrm>
          <a:custGeom>
            <a:avLst/>
            <a:gdLst/>
            <a:ahLst/>
            <a:cxnLst/>
            <a:rect l="l" t="t" r="r" b="b"/>
            <a:pathLst>
              <a:path w="5085336" h="4761723">
                <a:moveTo>
                  <a:pt x="0" y="0"/>
                </a:moveTo>
                <a:lnTo>
                  <a:pt x="5085335" y="0"/>
                </a:lnTo>
                <a:lnTo>
                  <a:pt x="5085335" y="4761723"/>
                </a:lnTo>
                <a:lnTo>
                  <a:pt x="0" y="47617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261849" y="1180872"/>
            <a:ext cx="616420" cy="616420"/>
          </a:xfrm>
          <a:custGeom>
            <a:avLst/>
            <a:gdLst/>
            <a:ahLst/>
            <a:cxnLst/>
            <a:rect l="l" t="t" r="r" b="b"/>
            <a:pathLst>
              <a:path w="616420" h="616420">
                <a:moveTo>
                  <a:pt x="0" y="0"/>
                </a:moveTo>
                <a:lnTo>
                  <a:pt x="616420" y="0"/>
                </a:lnTo>
                <a:lnTo>
                  <a:pt x="616420" y="616420"/>
                </a:lnTo>
                <a:lnTo>
                  <a:pt x="0" y="6164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261849" y="3207374"/>
            <a:ext cx="616420" cy="616420"/>
          </a:xfrm>
          <a:custGeom>
            <a:avLst/>
            <a:gdLst/>
            <a:ahLst/>
            <a:cxnLst/>
            <a:rect l="l" t="t" r="r" b="b"/>
            <a:pathLst>
              <a:path w="616420" h="616420">
                <a:moveTo>
                  <a:pt x="0" y="0"/>
                </a:moveTo>
                <a:lnTo>
                  <a:pt x="616420" y="0"/>
                </a:lnTo>
                <a:lnTo>
                  <a:pt x="616420" y="616420"/>
                </a:lnTo>
                <a:lnTo>
                  <a:pt x="0" y="6164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61849" y="5455240"/>
            <a:ext cx="616420" cy="616420"/>
          </a:xfrm>
          <a:custGeom>
            <a:avLst/>
            <a:gdLst/>
            <a:ahLst/>
            <a:cxnLst/>
            <a:rect l="l" t="t" r="r" b="b"/>
            <a:pathLst>
              <a:path w="616420" h="616420">
                <a:moveTo>
                  <a:pt x="0" y="0"/>
                </a:moveTo>
                <a:lnTo>
                  <a:pt x="616420" y="0"/>
                </a:lnTo>
                <a:lnTo>
                  <a:pt x="616420" y="616419"/>
                </a:lnTo>
                <a:lnTo>
                  <a:pt x="0" y="6164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50886" y="7962900"/>
            <a:ext cx="15708414" cy="2313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140"/>
              </a:lnSpc>
            </a:pPr>
            <a:r>
              <a:rPr lang="en-US" sz="7400">
                <a:solidFill>
                  <a:srgbClr val="3F2305"/>
                </a:solidFill>
                <a:latin typeface="Archive"/>
                <a:ea typeface="Archive"/>
                <a:cs typeface="Archive"/>
                <a:sym typeface="Archive"/>
              </a:rPr>
              <a:t>PRESENTATION QUALITY CHECKER</a:t>
            </a:r>
          </a:p>
          <a:p>
            <a:pPr algn="just">
              <a:lnSpc>
                <a:spcPts val="9900"/>
              </a:lnSpc>
            </a:pPr>
            <a:endParaRPr lang="en-US" sz="7400">
              <a:solidFill>
                <a:srgbClr val="3F2305"/>
              </a:solidFill>
              <a:latin typeface="Archive"/>
              <a:ea typeface="Archive"/>
              <a:cs typeface="Archive"/>
              <a:sym typeface="Archiv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05740" y="1223017"/>
            <a:ext cx="9053560" cy="836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 spc="23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Provides real-world business value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b="1" spc="230">
              <a:solidFill>
                <a:srgbClr val="3F2305"/>
              </a:solidFill>
              <a:latin typeface="Gabriel Sans Bold"/>
              <a:ea typeface="Gabriel Sans Bold"/>
              <a:cs typeface="Gabriel Sans Bold"/>
              <a:sym typeface="Gabriel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205740" y="3249520"/>
            <a:ext cx="9053560" cy="123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 spc="23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Aligns with improving decision-making through better presentation evaluation: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b="1" spc="230">
              <a:solidFill>
                <a:srgbClr val="3F2305"/>
              </a:solidFill>
              <a:latin typeface="Gabriel Sans Bold"/>
              <a:ea typeface="Gabriel Sans Bold"/>
              <a:cs typeface="Gabriel Sans Bold"/>
              <a:sym typeface="Gabriel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205740" y="1683409"/>
            <a:ext cx="9053560" cy="1797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spc="20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Many organizations rely on presentations to communicate ideas and make key decisions. A tool that evaluates presentation quality ensures these decisions are based on well-structured, clear, and factual information.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  <a:endParaRPr lang="en-US" sz="2000" spc="200">
              <a:solidFill>
                <a:srgbClr val="3F2305"/>
              </a:solidFill>
              <a:latin typeface="Gabriel Sans Condensed"/>
              <a:ea typeface="Gabriel Sans Condensed"/>
              <a:cs typeface="Gabriel Sans Condensed"/>
              <a:sym typeface="Gabriel Sans Condense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205740" y="4057874"/>
            <a:ext cx="9053560" cy="1444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spc="20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By analyzing the content, visuals, and structure of slides, our tool helps presenters improve their messaging, which can lead to more effective decision-making in corporate settings.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  <a:endParaRPr lang="en-US" sz="2000" spc="200">
              <a:solidFill>
                <a:srgbClr val="3F2305"/>
              </a:solidFill>
              <a:latin typeface="Gabriel Sans Condensed"/>
              <a:ea typeface="Gabriel Sans Condensed"/>
              <a:cs typeface="Gabriel Sans Condensed"/>
              <a:sym typeface="Gabriel Sans Condense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205740" y="5407248"/>
            <a:ext cx="9053560" cy="123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 spc="23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Challenges us with AI-based content and visual assessment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b="1" spc="230">
              <a:solidFill>
                <a:srgbClr val="3F2305"/>
              </a:solidFill>
              <a:latin typeface="Gabriel Sans Bold"/>
              <a:ea typeface="Gabriel Sans Bold"/>
              <a:cs typeface="Gabriel Sans Bold"/>
              <a:sym typeface="Gabriel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205740" y="6283437"/>
            <a:ext cx="9053560" cy="1092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spc="20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The market changes fast, and startups need to keep up. But without a big team or resources, it's tough to stay on top of the latest trends and adapt their marketing strategies accordingly.</a:t>
            </a:r>
          </a:p>
        </p:txBody>
      </p:sp>
      <p:sp>
        <p:nvSpPr>
          <p:cNvPr id="14" name="AutoShape 14"/>
          <p:cNvSpPr/>
          <p:nvPr/>
        </p:nvSpPr>
        <p:spPr>
          <a:xfrm>
            <a:off x="4093554" y="9277350"/>
            <a:ext cx="14527936" cy="0"/>
          </a:xfrm>
          <a:prstGeom prst="line">
            <a:avLst/>
          </a:prstGeom>
          <a:ln w="38100" cap="flat">
            <a:solidFill>
              <a:srgbClr val="776B5D"/>
            </a:solidFill>
            <a:prstDash val="solid"/>
            <a:headEnd type="oval" w="lg" len="lg"/>
            <a:tailEnd type="none" w="sm" len="sm"/>
          </a:ln>
        </p:spPr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6182340" y="3787123"/>
            <a:ext cx="2275605" cy="0"/>
          </a:xfrm>
          <a:prstGeom prst="line">
            <a:avLst/>
          </a:prstGeom>
          <a:ln w="38100" cap="flat">
            <a:solidFill>
              <a:srgbClr val="776B5D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-169945" y="3787123"/>
            <a:ext cx="2275605" cy="0"/>
          </a:xfrm>
          <a:prstGeom prst="line">
            <a:avLst/>
          </a:prstGeom>
          <a:ln w="38100" cap="flat">
            <a:solidFill>
              <a:srgbClr val="776B5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AutoShape 4"/>
          <p:cNvSpPr/>
          <p:nvPr/>
        </p:nvSpPr>
        <p:spPr>
          <a:xfrm>
            <a:off x="4403998" y="3806173"/>
            <a:ext cx="3590725" cy="0"/>
          </a:xfrm>
          <a:prstGeom prst="line">
            <a:avLst/>
          </a:prstGeom>
          <a:ln w="38100" cap="flat">
            <a:solidFill>
              <a:srgbClr val="776B5D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5" name="AutoShape 5"/>
          <p:cNvSpPr/>
          <p:nvPr/>
        </p:nvSpPr>
        <p:spPr>
          <a:xfrm>
            <a:off x="10344950" y="3806173"/>
            <a:ext cx="3590725" cy="0"/>
          </a:xfrm>
          <a:prstGeom prst="line">
            <a:avLst/>
          </a:prstGeom>
          <a:ln w="38100" cap="flat">
            <a:solidFill>
              <a:srgbClr val="776B5D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6" name="TextBox 6"/>
          <p:cNvSpPr txBox="1"/>
          <p:nvPr/>
        </p:nvSpPr>
        <p:spPr>
          <a:xfrm>
            <a:off x="1028700" y="1189808"/>
            <a:ext cx="16230600" cy="255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3F2305"/>
                </a:solidFill>
                <a:latin typeface="Archive"/>
                <a:ea typeface="Archive"/>
                <a:cs typeface="Archive"/>
                <a:sym typeface="Archive"/>
              </a:rPr>
              <a:t>FEATURES ENVISIONED</a:t>
            </a:r>
          </a:p>
          <a:p>
            <a:pPr algn="ctr">
              <a:lnSpc>
                <a:spcPts val="9900"/>
              </a:lnSpc>
            </a:pPr>
            <a:endParaRPr lang="en-US" sz="9000">
              <a:solidFill>
                <a:srgbClr val="3F2305"/>
              </a:solidFill>
              <a:latin typeface="Archive"/>
              <a:ea typeface="Archive"/>
              <a:cs typeface="Archive"/>
              <a:sym typeface="Archiv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4385945"/>
            <a:ext cx="4949281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26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Comprehensive Content &amp; Visual Evaluation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endParaRPr lang="en-US" sz="2600" b="1" spc="260">
              <a:solidFill>
                <a:srgbClr val="3F2305"/>
              </a:solidFill>
              <a:latin typeface="Gabriel Sans Bold"/>
              <a:ea typeface="Gabriel Sans Bold"/>
              <a:cs typeface="Gabriel Sans Bold"/>
              <a:sym typeface="Gabriel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21749" y="4385945"/>
            <a:ext cx="4444502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26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Automated Fact-Checking &amp; Feedback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endParaRPr lang="en-US" sz="2600" b="1" spc="260">
              <a:solidFill>
                <a:srgbClr val="3F2305"/>
              </a:solidFill>
              <a:latin typeface="Gabriel Sans Bold"/>
              <a:ea typeface="Gabriel Sans Bold"/>
              <a:cs typeface="Gabriel Sans Bold"/>
              <a:sym typeface="Gabriel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00740" y="4385945"/>
            <a:ext cx="5071124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26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Final Scoring &amp; Improvement Suggestions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endParaRPr lang="en-US" sz="2600" b="1" spc="260">
              <a:solidFill>
                <a:srgbClr val="3F2305"/>
              </a:solidFill>
              <a:latin typeface="Gabriel Sans Bold"/>
              <a:ea typeface="Gabriel Sans Bold"/>
              <a:cs typeface="Gabriel Sans Bold"/>
              <a:sym typeface="Gabriel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3921" y="5908993"/>
            <a:ext cx="5454060" cy="393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4" lvl="1" indent="-237492" algn="ctr">
              <a:lnSpc>
                <a:spcPts val="3080"/>
              </a:lnSpc>
              <a:buFont typeface="Arial"/>
              <a:buChar char="•"/>
            </a:pPr>
            <a:r>
              <a:rPr lang="en-US" sz="2200" spc="22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The system analyzes both text and visuals on each slide. </a:t>
            </a:r>
          </a:p>
          <a:p>
            <a:pPr marL="474984" lvl="1" indent="-237492" algn="ctr">
              <a:lnSpc>
                <a:spcPts val="3080"/>
              </a:lnSpc>
              <a:buFont typeface="Arial"/>
              <a:buChar char="•"/>
            </a:pPr>
            <a:r>
              <a:rPr lang="en-US" sz="2200" spc="22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It evaluates the clarity, relevance, and storytelling quality of the text, </a:t>
            </a:r>
          </a:p>
          <a:p>
            <a:pPr marL="474984" lvl="1" indent="-237492" algn="ctr">
              <a:lnSpc>
                <a:spcPts val="3080"/>
              </a:lnSpc>
              <a:buFont typeface="Arial"/>
              <a:buChar char="•"/>
            </a:pPr>
            <a:r>
              <a:rPr lang="en-US" sz="2200" spc="22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while also assessing the effectiveness of infographics, images</a:t>
            </a:r>
          </a:p>
          <a:p>
            <a:pPr marL="474984" lvl="1" indent="-237492" algn="ctr">
              <a:lnSpc>
                <a:spcPts val="3080"/>
              </a:lnSpc>
              <a:buFont typeface="Arial"/>
              <a:buChar char="•"/>
            </a:pPr>
            <a:r>
              <a:rPr lang="en-US" sz="2200" spc="22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overall slide design to ensure everything aligns with the presentation’s message.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86766" y="5908993"/>
            <a:ext cx="4914469" cy="3544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4" lvl="1" indent="-237492" algn="ctr">
              <a:lnSpc>
                <a:spcPts val="3080"/>
              </a:lnSpc>
              <a:buFont typeface="Arial"/>
              <a:buChar char="•"/>
            </a:pPr>
            <a:r>
              <a:rPr lang="en-US" sz="2200" spc="22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Our tool checks the accuracy of data and statements within the presentation by cross-referencing external sources. </a:t>
            </a:r>
          </a:p>
          <a:p>
            <a:pPr marL="474984" lvl="1" indent="-237492" algn="ctr">
              <a:lnSpc>
                <a:spcPts val="3080"/>
              </a:lnSpc>
              <a:buFont typeface="Arial"/>
              <a:buChar char="•"/>
            </a:pPr>
            <a:r>
              <a:rPr lang="en-US" sz="2200" spc="22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It then generates detailed feedback, pointing out areas for improvement, ensuring content is both accurate and impactful.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87600" y="5908993"/>
            <a:ext cx="5297404" cy="393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4" lvl="1" indent="-237492" algn="ctr">
              <a:lnSpc>
                <a:spcPts val="3080"/>
              </a:lnSpc>
              <a:buFont typeface="Arial"/>
              <a:buChar char="•"/>
            </a:pPr>
            <a:r>
              <a:rPr lang="en-US" sz="2200" spc="22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After evaluating the presentation based on multiple criteria, the system provides a final quality score. </a:t>
            </a:r>
          </a:p>
          <a:p>
            <a:pPr marL="474984" lvl="1" indent="-237492" algn="ctr">
              <a:lnSpc>
                <a:spcPts val="3080"/>
              </a:lnSpc>
              <a:buFont typeface="Arial"/>
              <a:buChar char="•"/>
            </a:pPr>
            <a:r>
              <a:rPr lang="en-US" sz="2200" spc="22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Additionally, it offers actionable suggestions to enhance the presentation, allowing users to refine their content and design for optimal results.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  <a:endParaRPr lang="en-US" sz="2200" spc="220">
              <a:solidFill>
                <a:srgbClr val="3F2305"/>
              </a:solidFill>
              <a:latin typeface="Gabriel Sans Condensed"/>
              <a:ea typeface="Gabriel Sans Condensed"/>
              <a:cs typeface="Gabriel Sans Condensed"/>
              <a:sym typeface="Gabriel Sans Condensed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9000" y="2849446"/>
            <a:ext cx="3962347" cy="6408854"/>
            <a:chOff x="0" y="0"/>
            <a:chExt cx="1043581" cy="16879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3581" cy="1687929"/>
            </a:xfrm>
            <a:custGeom>
              <a:avLst/>
              <a:gdLst/>
              <a:ahLst/>
              <a:cxnLst/>
              <a:rect l="l" t="t" r="r" b="b"/>
              <a:pathLst>
                <a:path w="1043581" h="1687929">
                  <a:moveTo>
                    <a:pt x="0" y="0"/>
                  </a:moveTo>
                  <a:lnTo>
                    <a:pt x="1043581" y="0"/>
                  </a:lnTo>
                  <a:lnTo>
                    <a:pt x="1043581" y="1687929"/>
                  </a:lnTo>
                  <a:lnTo>
                    <a:pt x="0" y="16879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F2305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1043581" cy="1792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94884" y="2849446"/>
            <a:ext cx="3962347" cy="6408854"/>
            <a:chOff x="0" y="0"/>
            <a:chExt cx="1043581" cy="16879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3581" cy="1687929"/>
            </a:xfrm>
            <a:custGeom>
              <a:avLst/>
              <a:gdLst/>
              <a:ahLst/>
              <a:cxnLst/>
              <a:rect l="l" t="t" r="r" b="b"/>
              <a:pathLst>
                <a:path w="1043581" h="1687929">
                  <a:moveTo>
                    <a:pt x="0" y="0"/>
                  </a:moveTo>
                  <a:lnTo>
                    <a:pt x="1043581" y="0"/>
                  </a:lnTo>
                  <a:lnTo>
                    <a:pt x="1043581" y="1687929"/>
                  </a:lnTo>
                  <a:lnTo>
                    <a:pt x="0" y="1687929"/>
                  </a:lnTo>
                  <a:close/>
                </a:path>
              </a:pathLst>
            </a:custGeom>
            <a:solidFill>
              <a:srgbClr val="EBE3D5"/>
            </a:solidFill>
            <a:ln w="38100" cap="sq">
              <a:solidFill>
                <a:srgbClr val="3F2305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1043581" cy="1792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90658" y="3091967"/>
            <a:ext cx="3027952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b="1" spc="24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Content Extraction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44505" y="3018056"/>
            <a:ext cx="3463106" cy="1010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26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AI-Based Evaluation</a:t>
            </a:r>
          </a:p>
          <a:p>
            <a:pPr algn="ctr">
              <a:lnSpc>
                <a:spcPts val="140"/>
              </a:lnSpc>
              <a:spcBef>
                <a:spcPct val="0"/>
              </a:spcBef>
            </a:pPr>
            <a:endParaRPr lang="en-US" sz="2600" b="1" spc="260">
              <a:solidFill>
                <a:srgbClr val="3F2305"/>
              </a:solidFill>
              <a:latin typeface="Gabriel Sans Bold"/>
              <a:ea typeface="Gabriel Sans Bold"/>
              <a:cs typeface="Gabriel Sans Bold"/>
              <a:sym typeface="Gabriel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4285" y="4226578"/>
            <a:ext cx="3712726" cy="474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18" lvl="1" indent="-194309" algn="ctr">
              <a:lnSpc>
                <a:spcPts val="2519"/>
              </a:lnSpc>
              <a:buFont typeface="Arial"/>
              <a:buChar char="•"/>
            </a:pPr>
            <a:r>
              <a:rPr lang="en-US" sz="1799" spc="179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Extract text, images, charts, and other elements from each slide.</a:t>
            </a:r>
          </a:p>
          <a:p>
            <a:pPr marL="388618" lvl="1" indent="-194309" algn="ctr">
              <a:lnSpc>
                <a:spcPts val="2519"/>
              </a:lnSpc>
              <a:buFont typeface="Arial"/>
              <a:buChar char="•"/>
            </a:pPr>
            <a:r>
              <a:rPr lang="en-US" sz="1799" spc="179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Analyze structure and hierarchy (titles, bullet points, paragraphs).</a:t>
            </a:r>
          </a:p>
          <a:p>
            <a:pPr marL="388618" lvl="1" indent="-194309" algn="ctr">
              <a:lnSpc>
                <a:spcPts val="2519"/>
              </a:lnSpc>
              <a:buFont typeface="Arial"/>
              <a:buChar char="•"/>
            </a:pPr>
            <a:r>
              <a:rPr lang="en-US" sz="1799" spc="179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Identify key themes and topics of the presentation.</a:t>
            </a:r>
          </a:p>
          <a:p>
            <a:pPr marL="388618" lvl="1" indent="-194309" algn="ctr">
              <a:lnSpc>
                <a:spcPts val="2519"/>
              </a:lnSpc>
              <a:buFont typeface="Arial"/>
              <a:buChar char="•"/>
            </a:pPr>
            <a:r>
              <a:rPr lang="en-US" sz="1799" spc="179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Use Optical Character Recognition (OCR) for images containing text.</a:t>
            </a:r>
          </a:p>
          <a:p>
            <a:pPr marL="388618" lvl="1" indent="-194309" algn="ctr">
              <a:lnSpc>
                <a:spcPts val="2519"/>
              </a:lnSpc>
              <a:buFont typeface="Arial"/>
              <a:buChar char="•"/>
            </a:pPr>
            <a:r>
              <a:rPr lang="en-US" sz="1799" spc="179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Summarize slide content for further processing.</a:t>
            </a:r>
          </a:p>
          <a:p>
            <a:pPr algn="ctr">
              <a:lnSpc>
                <a:spcPts val="2519"/>
              </a:lnSpc>
            </a:pPr>
            <a:endParaRPr lang="en-US" sz="1799" spc="179">
              <a:solidFill>
                <a:srgbClr val="3F2305"/>
              </a:solidFill>
              <a:latin typeface="Gabriel Sans Condensed"/>
              <a:ea typeface="Gabriel Sans Condensed"/>
              <a:cs typeface="Gabriel Sans Condensed"/>
              <a:sym typeface="Gabriel Sans Condensed"/>
            </a:endParaRPr>
          </a:p>
          <a:p>
            <a:pPr algn="ctr">
              <a:lnSpc>
                <a:spcPts val="2519"/>
              </a:lnSpc>
              <a:spcBef>
                <a:spcPct val="0"/>
              </a:spcBef>
            </a:pPr>
            <a:endParaRPr lang="en-US" sz="1799" spc="179">
              <a:solidFill>
                <a:srgbClr val="3F2305"/>
              </a:solidFill>
              <a:latin typeface="Gabriel Sans Condensed"/>
              <a:ea typeface="Gabriel Sans Condensed"/>
              <a:cs typeface="Gabriel Sans Condensed"/>
              <a:sym typeface="Gabriel Sans Condense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094884" y="4226578"/>
            <a:ext cx="3882206" cy="474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6" lvl="1" indent="-194313" algn="ctr">
              <a:lnSpc>
                <a:spcPts val="2520"/>
              </a:lnSpc>
              <a:buFont typeface="Arial"/>
              <a:buChar char="•"/>
            </a:pPr>
            <a:r>
              <a:rPr lang="en-US" sz="1800" spc="18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Assess slide design consistency (fonts, colors, layout).</a:t>
            </a:r>
          </a:p>
          <a:p>
            <a:pPr marL="388626" lvl="1" indent="-194313" algn="ctr">
              <a:lnSpc>
                <a:spcPts val="2520"/>
              </a:lnSpc>
              <a:buFont typeface="Arial"/>
              <a:buChar char="•"/>
            </a:pPr>
            <a:r>
              <a:rPr lang="en-US" sz="1800" spc="18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Check for readability and accessibility (contrast, font size).</a:t>
            </a:r>
          </a:p>
          <a:p>
            <a:pPr marL="388626" lvl="1" indent="-194313" algn="ctr">
              <a:lnSpc>
                <a:spcPts val="2520"/>
              </a:lnSpc>
              <a:buFont typeface="Arial"/>
              <a:buChar char="•"/>
            </a:pPr>
            <a:r>
              <a:rPr lang="en-US" sz="1800" spc="18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Analyze slide flow and logical progression of information.</a:t>
            </a:r>
          </a:p>
          <a:p>
            <a:pPr marL="388626" lvl="1" indent="-194313" algn="ctr">
              <a:lnSpc>
                <a:spcPts val="2520"/>
              </a:lnSpc>
              <a:buFont typeface="Arial"/>
              <a:buChar char="•"/>
            </a:pPr>
            <a:r>
              <a:rPr lang="en-US" sz="1800" spc="18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Identify unnecessary or redundant content using natural language processing (NLP).</a:t>
            </a:r>
          </a:p>
          <a:p>
            <a:pPr marL="388626" lvl="1" indent="-194313" algn="ctr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 spc="18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Evaluate visual balance and alignment of elements.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endParaRPr lang="en-US" sz="1800" spc="180">
              <a:solidFill>
                <a:srgbClr val="3F2305"/>
              </a:solidFill>
              <a:latin typeface="Gabriel Sans Condensed"/>
              <a:ea typeface="Gabriel Sans Condensed"/>
              <a:cs typeface="Gabriel Sans Condensed"/>
              <a:sym typeface="Gabriel Sans Condense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9230769" y="2849446"/>
            <a:ext cx="3962347" cy="6408854"/>
            <a:chOff x="0" y="0"/>
            <a:chExt cx="1043581" cy="168792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43581" cy="1687929"/>
            </a:xfrm>
            <a:custGeom>
              <a:avLst/>
              <a:gdLst/>
              <a:ahLst/>
              <a:cxnLst/>
              <a:rect l="l" t="t" r="r" b="b"/>
              <a:pathLst>
                <a:path w="1043581" h="1687929">
                  <a:moveTo>
                    <a:pt x="0" y="0"/>
                  </a:moveTo>
                  <a:lnTo>
                    <a:pt x="1043581" y="0"/>
                  </a:lnTo>
                  <a:lnTo>
                    <a:pt x="1043581" y="1687929"/>
                  </a:lnTo>
                  <a:lnTo>
                    <a:pt x="0" y="16879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F2305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1043581" cy="1792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480389" y="3075707"/>
            <a:ext cx="3463106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spc="26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Fact-Checking &amp; Feedback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336529" y="4168927"/>
            <a:ext cx="3712726" cy="474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ctr">
              <a:lnSpc>
                <a:spcPts val="2520"/>
              </a:lnSpc>
              <a:buFont typeface="Arial"/>
              <a:buChar char="•"/>
            </a:pPr>
            <a:r>
              <a:rPr lang="en-US" sz="1800" spc="179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Cross-reference facts, statistics, and data with reliable online sources.</a:t>
            </a:r>
          </a:p>
          <a:p>
            <a:pPr marL="388620" lvl="1" indent="-194310" algn="ctr">
              <a:lnSpc>
                <a:spcPts val="2520"/>
              </a:lnSpc>
              <a:buFont typeface="Arial"/>
              <a:buChar char="•"/>
            </a:pPr>
            <a:r>
              <a:rPr lang="en-US" sz="1800" spc="179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Identify potential misinformation or outdated data.</a:t>
            </a:r>
          </a:p>
          <a:p>
            <a:pPr marL="388620" lvl="1" indent="-194310" algn="ctr">
              <a:lnSpc>
                <a:spcPts val="2520"/>
              </a:lnSpc>
              <a:buFont typeface="Arial"/>
              <a:buChar char="•"/>
            </a:pPr>
            <a:r>
              <a:rPr lang="en-US" sz="1800" spc="179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Provide real-time feedback on factual accuracy.</a:t>
            </a:r>
          </a:p>
          <a:p>
            <a:pPr marL="388620" lvl="1" indent="-194310" algn="ctr">
              <a:lnSpc>
                <a:spcPts val="2520"/>
              </a:lnSpc>
              <a:buFont typeface="Arial"/>
              <a:buChar char="•"/>
            </a:pPr>
            <a:r>
              <a:rPr lang="en-US" sz="1800" spc="179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Offer suggestions to improve slide content (grammar, style, and relevance).</a:t>
            </a:r>
          </a:p>
          <a:p>
            <a:pPr marL="388620" lvl="1" indent="-194310" algn="ctr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 spc="179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Highlight slides that require revision or fact correction.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endParaRPr lang="en-US" sz="1800" spc="179">
              <a:solidFill>
                <a:srgbClr val="3F2305"/>
              </a:solidFill>
              <a:latin typeface="Gabriel Sans Condensed"/>
              <a:ea typeface="Gabriel Sans Condensed"/>
              <a:cs typeface="Gabriel Sans Condensed"/>
              <a:sym typeface="Gabriel Sans Condense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2943495" y="5037493"/>
            <a:ext cx="5344505" cy="5190850"/>
          </a:xfrm>
          <a:custGeom>
            <a:avLst/>
            <a:gdLst/>
            <a:ahLst/>
            <a:cxnLst/>
            <a:rect l="l" t="t" r="r" b="b"/>
            <a:pathLst>
              <a:path w="5344505" h="5190850">
                <a:moveTo>
                  <a:pt x="0" y="0"/>
                </a:moveTo>
                <a:lnTo>
                  <a:pt x="5344505" y="0"/>
                </a:lnTo>
                <a:lnTo>
                  <a:pt x="5344505" y="5190850"/>
                </a:lnTo>
                <a:lnTo>
                  <a:pt x="0" y="5190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3366653" y="2849446"/>
            <a:ext cx="3962347" cy="6408854"/>
            <a:chOff x="0" y="0"/>
            <a:chExt cx="1043581" cy="168792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43581" cy="1687929"/>
            </a:xfrm>
            <a:custGeom>
              <a:avLst/>
              <a:gdLst/>
              <a:ahLst/>
              <a:cxnLst/>
              <a:rect l="l" t="t" r="r" b="b"/>
              <a:pathLst>
                <a:path w="1043581" h="1687929">
                  <a:moveTo>
                    <a:pt x="0" y="0"/>
                  </a:moveTo>
                  <a:lnTo>
                    <a:pt x="1043581" y="0"/>
                  </a:lnTo>
                  <a:lnTo>
                    <a:pt x="1043581" y="1687929"/>
                  </a:lnTo>
                  <a:lnTo>
                    <a:pt x="0" y="1687929"/>
                  </a:lnTo>
                  <a:close/>
                </a:path>
              </a:pathLst>
            </a:custGeom>
            <a:solidFill>
              <a:srgbClr val="EBE3D5"/>
            </a:solidFill>
            <a:ln w="38100" cap="sq">
              <a:solidFill>
                <a:srgbClr val="3F2305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104775"/>
              <a:ext cx="1043581" cy="1792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616274" y="3075707"/>
            <a:ext cx="3463106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spc="26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Final Scoring &amp; Re-Evaluation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459816" y="4226579"/>
            <a:ext cx="3712726" cy="474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6" lvl="1" indent="-194313" algn="ctr">
              <a:lnSpc>
                <a:spcPts val="2520"/>
              </a:lnSpc>
              <a:buFont typeface="Arial"/>
              <a:buChar char="•"/>
            </a:pPr>
            <a:r>
              <a:rPr lang="en-US" sz="1800" spc="18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Assign a quality score based on content clarity, design, accuracy, and flow.</a:t>
            </a:r>
          </a:p>
          <a:p>
            <a:pPr marL="388626" lvl="1" indent="-194313" algn="ctr">
              <a:lnSpc>
                <a:spcPts val="2520"/>
              </a:lnSpc>
              <a:buFont typeface="Arial"/>
              <a:buChar char="•"/>
            </a:pPr>
            <a:r>
              <a:rPr lang="en-US" sz="1800" spc="18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Offer specific feedback on areas for improvement.</a:t>
            </a:r>
          </a:p>
          <a:p>
            <a:pPr marL="388626" lvl="1" indent="-194313" algn="ctr">
              <a:lnSpc>
                <a:spcPts val="2520"/>
              </a:lnSpc>
              <a:buFont typeface="Arial"/>
              <a:buChar char="•"/>
            </a:pPr>
            <a:r>
              <a:rPr lang="en-US" sz="1800" spc="18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Allow users to make revisions and resubmit for re-evaluation.</a:t>
            </a:r>
          </a:p>
          <a:p>
            <a:pPr marL="388626" lvl="1" indent="-194313" algn="ctr">
              <a:lnSpc>
                <a:spcPts val="2520"/>
              </a:lnSpc>
              <a:buFont typeface="Arial"/>
              <a:buChar char="•"/>
            </a:pPr>
            <a:r>
              <a:rPr lang="en-US" sz="1800" spc="18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Compare the updated presentation to the original for improvement tracking.</a:t>
            </a:r>
          </a:p>
          <a:p>
            <a:pPr marL="388626" lvl="1" indent="-194313" algn="ctr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 spc="18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Generate a detailed report summarizing the evaluation metrics and final score.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endParaRPr lang="en-US" sz="1800" spc="180">
              <a:solidFill>
                <a:srgbClr val="3F2305"/>
              </a:solidFill>
              <a:latin typeface="Gabriel Sans Condensed"/>
              <a:ea typeface="Gabriel Sans Condensed"/>
              <a:cs typeface="Gabriel Sans Condensed"/>
              <a:sym typeface="Gabriel Sans Condense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488279" y="1154963"/>
            <a:ext cx="13311443" cy="2089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7381">
                <a:solidFill>
                  <a:srgbClr val="3F2305"/>
                </a:solidFill>
                <a:latin typeface="Archive"/>
                <a:ea typeface="Archive"/>
                <a:cs typeface="Archive"/>
                <a:sym typeface="Archive"/>
              </a:rPr>
              <a:t>SCHEME OF SOLUTION</a:t>
            </a:r>
          </a:p>
          <a:p>
            <a:pPr algn="ctr">
              <a:lnSpc>
                <a:spcPts val="8119"/>
              </a:lnSpc>
            </a:pPr>
            <a:endParaRPr lang="en-US" sz="7381">
              <a:solidFill>
                <a:srgbClr val="3F2305"/>
              </a:solidFill>
              <a:latin typeface="Archive"/>
              <a:ea typeface="Archive"/>
              <a:cs typeface="Archive"/>
              <a:sym typeface="Archiv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39979"/>
            <a:ext cx="12513214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>
                <a:solidFill>
                  <a:srgbClr val="3F2305"/>
                </a:solidFill>
                <a:latin typeface="Archive"/>
                <a:ea typeface="Archive"/>
                <a:cs typeface="Archive"/>
                <a:sym typeface="Archive"/>
              </a:rPr>
              <a:t>DOUBTS AND QUERIES</a:t>
            </a:r>
          </a:p>
        </p:txBody>
      </p:sp>
      <p:sp>
        <p:nvSpPr>
          <p:cNvPr id="3" name="AutoShape 3"/>
          <p:cNvSpPr/>
          <p:nvPr/>
        </p:nvSpPr>
        <p:spPr>
          <a:xfrm flipH="1" flipV="1">
            <a:off x="729251" y="0"/>
            <a:ext cx="0" cy="233537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oval" w="lg" len="lg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2854683"/>
            <a:ext cx="1041832" cy="104183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76B5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 spc="359">
                  <a:solidFill>
                    <a:srgbClr val="FFFFFF"/>
                  </a:solidFill>
                  <a:latin typeface="Archive"/>
                  <a:ea typeface="Archive"/>
                  <a:cs typeface="Archive"/>
                  <a:sym typeface="Archive"/>
                </a:rPr>
                <a:t>01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4232263"/>
            <a:ext cx="1041832" cy="10418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76B5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 spc="359">
                  <a:solidFill>
                    <a:srgbClr val="FFFFFF"/>
                  </a:solidFill>
                  <a:latin typeface="Archive"/>
                  <a:ea typeface="Archive"/>
                  <a:cs typeface="Archive"/>
                  <a:sym typeface="Archive"/>
                </a:rPr>
                <a:t>02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342613" y="3103820"/>
            <a:ext cx="14916687" cy="1361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 b="1" spc="19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IS IT NECESSARY TO DEVELOP A SIMPLE USER INTERFACE (UI), </a:t>
            </a:r>
            <a:r>
              <a:rPr lang="en-US" sz="1900" spc="190">
                <a:solidFill>
                  <a:srgbClr val="3F2305"/>
                </a:solidFill>
                <a:latin typeface="Gabriel Sans"/>
                <a:ea typeface="Gabriel Sans"/>
                <a:cs typeface="Gabriel Sans"/>
                <a:sym typeface="Gabriel Sans"/>
              </a:rPr>
              <a:t>POSSIBLY USING A TOOL LIKE STREAMLIT, TO ENHANCE THE USER EXPERIENCE, OR SHOULD WE FOCUS SOLELY ON THE BACKEND FUNCTIONALITY?</a:t>
            </a:r>
          </a:p>
          <a:p>
            <a:pPr algn="l">
              <a:lnSpc>
                <a:spcPts val="2660"/>
              </a:lnSpc>
              <a:spcBef>
                <a:spcPct val="0"/>
              </a:spcBef>
            </a:pPr>
            <a:endParaRPr lang="en-US" sz="1900" spc="190">
              <a:solidFill>
                <a:srgbClr val="3F2305"/>
              </a:solidFill>
              <a:latin typeface="Gabriel Sans"/>
              <a:ea typeface="Gabriel Sans"/>
              <a:cs typeface="Gabriel Sans"/>
              <a:sym typeface="Gabriel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42613" y="4481399"/>
            <a:ext cx="15602415" cy="1308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 b="1" spc="19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SHOULD THE PROJECT BE DEVELOPED AND PRESENTED IN A NOTEBOOK FORMAT (I.E., .IPYNB), </a:t>
            </a:r>
            <a:r>
              <a:rPr lang="en-US" sz="1900" spc="190">
                <a:solidFill>
                  <a:srgbClr val="3F2305"/>
                </a:solidFill>
                <a:latin typeface="Gabriel Sans"/>
                <a:ea typeface="Gabriel Sans"/>
                <a:cs typeface="Gabriel Sans"/>
                <a:sym typeface="Gabriel Sans"/>
              </a:rPr>
              <a:t>WHICH FACILITATES STEP-BY-STEP EXPLANATION, OR WOULD IT BE BETTER TO IMPLEMENT IT IN A STANDALONE PYTHON SCRIPT (.PY) FOR GREATER MODULARITY?</a:t>
            </a:r>
          </a:p>
          <a:p>
            <a:pPr algn="l">
              <a:lnSpc>
                <a:spcPts val="2240"/>
              </a:lnSpc>
              <a:spcBef>
                <a:spcPct val="0"/>
              </a:spcBef>
            </a:pPr>
            <a:endParaRPr lang="en-US" sz="1900" spc="190">
              <a:solidFill>
                <a:srgbClr val="3F2305"/>
              </a:solidFill>
              <a:latin typeface="Gabriel Sans"/>
              <a:ea typeface="Gabriel Sans"/>
              <a:cs typeface="Gabriel Sans"/>
              <a:sym typeface="Gabriel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028700" y="5609843"/>
            <a:ext cx="1041832" cy="104183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76B5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 spc="359">
                  <a:solidFill>
                    <a:srgbClr val="FFFFFF"/>
                  </a:solidFill>
                  <a:latin typeface="Archive"/>
                  <a:ea typeface="Archive"/>
                  <a:cs typeface="Archive"/>
                  <a:sym typeface="Archive"/>
                </a:rPr>
                <a:t>03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342613" y="5858979"/>
            <a:ext cx="15306243" cy="1264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 b="1" spc="19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WHAT LEVEL OF FACT-CHECKING ACCURACY IS EXPECTED? </a:t>
            </a:r>
            <a:r>
              <a:rPr lang="en-US" sz="1900" spc="190">
                <a:solidFill>
                  <a:srgbClr val="3F2305"/>
                </a:solidFill>
                <a:latin typeface="Gabriel Sans"/>
                <a:ea typeface="Gabriel Sans"/>
                <a:cs typeface="Gabriel Sans"/>
                <a:sym typeface="Gabriel Sans"/>
              </a:rPr>
              <a:t>SHOULD WE FOCUS ON BASIC VALIDATION OF COMMON FACTS, OR ARE WE EXPECTED TO IMPLEMENT MORE COMPREHENSIVE FACT-CHECKING PIPELINES THAT CAN HANDLE DOMAIN-SPECIFIC DATA?</a:t>
            </a:r>
          </a:p>
          <a:p>
            <a:pPr algn="l">
              <a:lnSpc>
                <a:spcPts val="1820"/>
              </a:lnSpc>
              <a:spcBef>
                <a:spcPct val="0"/>
              </a:spcBef>
            </a:pPr>
            <a:endParaRPr lang="en-US" sz="1900" spc="190">
              <a:solidFill>
                <a:srgbClr val="3F2305"/>
              </a:solidFill>
              <a:latin typeface="Gabriel Sans"/>
              <a:ea typeface="Gabriel Sans"/>
              <a:cs typeface="Gabriel Sans"/>
              <a:sym typeface="Gabriel Sans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28700" y="6987423"/>
            <a:ext cx="1041832" cy="104183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76B5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 spc="359">
                  <a:solidFill>
                    <a:srgbClr val="FFFFFF"/>
                  </a:solidFill>
                  <a:latin typeface="Archive"/>
                  <a:ea typeface="Archive"/>
                  <a:cs typeface="Archive"/>
                  <a:sym typeface="Archive"/>
                </a:rPr>
                <a:t>04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342613" y="7236559"/>
            <a:ext cx="15306243" cy="1361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 b="1" spc="19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WHAT DATASETS OR EXTERNAL RESOURCES CAN WE USE FOR TESTING AND EVALUATING THE SOLUTION? </a:t>
            </a:r>
            <a:r>
              <a:rPr lang="en-US" sz="1900" spc="190">
                <a:solidFill>
                  <a:srgbClr val="3F2305"/>
                </a:solidFill>
                <a:latin typeface="Gabriel Sans"/>
                <a:ea typeface="Gabriel Sans"/>
                <a:cs typeface="Gabriel Sans"/>
                <a:sym typeface="Gabriel Sans"/>
              </a:rPr>
              <a:t>ARE THERE ANY RECOMMENDED DATASETS FOR PRESENTATIONS, OR SHOULD WE CREATE SYNTHETIC DATA TO SIMULATE REAL-WORLD CASES?</a:t>
            </a:r>
          </a:p>
          <a:p>
            <a:pPr algn="l">
              <a:lnSpc>
                <a:spcPts val="2660"/>
              </a:lnSpc>
              <a:spcBef>
                <a:spcPct val="0"/>
              </a:spcBef>
            </a:pPr>
            <a:endParaRPr lang="en-US" sz="1900" spc="190">
              <a:solidFill>
                <a:srgbClr val="3F2305"/>
              </a:solidFill>
              <a:latin typeface="Gabriel Sans"/>
              <a:ea typeface="Gabriel Sans"/>
              <a:cs typeface="Gabriel Sans"/>
              <a:sym typeface="Gabriel Sans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1028700" y="8365003"/>
            <a:ext cx="1041832" cy="104183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76B5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 spc="359">
                  <a:solidFill>
                    <a:srgbClr val="FFFFFF"/>
                  </a:solidFill>
                  <a:latin typeface="Archive"/>
                  <a:ea typeface="Archive"/>
                  <a:cs typeface="Archive"/>
                  <a:sym typeface="Archive"/>
                </a:rPr>
                <a:t>05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342613" y="8614139"/>
            <a:ext cx="15306243" cy="1361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 b="1" spc="19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HOW IN-DEPTH SHOULD THE VISUAL ANALYSIS BE? </a:t>
            </a:r>
            <a:r>
              <a:rPr lang="en-US" sz="1900" spc="190">
                <a:solidFill>
                  <a:srgbClr val="3F2305"/>
                </a:solidFill>
                <a:latin typeface="Gabriel Sans"/>
                <a:ea typeface="Gabriel Sans"/>
                <a:cs typeface="Gabriel Sans"/>
                <a:sym typeface="Gabriel Sans"/>
              </a:rPr>
              <a:t>IS IT SUFFICIENT TO EVALUATE BASIC VISUAL QUALITY (E.G., IMAGE PRESENCE AND LAYOUT), OR SHOULD WE DELVE DEEPER INTO ANALYZING SPECIFIC ELEMENTS LIKE CHARTS AND GRAPHS FOR THEIR CORRECTNESS AND RELEVANCE?</a:t>
            </a:r>
          </a:p>
          <a:p>
            <a:pPr algn="l">
              <a:lnSpc>
                <a:spcPts val="2660"/>
              </a:lnSpc>
              <a:spcBef>
                <a:spcPct val="0"/>
              </a:spcBef>
            </a:pPr>
            <a:endParaRPr lang="en-US" sz="1900" spc="190">
              <a:solidFill>
                <a:srgbClr val="3F2305"/>
              </a:solidFill>
              <a:latin typeface="Gabriel Sans"/>
              <a:ea typeface="Gabriel Sans"/>
              <a:cs typeface="Gabriel Sans"/>
              <a:sym typeface="Gabriel Sans"/>
            </a:endParaRP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740454"/>
            <a:ext cx="10002722" cy="11767908"/>
          </a:xfrm>
          <a:custGeom>
            <a:avLst/>
            <a:gdLst/>
            <a:ahLst/>
            <a:cxnLst/>
            <a:rect l="l" t="t" r="r" b="b"/>
            <a:pathLst>
              <a:path w="10002722" h="11767908">
                <a:moveTo>
                  <a:pt x="0" y="0"/>
                </a:moveTo>
                <a:lnTo>
                  <a:pt x="10002722" y="0"/>
                </a:lnTo>
                <a:lnTo>
                  <a:pt x="10002722" y="11767908"/>
                </a:lnTo>
                <a:lnTo>
                  <a:pt x="0" y="11767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14126" y="4030948"/>
            <a:ext cx="11945174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sz="12000">
                <a:solidFill>
                  <a:srgbClr val="3F2305"/>
                </a:solidFill>
                <a:latin typeface="Archive"/>
                <a:ea typeface="Archive"/>
                <a:cs typeface="Archive"/>
                <a:sym typeface="Archive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706</Words>
  <Application>Microsoft Office PowerPoint</Application>
  <PresentationFormat>Custom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Gabriel Sans</vt:lpstr>
      <vt:lpstr>Archive</vt:lpstr>
      <vt:lpstr>Arial</vt:lpstr>
      <vt:lpstr>Calibri</vt:lpstr>
      <vt:lpstr>Gabriel Sans Bold</vt:lpstr>
      <vt:lpstr>Gabriel Sans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InSightPro</dc:title>
  <cp:lastModifiedBy>Agastya Shetty</cp:lastModifiedBy>
  <cp:revision>2</cp:revision>
  <dcterms:created xsi:type="dcterms:W3CDTF">2006-08-16T00:00:00Z</dcterms:created>
  <dcterms:modified xsi:type="dcterms:W3CDTF">2024-09-26T06:19:30Z</dcterms:modified>
  <dc:identifier>DAGRyIXcAB0</dc:identifier>
</cp:coreProperties>
</file>