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4" r:id="rId2"/>
    <p:sldId id="291" r:id="rId3"/>
    <p:sldId id="276" r:id="rId4"/>
    <p:sldId id="293" r:id="rId5"/>
    <p:sldId id="301" r:id="rId6"/>
    <p:sldId id="304" r:id="rId7"/>
    <p:sldId id="299" r:id="rId8"/>
    <p:sldId id="303" r:id="rId9"/>
    <p:sldId id="300" r:id="rId10"/>
    <p:sldId id="297" r:id="rId11"/>
    <p:sldId id="295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A"/>
    <a:srgbClr val="12A8AC"/>
    <a:srgbClr val="9EB8D1"/>
    <a:srgbClr val="E6E6E6"/>
    <a:srgbClr val="978948"/>
    <a:srgbClr val="97A8C7"/>
    <a:srgbClr val="FFC000"/>
    <a:srgbClr val="004488"/>
    <a:srgbClr val="4C46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7E05F4-E5E6-8C11-58E5-EC87EDFC3890}" v="3" dt="2020-07-27T03:07:58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096"/>
    </p:cViewPr>
  </p:sorterViewPr>
  <p:notesViewPr>
    <p:cSldViewPr snapToGrid="0">
      <p:cViewPr varScale="1">
        <p:scale>
          <a:sx n="49" d="100"/>
          <a:sy n="49" d="100"/>
        </p:scale>
        <p:origin x="274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7-28T11:25:15.632" idx="1">
    <p:pos x="7285" y="524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7-28T11:25:15.632" idx="1">
    <p:pos x="7285" y="524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29021CD-B8EE-4B6A-A825-7CC7F63148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A8AA592-39CC-4818-B633-26B4544E81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6EEE3-A77C-4578-A2AD-2F3C9275B6D4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1FC7FAC-9AEF-4108-B538-5B6FB9183D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8B008D-DD4E-412C-A28F-7F180CF9C3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F0A31-8077-4C94-8C39-F84B343FE9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958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26447-B705-49EB-9745-2423357045B9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ACEB7-83EE-4894-9170-76528A043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136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ACEB7-83EE-4894-9170-76528A0435B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5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ACEB7-83EE-4894-9170-76528A0435B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258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ACEB7-83EE-4894-9170-76528A0435B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09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7B7495B-4171-470C-BDAE-1C659D3303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9" t="14080" r="7143" b="15673"/>
          <a:stretch/>
        </p:blipFill>
        <p:spPr>
          <a:xfrm>
            <a:off x="0" y="0"/>
            <a:ext cx="12195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4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057585B-CAA3-460E-B4EE-0026129247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" r="1844" b="12768"/>
          <a:stretch/>
        </p:blipFill>
        <p:spPr>
          <a:xfrm>
            <a:off x="0" y="0"/>
            <a:ext cx="12192000" cy="6889614"/>
          </a:xfrm>
          <a:prstGeom prst="rect">
            <a:avLst/>
          </a:prstGeom>
        </p:spPr>
      </p:pic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BB39B4E0-149A-4EB1-990F-FD8F9777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894" y="288740"/>
            <a:ext cx="2743200" cy="365125"/>
          </a:xfrm>
        </p:spPr>
        <p:txBody>
          <a:bodyPr/>
          <a:lstStyle>
            <a:lvl1pPr>
              <a:defRPr sz="2800">
                <a:solidFill>
                  <a:srgbClr val="231815"/>
                </a:solidFill>
              </a:defRPr>
            </a:lvl1pPr>
          </a:lstStyle>
          <a:p>
            <a:fld id="{962E4F61-21FD-45A2-A24D-6311DD04B37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77BE602-D047-4B0E-94C3-63DE0F9F97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1400" y="2705100"/>
            <a:ext cx="3124200" cy="24511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2" name="図プレースホルダー 2">
            <a:extLst>
              <a:ext uri="{FF2B5EF4-FFF2-40B4-BE49-F238E27FC236}">
                <a16:creationId xmlns:a16="http://schemas.microsoft.com/office/drawing/2014/main" id="{07ACB40C-DCDE-4735-942B-26F0B32D2E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64050" y="2705100"/>
            <a:ext cx="3124200" cy="24511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3" name="図プレースホルダー 2">
            <a:extLst>
              <a:ext uri="{FF2B5EF4-FFF2-40B4-BE49-F238E27FC236}">
                <a16:creationId xmlns:a16="http://schemas.microsoft.com/office/drawing/2014/main" id="{32570384-89DE-4CFB-ADBF-A78AFC6D84C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6700" y="2705100"/>
            <a:ext cx="3124200" cy="2451100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74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9AF193A-0F74-40FD-965F-A1C05FF0C4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65026" cy="6858000"/>
          </a:xfrm>
          <a:prstGeom prst="rect">
            <a:avLst/>
          </a:prstGeom>
        </p:spPr>
      </p:pic>
      <p:sp>
        <p:nvSpPr>
          <p:cNvPr id="9" name="図プレースホルダー 8">
            <a:extLst>
              <a:ext uri="{FF2B5EF4-FFF2-40B4-BE49-F238E27FC236}">
                <a16:creationId xmlns:a16="http://schemas.microsoft.com/office/drawing/2014/main" id="{A77EA552-C341-429D-AEB5-7974351D03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4747" y="1279481"/>
            <a:ext cx="4540095" cy="5046290"/>
          </a:xfrm>
        </p:spPr>
      </p:sp>
      <p:sp>
        <p:nvSpPr>
          <p:cNvPr id="11" name="図プレースホルダー 8">
            <a:extLst>
              <a:ext uri="{FF2B5EF4-FFF2-40B4-BE49-F238E27FC236}">
                <a16:creationId xmlns:a16="http://schemas.microsoft.com/office/drawing/2014/main" id="{678C6AC8-B1BD-4DF1-8206-AA364D0184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35547" y="1279481"/>
            <a:ext cx="4540095" cy="5046290"/>
          </a:xfrm>
        </p:spPr>
      </p:sp>
      <p:sp>
        <p:nvSpPr>
          <p:cNvPr id="13" name="スライド番号プレースホルダー 5">
            <a:extLst>
              <a:ext uri="{FF2B5EF4-FFF2-40B4-BE49-F238E27FC236}">
                <a16:creationId xmlns:a16="http://schemas.microsoft.com/office/drawing/2014/main" id="{A0B70826-43A8-4F03-BA74-C78DACD4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894" y="288740"/>
            <a:ext cx="2743200" cy="365125"/>
          </a:xfrm>
        </p:spPr>
        <p:txBody>
          <a:bodyPr/>
          <a:lstStyle>
            <a:lvl1pPr>
              <a:defRPr sz="2800">
                <a:solidFill>
                  <a:srgbClr val="231815"/>
                </a:solidFill>
              </a:defRPr>
            </a:lvl1pPr>
          </a:lstStyle>
          <a:p>
            <a:fld id="{962E4F61-21FD-45A2-A24D-6311DD04B37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0932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B363761-CA3F-40BD-88A7-0D5A5B0CE5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79808" cy="6858000"/>
          </a:xfrm>
          <a:prstGeom prst="rect">
            <a:avLst/>
          </a:prstGeom>
        </p:spPr>
      </p:pic>
      <p:sp>
        <p:nvSpPr>
          <p:cNvPr id="14" name="グラフ プレースホルダー 4">
            <a:extLst>
              <a:ext uri="{FF2B5EF4-FFF2-40B4-BE49-F238E27FC236}">
                <a16:creationId xmlns:a16="http://schemas.microsoft.com/office/drawing/2014/main" id="{A6213CB8-A50A-4C89-8EF7-468401FC24E5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1141812" y="2148789"/>
            <a:ext cx="9908375" cy="4232604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27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グラフを追加する</a:t>
            </a:r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15C98762-8700-45AC-B01A-56CACA14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894" y="288740"/>
            <a:ext cx="2743200" cy="365125"/>
          </a:xfrm>
        </p:spPr>
        <p:txBody>
          <a:bodyPr/>
          <a:lstStyle>
            <a:lvl1pPr>
              <a:defRPr sz="2800">
                <a:solidFill>
                  <a:srgbClr val="231815"/>
                </a:solidFill>
              </a:defRPr>
            </a:lvl1pPr>
          </a:lstStyle>
          <a:p>
            <a:fld id="{962E4F61-21FD-45A2-A24D-6311DD04B37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5742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62196D48-139A-4F31-81C8-F909782822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79808" cy="6858000"/>
          </a:xfrm>
          <a:prstGeom prst="rect">
            <a:avLst/>
          </a:prstGeom>
        </p:spPr>
      </p:pic>
      <p:sp>
        <p:nvSpPr>
          <p:cNvPr id="9" name="表プレースホルダー 3">
            <a:extLst>
              <a:ext uri="{FF2B5EF4-FFF2-40B4-BE49-F238E27FC236}">
                <a16:creationId xmlns:a16="http://schemas.microsoft.com/office/drawing/2014/main" id="{FA75F706-E9AC-4580-B11B-8CF4A97DEFEE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1141812" y="1784386"/>
            <a:ext cx="9908375" cy="4665053"/>
          </a:xfrm>
          <a:blipFill dpi="0" rotWithShape="1">
            <a:blip r:embed="rId3">
              <a:alphaModFix amt="9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 algn="ctr">
              <a:buFontTx/>
              <a:buNone/>
              <a:defRPr sz="127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表を追加する</a:t>
            </a:r>
          </a:p>
        </p:txBody>
      </p:sp>
      <p:sp>
        <p:nvSpPr>
          <p:cNvPr id="13" name="スライド番号プレースホルダー 5">
            <a:extLst>
              <a:ext uri="{FF2B5EF4-FFF2-40B4-BE49-F238E27FC236}">
                <a16:creationId xmlns:a16="http://schemas.microsoft.com/office/drawing/2014/main" id="{A08CD967-1371-4E21-94FD-9F1F8887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894" y="288740"/>
            <a:ext cx="2743200" cy="365125"/>
          </a:xfrm>
        </p:spPr>
        <p:txBody>
          <a:bodyPr/>
          <a:lstStyle>
            <a:lvl1pPr>
              <a:defRPr sz="2800">
                <a:solidFill>
                  <a:srgbClr val="231815"/>
                </a:solidFill>
              </a:defRPr>
            </a:lvl1pPr>
          </a:lstStyle>
          <a:p>
            <a:fld id="{962E4F61-21FD-45A2-A24D-6311DD04B37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8797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6FD291B4-58B0-4E33-8F7F-25BC1A5791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79808" cy="6858000"/>
          </a:xfrm>
          <a:prstGeom prst="rect">
            <a:avLst/>
          </a:prstGeom>
        </p:spPr>
      </p:pic>
      <p:sp>
        <p:nvSpPr>
          <p:cNvPr id="13" name="スライド番号プレースホルダー 5">
            <a:extLst>
              <a:ext uri="{FF2B5EF4-FFF2-40B4-BE49-F238E27FC236}">
                <a16:creationId xmlns:a16="http://schemas.microsoft.com/office/drawing/2014/main" id="{8A2F0CAA-C542-4972-B0D2-32662777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894" y="288740"/>
            <a:ext cx="2743200" cy="365125"/>
          </a:xfrm>
        </p:spPr>
        <p:txBody>
          <a:bodyPr/>
          <a:lstStyle>
            <a:lvl1pPr>
              <a:defRPr sz="2800">
                <a:solidFill>
                  <a:srgbClr val="231815"/>
                </a:solidFill>
              </a:defRPr>
            </a:lvl1pPr>
          </a:lstStyle>
          <a:p>
            <a:fld id="{962E4F61-21FD-45A2-A24D-6311DD04B37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SmartArt プレースホルダー 6">
            <a:extLst>
              <a:ext uri="{FF2B5EF4-FFF2-40B4-BE49-F238E27FC236}">
                <a16:creationId xmlns:a16="http://schemas.microsoft.com/office/drawing/2014/main" id="{B49F7EBA-6CF6-4D08-8F21-0D76E3A36A4D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1141812" y="1784386"/>
            <a:ext cx="9908375" cy="4665053"/>
          </a:xfrm>
        </p:spPr>
      </p:sp>
    </p:spTree>
    <p:extLst>
      <p:ext uri="{BB962C8B-B14F-4D97-AF65-F5344CB8AC3E}">
        <p14:creationId xmlns:p14="http://schemas.microsoft.com/office/powerpoint/2010/main" val="302144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4120AA4-6F1D-4661-93BD-7CD3298F65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79808" cy="6858000"/>
          </a:xfrm>
          <a:prstGeom prst="rect">
            <a:avLst/>
          </a:prstGeom>
        </p:spPr>
      </p:pic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22DCDEC4-08A1-41F5-901D-2FBA6B74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894" y="288740"/>
            <a:ext cx="2743200" cy="365125"/>
          </a:xfrm>
        </p:spPr>
        <p:txBody>
          <a:bodyPr/>
          <a:lstStyle>
            <a:lvl1pPr>
              <a:defRPr sz="2800">
                <a:solidFill>
                  <a:srgbClr val="231815"/>
                </a:solidFill>
              </a:defRPr>
            </a:lvl1pPr>
          </a:lstStyle>
          <a:p>
            <a:fld id="{962E4F61-21FD-45A2-A24D-6311DD04B37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7896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D8D2212-5C1F-466D-AD30-66134D5E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FBB8B8-47FF-4A56-A4BA-8ADC7A13A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94C92B-3150-41ED-81E1-950469EA0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B63E44-547F-410D-8090-0E02307FE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D414B7-63F0-4F89-8C73-9C58955DB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E4F61-21FD-45A2-A24D-6311DD04B3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87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6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59F8E33-7EE9-4D6A-B72A-87552A58B722}"/>
              </a:ext>
            </a:extLst>
          </p:cNvPr>
          <p:cNvSpPr txBox="1"/>
          <p:nvPr/>
        </p:nvSpPr>
        <p:spPr>
          <a:xfrm>
            <a:off x="6003633" y="2504453"/>
            <a:ext cx="1847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ja-JP" altLang="en-US" sz="6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694514" y="2704508"/>
            <a:ext cx="9195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テレワークにおけるテレビ会議の改善</a:t>
            </a:r>
          </a:p>
        </p:txBody>
      </p:sp>
      <p:sp>
        <p:nvSpPr>
          <p:cNvPr id="6" name="AutoShape 2" descr="data:image/svg+xml;charset=utf8,%20%3Csvg%20width%3D'80'%20height%3D'81'%20xmlns%3D'http%3A%2F%2Fwww.w3.org%2F2000%2Fsvg'%20xmlns%3Axlink%3D'http%3A%2F%2Fwww.w3.org%2F1999%2Fxlink'%20overflow%3D'hidden'%3E%3Cdefs%3E%3CclipPath%20id%3D'clip0'%3E%3Cpath%20d%3D'M0%200%2080%200%2080%2081%200%2081Z'%20fill-rule%3D'evenodd'%20clip-rule%3D'evenodd'%2F%3E%3C%2FclipPath%3E%3C%2Fdefs%3E%3Cg%20clip-path%3D'url(%23clip0)'%3E%3Cpath%20d%3D'M76.5834%2025C76.1667%2024%2074.1667%2023.8333%2071.6667%2023.8333%2067.9167%2023.8333%2062.0834%2024.9167%2055.0833%2027%2051.4167%2022.6667%2046%2020%2039.9167%2020%2028.8333%2020%2019.9167%2028.9167%2019.9167%2040%2019.9167%2040.5%2019.9167%2040.9167%2020%2041.3333%209.08333%2047.1667%202.33333%2052.6667%203.41667%2055.3333%203.83333%2056.3333%205.41667%2056.8333%207.91667%2056.8333%2014.6667%2056.8333%2028%2053.25%2042.6667%2047.25%2062.75%2039%2078.1667%2028.8333%2076.5834%2025ZM21%2046.5C21.3333%2047.4167%2021.6667%2048.3333%2022.1667%2049.1667%2018.6667%2050.1667%2015.6667%2050.8333%2013.1667%2051.3333%2015.1667%2049.9167%2017.8333%2048.25%2021%2046.5ZM59%2033.9167C58.75%2033%2058.4167%2032.1667%2058%2031.3333%2061.25%2030.4167%2065.0834%2029.5833%2067.5%2029.1667%2065.5%2030.5%2062%2032.25%2059%2033.9167Z'%20transform%3D'matrix(1%200%20-0%201.0125%201.13687e-13%201.70604e-05)'%2F%3E%3Cpath%20d%3D'M28.0833%2056.0834C31.4167%2058.5%2035.5%2060%2039.9167%2060%2049.9167%2060%2058.25%2052.6667%2059.6667%2043%2054.9167%2045.5%2049.5833%2048%2043.9167%2050.3333%2038.4167%2052.5833%2033.0833%2054.5833%2028.0833%2056.0834Z'%20transform%3D'matrix(1%200%20-0%201.0125%201.13687e-13%201.70604e-05)'%2F%3E%3C%2Fg%3E%3C%2Fsvg%3E"/>
          <p:cNvSpPr>
            <a:spLocks noChangeAspect="1" noChangeArrowheads="1"/>
          </p:cNvSpPr>
          <p:nvPr/>
        </p:nvSpPr>
        <p:spPr bwMode="auto">
          <a:xfrm>
            <a:off x="2333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" name="AutoShape 4" descr="data:image/svg+xml;charset=utf8,%20%3Csvg%20width%3D'80'%20height%3D'81'%20xmlns%3D'http%3A%2F%2Fwww.w3.org%2F2000%2Fsvg'%20xmlns%3Axlink%3D'http%3A%2F%2Fwww.w3.org%2F1999%2Fxlink'%20overflow%3D'hidden'%3E%3Cdefs%3E%3CclipPath%20id%3D'clip0'%3E%3Cpath%20d%3D'M0%200%2080%200%2080%2081%200%2081Z'%20fill-rule%3D'evenodd'%20clip-rule%3D'evenodd'%2F%3E%3C%2FclipPath%3E%3C%2Fdefs%3E%3Cg%20clip-path%3D'url(%23clip0)'%3E%3Cpath%20d%3D'M76.5834%2025C76.1667%2024%2074.1667%2023.8333%2071.6667%2023.8333%2067.9167%2023.8333%2062.0834%2024.9167%2055.0833%2027%2051.4167%2022.6667%2046%2020%2039.9167%2020%2028.8333%2020%2019.9167%2028.9167%2019.9167%2040%2019.9167%2040.5%2019.9167%2040.9167%2020%2041.3333%209.08333%2047.1667%202.33333%2052.6667%203.41667%2055.3333%203.83333%2056.3333%205.41667%2056.8333%207.91667%2056.8333%2014.6667%2056.8333%2028%2053.25%2042.6667%2047.25%2062.75%2039%2078.1667%2028.8333%2076.5834%2025ZM21%2046.5C21.3333%2047.4167%2021.6667%2048.3333%2022.1667%2049.1667%2018.6667%2050.1667%2015.6667%2050.8333%2013.1667%2051.3333%2015.1667%2049.9167%2017.8333%2048.25%2021%2046.5ZM59%2033.9167C58.75%2033%2058.4167%2032.1667%2058%2031.3333%2061.25%2030.4167%2065.0834%2029.5833%2067.5%2029.1667%2065.5%2030.5%2062%2032.25%2059%2033.9167Z'%20transform%3D'matrix(1%200%20-0%201.0125%201.13687e-13%201.70604e-05)'%2F%3E%3Cpath%20d%3D'M28.0833%2056.0834C31.4167%2058.5%2035.5%2060%2039.9167%2060%2049.9167%2060%2058.25%2052.6667%2059.6667%2043%2054.9167%2045.5%2049.5833%2048%2043.9167%2050.3333%2038.4167%2052.5833%2033.0833%2054.5833%2028.0833%2056.0834Z'%20transform%3D'matrix(1%200%20-0%201.0125%201.13687e-13%201.70604e-05)'%2F%3E%3C%2Fg%3E%3C%2Fsvg%3E"/>
          <p:cNvSpPr>
            <a:spLocks noChangeAspect="1" noChangeArrowheads="1"/>
          </p:cNvSpPr>
          <p:nvPr/>
        </p:nvSpPr>
        <p:spPr bwMode="auto">
          <a:xfrm>
            <a:off x="385763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3" name="グラフィックス 3" descr="惑星">
            <a:extLst>
              <a:ext uri="{FF2B5EF4-FFF2-40B4-BE49-F238E27FC236}">
                <a16:creationId xmlns:a16="http://schemas.microsoft.com/office/drawing/2014/main" id="{39B1B323-E2C1-4F12-97F2-D4EF24575C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972210" y="4492373"/>
            <a:ext cx="272205" cy="272205"/>
          </a:xfrm>
          <a:prstGeom prst="rect">
            <a:avLst/>
          </a:prstGeom>
          <a:ln>
            <a:noFill/>
          </a:ln>
          <a:effectLst>
            <a:glow rad="25400">
              <a:srgbClr val="FFFFFF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正方形/長方形 3"/>
          <p:cNvSpPr/>
          <p:nvPr/>
        </p:nvSpPr>
        <p:spPr>
          <a:xfrm>
            <a:off x="7832704" y="4380268"/>
            <a:ext cx="2275609" cy="9233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1" dirty="0" smtClean="0">
                <a:ln w="19050" cap="rnd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latin typeface="Berlin Sans FB Demi" panose="020E0802020502020306" pitchFamily="34" charset="0"/>
              </a:rPr>
              <a:t>Cosmo</a:t>
            </a:r>
            <a:endParaRPr lang="ja-JP" altLang="en-US" sz="5400" b="1" dirty="0">
              <a:ln w="19050" cap="rnd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99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-4695"/>
            <a:ext cx="12192000" cy="6858000"/>
          </a:xfrm>
          <a:prstGeom prst="rect">
            <a:avLst/>
          </a:prstGeom>
          <a:solidFill>
            <a:srgbClr val="FCE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519545" y="727363"/>
            <a:ext cx="11042376" cy="0"/>
          </a:xfrm>
          <a:prstGeom prst="line">
            <a:avLst/>
          </a:prstGeom>
          <a:ln w="22225">
            <a:solidFill>
              <a:srgbClr val="AB9B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519545" y="779789"/>
            <a:ext cx="11042376" cy="0"/>
          </a:xfrm>
          <a:prstGeom prst="line">
            <a:avLst/>
          </a:prstGeom>
          <a:ln w="22225">
            <a:solidFill>
              <a:srgbClr val="594C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0385A7-0901-460A-88BE-0CC61EE9D377}"/>
              </a:ext>
            </a:extLst>
          </p:cNvPr>
          <p:cNvSpPr txBox="1"/>
          <p:nvPr/>
        </p:nvSpPr>
        <p:spPr>
          <a:xfrm>
            <a:off x="519545" y="8646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使用ツール</a:t>
            </a:r>
            <a:endParaRPr kumimoji="1" lang="ja-JP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785857" y="1213212"/>
            <a:ext cx="10620285" cy="4094018"/>
          </a:xfrm>
          <a:prstGeom prst="roundRect">
            <a:avLst/>
          </a:prstGeom>
          <a:solidFill>
            <a:srgbClr val="FFFFFF"/>
          </a:solidFill>
          <a:ln w="76200" cap="rnd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4" y="2784462"/>
            <a:ext cx="3223409" cy="77294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506" y="2326706"/>
            <a:ext cx="1688460" cy="1688460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2230988" y="5740652"/>
            <a:ext cx="10725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 smtClean="0">
                <a:solidFill>
                  <a:srgbClr val="404040"/>
                </a:solidFill>
              </a:rPr>
              <a:t>GitHub</a:t>
            </a:r>
            <a:r>
              <a:rPr lang="en-US" altLang="ja-JP" sz="4400" b="1" dirty="0" smtClean="0">
                <a:solidFill>
                  <a:srgbClr val="404040"/>
                </a:solidFill>
              </a:rPr>
              <a:t> , Atom(IDE) , XAMPP</a:t>
            </a:r>
            <a:endParaRPr kumimoji="1" lang="ja-JP" altLang="en-US" sz="4400" b="1" dirty="0">
              <a:solidFill>
                <a:srgbClr val="404040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689" y="2363565"/>
            <a:ext cx="1764951" cy="161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41667" y="114300"/>
            <a:ext cx="10177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質疑応答</a:t>
            </a:r>
            <a:endParaRPr kumimoji="1"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09255" y="2836717"/>
            <a:ext cx="11236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ご清聴ありがとうございました</a:t>
            </a:r>
            <a:endParaRPr kumimoji="1" lang="ja-JP" altLang="en-US" sz="54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4224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663181" y="185899"/>
            <a:ext cx="10983571" cy="432478"/>
          </a:xfrm>
        </p:spPr>
        <p:txBody>
          <a:bodyPr/>
          <a:lstStyle/>
          <a:p>
            <a:pPr algn="l"/>
            <a:r>
              <a:rPr lang="ja-JP" altLang="en-US" sz="36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メンバー紹介</a:t>
            </a:r>
            <a:endParaRPr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80311" y="1107844"/>
            <a:ext cx="853707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　　　</a:t>
            </a:r>
            <a:r>
              <a:rPr kumimoji="1" lang="ja-JP" altLang="en-US" sz="48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津留</a:t>
            </a:r>
            <a:r>
              <a:rPr kumimoji="1" lang="ja-JP" altLang="en-US" sz="48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﨑 </a:t>
            </a:r>
            <a:r>
              <a:rPr kumimoji="1" lang="ja-JP" altLang="en-US" sz="48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宇宙</a:t>
            </a:r>
            <a:endParaRPr kumimoji="1" lang="en-US" altLang="ja-JP" sz="48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endParaRPr lang="en-US" altLang="ja-JP" sz="48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r>
              <a:rPr lang="ja-JP" altLang="en-US" sz="48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　　　</a:t>
            </a:r>
            <a:r>
              <a:rPr lang="ja-JP" altLang="en-US" sz="48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梅崎    </a:t>
            </a:r>
            <a:r>
              <a:rPr lang="ja-JP" altLang="en-US" sz="48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啓古</a:t>
            </a:r>
            <a:endParaRPr lang="en-US" altLang="ja-JP" sz="48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endParaRPr lang="en-US" altLang="ja-JP" sz="48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r>
              <a:rPr kumimoji="1" lang="ja-JP" altLang="en-US" sz="48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　　　</a:t>
            </a:r>
            <a:r>
              <a:rPr kumimoji="1" lang="ja-JP" altLang="en-US" sz="48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岡</a:t>
            </a:r>
            <a:r>
              <a:rPr kumimoji="1" lang="ja-JP" altLang="en-US" sz="48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﨑</a:t>
            </a:r>
            <a:r>
              <a:rPr lang="ja-JP" altLang="en-US" sz="48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   </a:t>
            </a:r>
            <a:r>
              <a:rPr kumimoji="1" lang="ja-JP" altLang="en-US" sz="48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絢哉</a:t>
            </a:r>
            <a:endParaRPr lang="en-US" altLang="ja-JP" sz="48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endParaRPr kumimoji="1" lang="en-US" altLang="ja-JP" sz="48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r>
              <a:rPr lang="ja-JP" altLang="en-US" sz="48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　　　</a:t>
            </a:r>
            <a:r>
              <a:rPr lang="ja-JP" altLang="en-US" sz="48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中村    </a:t>
            </a:r>
            <a:r>
              <a:rPr lang="ja-JP" altLang="en-US" sz="48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晃太</a:t>
            </a:r>
            <a:endParaRPr lang="en-US" altLang="ja-JP" sz="48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endParaRPr kumimoji="1" lang="ja-JP" altLang="en-US" sz="48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47656" y="1107844"/>
            <a:ext cx="5401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リーダー　 </a:t>
            </a:r>
            <a:endParaRPr kumimoji="1"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82896" y="2616851"/>
            <a:ext cx="348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プログラマー </a:t>
            </a:r>
          </a:p>
        </p:txBody>
      </p:sp>
    </p:spTree>
    <p:extLst>
      <p:ext uri="{BB962C8B-B14F-4D97-AF65-F5344CB8AC3E}">
        <p14:creationId xmlns:p14="http://schemas.microsoft.com/office/powerpoint/2010/main" val="276705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28257" y="91210"/>
            <a:ext cx="10177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企画</a:t>
            </a:r>
            <a:r>
              <a:rPr kumimoji="1" lang="ja-JP" altLang="en-US" sz="36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背景</a:t>
            </a:r>
            <a:endParaRPr kumimoji="1"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83065" y="2718954"/>
            <a:ext cx="139342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>
                <a:solidFill>
                  <a:srgbClr val="4C464C"/>
                </a:solidFill>
                <a:ea typeface="HGPｺﾞｼｯｸE" panose="020B0900000000000000" pitchFamily="50" charset="-128"/>
              </a:rPr>
              <a:t>ＷＥＢ </a:t>
            </a:r>
            <a:r>
              <a:rPr kumimoji="1" lang="ja-JP" altLang="en-US" sz="60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面接 </a:t>
            </a:r>
            <a:r>
              <a:rPr lang="ja-JP" altLang="en-US" sz="60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・ </a:t>
            </a:r>
            <a:r>
              <a:rPr kumimoji="1" lang="ja-JP" altLang="en-US" sz="60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テレワーク</a:t>
            </a:r>
            <a:endParaRPr kumimoji="1" lang="ja-JP" altLang="en-US" sz="60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2048165" y="3851564"/>
            <a:ext cx="8453580" cy="18166"/>
          </a:xfrm>
          <a:prstGeom prst="line">
            <a:avLst/>
          </a:prstGeom>
          <a:ln w="53975" cap="rnd">
            <a:solidFill>
              <a:srgbClr val="00B0F0"/>
            </a:solidFill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357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-4695"/>
            <a:ext cx="12192000" cy="6858000"/>
          </a:xfrm>
          <a:prstGeom prst="rect">
            <a:avLst/>
          </a:prstGeom>
          <a:solidFill>
            <a:srgbClr val="FCE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519545" y="727363"/>
            <a:ext cx="11042376" cy="0"/>
          </a:xfrm>
          <a:prstGeom prst="line">
            <a:avLst/>
          </a:prstGeom>
          <a:ln w="22225">
            <a:solidFill>
              <a:srgbClr val="AB9B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519545" y="779789"/>
            <a:ext cx="11042376" cy="0"/>
          </a:xfrm>
          <a:prstGeom prst="line">
            <a:avLst/>
          </a:prstGeom>
          <a:ln w="22225">
            <a:solidFill>
              <a:srgbClr val="594C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1F7E950-0EED-4F8C-8026-1867F6678569}"/>
              </a:ext>
            </a:extLst>
          </p:cNvPr>
          <p:cNvSpPr/>
          <p:nvPr/>
        </p:nvSpPr>
        <p:spPr>
          <a:xfrm>
            <a:off x="3463047" y="1308676"/>
            <a:ext cx="7425447" cy="1142695"/>
          </a:xfrm>
          <a:prstGeom prst="rect">
            <a:avLst/>
          </a:prstGeom>
          <a:solidFill>
            <a:schemeClr val="bg1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ビデオ</a:t>
            </a:r>
            <a:r>
              <a:rPr lang="ja-JP" altLang="en-US" sz="36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通話</a:t>
            </a:r>
            <a:r>
              <a:rPr lang="ja-JP" altLang="en-US" sz="36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機能</a:t>
            </a:r>
            <a:endParaRPr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4684C53-8171-4C96-8FA4-37F56591AC93}"/>
              </a:ext>
            </a:extLst>
          </p:cNvPr>
          <p:cNvSpPr/>
          <p:nvPr/>
        </p:nvSpPr>
        <p:spPr>
          <a:xfrm>
            <a:off x="1191492" y="1312138"/>
            <a:ext cx="2271556" cy="1139233"/>
          </a:xfrm>
          <a:prstGeom prst="rect">
            <a:avLst/>
          </a:prstGeom>
          <a:solidFill>
            <a:srgbClr val="36B7CA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rgbClr val="FFFFFF"/>
                </a:solidFill>
              </a:rPr>
              <a:t>1</a:t>
            </a:r>
            <a:endParaRPr kumimoji="1" lang="ja-JP" altLang="en-US" sz="3600" b="1" dirty="0">
              <a:solidFill>
                <a:srgbClr val="FFFFFF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2DF2E1C-683B-4962-93F7-A494354880FD}"/>
              </a:ext>
            </a:extLst>
          </p:cNvPr>
          <p:cNvSpPr/>
          <p:nvPr/>
        </p:nvSpPr>
        <p:spPr>
          <a:xfrm>
            <a:off x="3463046" y="3010193"/>
            <a:ext cx="7425447" cy="1130103"/>
          </a:xfrm>
          <a:prstGeom prst="rect">
            <a:avLst/>
          </a:prstGeom>
          <a:solidFill>
            <a:schemeClr val="bg1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字幕機能</a:t>
            </a:r>
            <a:endParaRPr kumimoji="1"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D591065-8569-4289-9286-AF02A2E53E83}"/>
              </a:ext>
            </a:extLst>
          </p:cNvPr>
          <p:cNvSpPr/>
          <p:nvPr/>
        </p:nvSpPr>
        <p:spPr>
          <a:xfrm>
            <a:off x="1191491" y="3010195"/>
            <a:ext cx="2271555" cy="1130102"/>
          </a:xfrm>
          <a:prstGeom prst="rect">
            <a:avLst/>
          </a:prstGeom>
          <a:solidFill>
            <a:srgbClr val="36B7CA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bg1"/>
                </a:solidFill>
              </a:rPr>
              <a:t>2</a:t>
            </a:r>
            <a:endParaRPr kumimoji="1" lang="ja-JP" altLang="en-US" sz="3600" b="1" dirty="0">
              <a:solidFill>
                <a:schemeClr val="bg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667D8CC-863C-47BF-879B-B395A29407C4}"/>
              </a:ext>
            </a:extLst>
          </p:cNvPr>
          <p:cNvSpPr/>
          <p:nvPr/>
        </p:nvSpPr>
        <p:spPr>
          <a:xfrm>
            <a:off x="3463046" y="4681776"/>
            <a:ext cx="7425447" cy="1108874"/>
          </a:xfrm>
          <a:prstGeom prst="rect">
            <a:avLst/>
          </a:prstGeom>
          <a:solidFill>
            <a:schemeClr val="bg1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アカウント登録無しでの利用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DA0B727-CFAB-4A2A-BC89-DA6527315F5F}"/>
              </a:ext>
            </a:extLst>
          </p:cNvPr>
          <p:cNvSpPr/>
          <p:nvPr/>
        </p:nvSpPr>
        <p:spPr>
          <a:xfrm>
            <a:off x="1191491" y="4681777"/>
            <a:ext cx="2271555" cy="1108873"/>
          </a:xfrm>
          <a:prstGeom prst="rect">
            <a:avLst/>
          </a:prstGeom>
          <a:solidFill>
            <a:srgbClr val="36B7CA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bg1"/>
                </a:solidFill>
              </a:rPr>
              <a:t>3</a:t>
            </a:r>
            <a:endParaRPr kumimoji="1" lang="ja-JP" altLang="en-US" sz="3600" b="1" dirty="0">
              <a:solidFill>
                <a:schemeClr val="bg1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C0385A7-0901-460A-88BE-0CC61EE9D377}"/>
              </a:ext>
            </a:extLst>
          </p:cNvPr>
          <p:cNvSpPr txBox="1"/>
          <p:nvPr/>
        </p:nvSpPr>
        <p:spPr>
          <a:xfrm>
            <a:off x="637169" y="133458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rgbClr val="4C464C"/>
                </a:solidFill>
              </a:rPr>
              <a:t>実装する主な機能</a:t>
            </a:r>
            <a:endParaRPr kumimoji="1" lang="ja-JP" altLang="en-US" sz="3600" b="1" dirty="0">
              <a:solidFill>
                <a:srgbClr val="4C4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83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5853" y="16112"/>
            <a:ext cx="12192000" cy="6858000"/>
          </a:xfrm>
          <a:prstGeom prst="rect">
            <a:avLst/>
          </a:prstGeom>
          <a:solidFill>
            <a:srgbClr val="FCE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74669" y="1143010"/>
            <a:ext cx="10924752" cy="5367880"/>
          </a:xfrm>
          <a:prstGeom prst="roundRect">
            <a:avLst/>
          </a:prstGeom>
          <a:solidFill>
            <a:schemeClr val="bg1"/>
          </a:solidFill>
          <a:ln w="76200" cap="rnd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519545" y="727363"/>
            <a:ext cx="11042376" cy="0"/>
          </a:xfrm>
          <a:prstGeom prst="line">
            <a:avLst/>
          </a:prstGeom>
          <a:ln w="22225">
            <a:solidFill>
              <a:srgbClr val="AB9B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519545" y="779789"/>
            <a:ext cx="11042376" cy="0"/>
          </a:xfrm>
          <a:prstGeom prst="line">
            <a:avLst/>
          </a:prstGeom>
          <a:ln w="22225">
            <a:solidFill>
              <a:srgbClr val="594C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SkyWay | アプリやWebサービスに、ビデオ・音声通話をかんたんに導入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86" y="1357365"/>
            <a:ext cx="3072607" cy="130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0385A7-0901-460A-88BE-0CC61EE9D377}"/>
              </a:ext>
            </a:extLst>
          </p:cNvPr>
          <p:cNvSpPr txBox="1"/>
          <p:nvPr/>
        </p:nvSpPr>
        <p:spPr>
          <a:xfrm>
            <a:off x="637169" y="133458"/>
            <a:ext cx="7532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rgbClr val="4C464C"/>
                </a:solidFill>
              </a:rPr>
              <a:t>接続方式について</a:t>
            </a:r>
            <a:r>
              <a:rPr lang="en-US" altLang="ja-JP" sz="3600" b="1" dirty="0" smtClean="0">
                <a:solidFill>
                  <a:srgbClr val="4C464C"/>
                </a:solidFill>
              </a:rPr>
              <a:t>(mesh/P2P</a:t>
            </a:r>
            <a:r>
              <a:rPr lang="ja-JP" altLang="en-US" sz="3600" b="1" dirty="0" smtClean="0">
                <a:solidFill>
                  <a:srgbClr val="4C464C"/>
                </a:solidFill>
              </a:rPr>
              <a:t>方式</a:t>
            </a:r>
            <a:r>
              <a:rPr lang="en-US" altLang="ja-JP" sz="3600" b="1" dirty="0" smtClean="0">
                <a:solidFill>
                  <a:srgbClr val="4C464C"/>
                </a:solidFill>
              </a:rPr>
              <a:t>)</a:t>
            </a:r>
            <a:endParaRPr kumimoji="1" lang="ja-JP" altLang="en-US" sz="3600" b="1" dirty="0">
              <a:solidFill>
                <a:srgbClr val="4C464C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00" y="4264446"/>
            <a:ext cx="1011336" cy="62105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514" y="4322628"/>
            <a:ext cx="2258951" cy="138838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112" y="4220360"/>
            <a:ext cx="2258951" cy="1388381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4883410" y="2215624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458A"/>
                </a:solidFill>
              </a:rPr>
              <a:t>(</a:t>
            </a:r>
            <a:r>
              <a:rPr kumimoji="1" lang="ja-JP" altLang="en-US" b="1" dirty="0" smtClean="0">
                <a:solidFill>
                  <a:srgbClr val="00458A"/>
                </a:solidFill>
              </a:rPr>
              <a:t>シグナリング</a:t>
            </a:r>
            <a:r>
              <a:rPr kumimoji="1" lang="ja-JP" altLang="en-US" dirty="0" smtClean="0">
                <a:solidFill>
                  <a:srgbClr val="00458A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サーバ</a:t>
            </a:r>
            <a:r>
              <a:rPr kumimoji="1" lang="en-US" altLang="ja-JP" dirty="0" smtClean="0">
                <a:solidFill>
                  <a:srgbClr val="00458A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)</a:t>
            </a:r>
            <a:endParaRPr kumimoji="1" lang="ja-JP" altLang="en-US" b="1" dirty="0">
              <a:solidFill>
                <a:srgbClr val="00458A"/>
              </a:solidFill>
            </a:endParaRPr>
          </a:p>
        </p:txBody>
      </p:sp>
      <p:sp>
        <p:nvSpPr>
          <p:cNvPr id="16" name="右矢印 15"/>
          <p:cNvSpPr/>
          <p:nvPr/>
        </p:nvSpPr>
        <p:spPr>
          <a:xfrm rot="18878625">
            <a:off x="3306022" y="3321242"/>
            <a:ext cx="2010957" cy="247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 rot="8078044">
            <a:off x="3529791" y="3542496"/>
            <a:ext cx="2010957" cy="247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 rot="13432451">
            <a:off x="6801635" y="3321241"/>
            <a:ext cx="2010957" cy="247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 rot="2586563">
            <a:off x="6542920" y="3515005"/>
            <a:ext cx="2010957" cy="247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014302" y="5585026"/>
            <a:ext cx="923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smtClean="0"/>
              <a:t>Peer</a:t>
            </a:r>
            <a:endParaRPr kumimoji="1" lang="ja-JP" altLang="en-US" sz="24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556660" y="5522566"/>
            <a:ext cx="923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Peer</a:t>
            </a:r>
            <a:endParaRPr kumimoji="1" lang="ja-JP" altLang="en-US" sz="24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902210" y="3028643"/>
            <a:ext cx="2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シグナリング</a:t>
            </a:r>
            <a:endParaRPr kumimoji="1" lang="ja-JP" altLang="en-US" b="1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609298" y="2953567"/>
            <a:ext cx="2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シグナリング</a:t>
            </a:r>
            <a:endParaRPr kumimoji="1" lang="ja-JP" altLang="en-US" b="1" dirty="0"/>
          </a:p>
        </p:txBody>
      </p:sp>
      <p:sp>
        <p:nvSpPr>
          <p:cNvPr id="33" name="左右矢印 32"/>
          <p:cNvSpPr/>
          <p:nvPr/>
        </p:nvSpPr>
        <p:spPr>
          <a:xfrm>
            <a:off x="4535269" y="4885498"/>
            <a:ext cx="3203553" cy="3948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27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5853" y="28618"/>
            <a:ext cx="12192000" cy="6858000"/>
          </a:xfrm>
          <a:prstGeom prst="rect">
            <a:avLst/>
          </a:prstGeom>
          <a:solidFill>
            <a:srgbClr val="FCE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39477" y="1329713"/>
            <a:ext cx="10924752" cy="4902129"/>
          </a:xfrm>
          <a:prstGeom prst="roundRect">
            <a:avLst/>
          </a:prstGeom>
          <a:solidFill>
            <a:schemeClr val="bg1"/>
          </a:solidFill>
          <a:ln w="76200" cap="rnd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519545" y="727363"/>
            <a:ext cx="11042376" cy="0"/>
          </a:xfrm>
          <a:prstGeom prst="line">
            <a:avLst/>
          </a:prstGeom>
          <a:ln w="22225">
            <a:solidFill>
              <a:srgbClr val="AB9B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519545" y="779789"/>
            <a:ext cx="11042376" cy="0"/>
          </a:xfrm>
          <a:prstGeom prst="line">
            <a:avLst/>
          </a:prstGeom>
          <a:ln w="22225">
            <a:solidFill>
              <a:srgbClr val="594C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SkyWay | アプリやWebサービスに、ビデオ・音声通話をかんたんに導入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157" y="2806829"/>
            <a:ext cx="3072607" cy="130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0385A7-0901-460A-88BE-0CC61EE9D377}"/>
              </a:ext>
            </a:extLst>
          </p:cNvPr>
          <p:cNvSpPr txBox="1"/>
          <p:nvPr/>
        </p:nvSpPr>
        <p:spPr>
          <a:xfrm>
            <a:off x="637169" y="133458"/>
            <a:ext cx="6126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rgbClr val="4C464C"/>
                </a:solidFill>
              </a:rPr>
              <a:t>接続方式について</a:t>
            </a:r>
            <a:r>
              <a:rPr lang="en-US" altLang="ja-JP" sz="3600" b="1" dirty="0" smtClean="0">
                <a:solidFill>
                  <a:srgbClr val="4C464C"/>
                </a:solidFill>
              </a:rPr>
              <a:t>(SFU</a:t>
            </a:r>
            <a:r>
              <a:rPr lang="ja-JP" altLang="en-US" sz="3600" b="1" dirty="0" smtClean="0">
                <a:solidFill>
                  <a:srgbClr val="4C464C"/>
                </a:solidFill>
              </a:rPr>
              <a:t>方式</a:t>
            </a:r>
            <a:r>
              <a:rPr lang="en-US" altLang="ja-JP" sz="3600" b="1" dirty="0" smtClean="0">
                <a:solidFill>
                  <a:srgbClr val="4C464C"/>
                </a:solidFill>
              </a:rPr>
              <a:t>)</a:t>
            </a:r>
            <a:endParaRPr kumimoji="1" lang="ja-JP" altLang="en-US" sz="3600" b="1" dirty="0">
              <a:solidFill>
                <a:srgbClr val="4C464C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132" y="2642681"/>
            <a:ext cx="1133451" cy="69604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90" y="2778330"/>
            <a:ext cx="2258951" cy="138838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472" y="4290974"/>
            <a:ext cx="2258951" cy="1388381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6101853" y="3648537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00458A"/>
                </a:solidFill>
              </a:rPr>
              <a:t>（</a:t>
            </a:r>
            <a:r>
              <a:rPr kumimoji="1" lang="en-US" altLang="ja-JP" b="1" dirty="0" smtClean="0">
                <a:solidFill>
                  <a:srgbClr val="00458A"/>
                </a:solidFill>
              </a:rPr>
              <a:t>SFU</a:t>
            </a:r>
            <a:r>
              <a:rPr kumimoji="1" lang="ja-JP" altLang="en-US" dirty="0" smtClean="0">
                <a:solidFill>
                  <a:srgbClr val="00458A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サーバ</a:t>
            </a:r>
            <a:r>
              <a:rPr kumimoji="1" lang="ja-JP" altLang="en-US" b="1" dirty="0" smtClean="0">
                <a:solidFill>
                  <a:srgbClr val="00458A"/>
                </a:solidFill>
              </a:rPr>
              <a:t>）</a:t>
            </a:r>
            <a:endParaRPr kumimoji="1" lang="ja-JP" altLang="en-US" b="1" dirty="0">
              <a:solidFill>
                <a:srgbClr val="00458A"/>
              </a:solidFill>
            </a:endParaRPr>
          </a:p>
        </p:txBody>
      </p:sp>
      <p:sp>
        <p:nvSpPr>
          <p:cNvPr id="16" name="右矢印 15"/>
          <p:cNvSpPr/>
          <p:nvPr/>
        </p:nvSpPr>
        <p:spPr>
          <a:xfrm>
            <a:off x="3014200" y="3348650"/>
            <a:ext cx="2010957" cy="247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 rot="2267671">
            <a:off x="8014534" y="4345581"/>
            <a:ext cx="1157487" cy="246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911" y="1776343"/>
            <a:ext cx="2258951" cy="1388381"/>
          </a:xfrm>
          <a:prstGeom prst="rect">
            <a:avLst/>
          </a:prstGeom>
        </p:spPr>
      </p:pic>
      <p:sp>
        <p:nvSpPr>
          <p:cNvPr id="23" name="右矢印 22"/>
          <p:cNvSpPr/>
          <p:nvPr/>
        </p:nvSpPr>
        <p:spPr>
          <a:xfrm rot="19423177">
            <a:off x="8059560" y="3005800"/>
            <a:ext cx="1104723" cy="2328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40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/>
          <p:cNvSpPr txBox="1"/>
          <p:nvPr/>
        </p:nvSpPr>
        <p:spPr>
          <a:xfrm>
            <a:off x="1625351" y="2828835"/>
            <a:ext cx="10566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dirty="0">
                <a:ln w="6350">
                  <a:noFill/>
                </a:ln>
                <a:solidFill>
                  <a:srgbClr val="404040"/>
                </a:solidFill>
                <a:ea typeface="HGSｺﾞｼｯｸE" panose="020B0900000000000000" pitchFamily="50" charset="-128"/>
              </a:rPr>
              <a:t>デモンストレーション</a:t>
            </a:r>
            <a:endParaRPr kumimoji="1" lang="ja-JP" altLang="en-US" sz="7200" b="1" dirty="0">
              <a:ln w="6350">
                <a:noFill/>
              </a:ln>
              <a:solidFill>
                <a:srgbClr val="404040"/>
              </a:solidFill>
              <a:ea typeface="HGSｺﾞｼｯｸE" panose="020B0900000000000000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6" y="186294"/>
            <a:ext cx="2484206" cy="54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4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-55267" y="0"/>
            <a:ext cx="12192000" cy="6858000"/>
          </a:xfrm>
          <a:prstGeom prst="rect">
            <a:avLst/>
          </a:prstGeom>
          <a:solidFill>
            <a:srgbClr val="FCE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519545" y="727363"/>
            <a:ext cx="11042376" cy="0"/>
          </a:xfrm>
          <a:prstGeom prst="line">
            <a:avLst/>
          </a:prstGeom>
          <a:ln w="22225">
            <a:solidFill>
              <a:srgbClr val="AB9B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519545" y="779789"/>
            <a:ext cx="11042376" cy="0"/>
          </a:xfrm>
          <a:prstGeom prst="line">
            <a:avLst/>
          </a:prstGeom>
          <a:ln w="22225">
            <a:solidFill>
              <a:srgbClr val="594C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1F7E950-0EED-4F8C-8026-1867F6678569}"/>
              </a:ext>
            </a:extLst>
          </p:cNvPr>
          <p:cNvSpPr/>
          <p:nvPr/>
        </p:nvSpPr>
        <p:spPr>
          <a:xfrm>
            <a:off x="3463047" y="1308676"/>
            <a:ext cx="7425447" cy="1142695"/>
          </a:xfrm>
          <a:prstGeom prst="rect">
            <a:avLst/>
          </a:prstGeom>
          <a:solidFill>
            <a:schemeClr val="bg1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ログ・翻訳</a:t>
            </a:r>
            <a:r>
              <a:rPr lang="ja-JP" altLang="en-US" sz="36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機能</a:t>
            </a:r>
            <a:endParaRPr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4684C53-8171-4C96-8FA4-37F56591AC93}"/>
              </a:ext>
            </a:extLst>
          </p:cNvPr>
          <p:cNvSpPr/>
          <p:nvPr/>
        </p:nvSpPr>
        <p:spPr>
          <a:xfrm>
            <a:off x="1191492" y="1312138"/>
            <a:ext cx="2271556" cy="1139233"/>
          </a:xfrm>
          <a:prstGeom prst="rect">
            <a:avLst/>
          </a:prstGeom>
          <a:solidFill>
            <a:schemeClr val="accent2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bg1"/>
                </a:solidFill>
              </a:rPr>
              <a:t>1</a:t>
            </a:r>
            <a:endParaRPr kumimoji="1" lang="ja-JP" altLang="en-US" sz="3600" b="1" dirty="0">
              <a:solidFill>
                <a:schemeClr val="bg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2DF2E1C-683B-4962-93F7-A494354880FD}"/>
              </a:ext>
            </a:extLst>
          </p:cNvPr>
          <p:cNvSpPr/>
          <p:nvPr/>
        </p:nvSpPr>
        <p:spPr>
          <a:xfrm>
            <a:off x="3463046" y="3010193"/>
            <a:ext cx="7425447" cy="1130103"/>
          </a:xfrm>
          <a:prstGeom prst="rect">
            <a:avLst/>
          </a:prstGeom>
          <a:solidFill>
            <a:schemeClr val="bg1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接続方式自動変更</a:t>
            </a:r>
            <a:r>
              <a:rPr kumimoji="1" lang="ja-JP" altLang="en-US" sz="36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機能</a:t>
            </a:r>
            <a:endParaRPr kumimoji="1"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D591065-8569-4289-9286-AF02A2E53E83}"/>
              </a:ext>
            </a:extLst>
          </p:cNvPr>
          <p:cNvSpPr/>
          <p:nvPr/>
        </p:nvSpPr>
        <p:spPr>
          <a:xfrm>
            <a:off x="1191491" y="3010195"/>
            <a:ext cx="2271555" cy="1130102"/>
          </a:xfrm>
          <a:prstGeom prst="rect">
            <a:avLst/>
          </a:prstGeom>
          <a:solidFill>
            <a:schemeClr val="accent2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bg1"/>
                </a:solidFill>
              </a:rPr>
              <a:t>2</a:t>
            </a:r>
            <a:endParaRPr kumimoji="1" lang="ja-JP" altLang="en-US" sz="3600" b="1" dirty="0">
              <a:solidFill>
                <a:schemeClr val="bg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667D8CC-863C-47BF-879B-B395A29407C4}"/>
              </a:ext>
            </a:extLst>
          </p:cNvPr>
          <p:cNvSpPr/>
          <p:nvPr/>
        </p:nvSpPr>
        <p:spPr>
          <a:xfrm>
            <a:off x="3463046" y="4681776"/>
            <a:ext cx="7425447" cy="1108874"/>
          </a:xfrm>
          <a:prstGeom prst="rect">
            <a:avLst/>
          </a:prstGeom>
          <a:solidFill>
            <a:schemeClr val="bg1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通話時のＵＩの作成</a:t>
            </a:r>
            <a:endParaRPr kumimoji="1"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DA0B727-CFAB-4A2A-BC89-DA6527315F5F}"/>
              </a:ext>
            </a:extLst>
          </p:cNvPr>
          <p:cNvSpPr/>
          <p:nvPr/>
        </p:nvSpPr>
        <p:spPr>
          <a:xfrm>
            <a:off x="1191491" y="4681777"/>
            <a:ext cx="2271555" cy="1108873"/>
          </a:xfrm>
          <a:prstGeom prst="rect">
            <a:avLst/>
          </a:prstGeom>
          <a:solidFill>
            <a:schemeClr val="accent2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bg1"/>
                </a:solidFill>
              </a:rPr>
              <a:t>3</a:t>
            </a:r>
            <a:endParaRPr kumimoji="1" lang="ja-JP" altLang="en-US" sz="3600" b="1" dirty="0">
              <a:solidFill>
                <a:schemeClr val="bg1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C0385A7-0901-460A-88BE-0CC61EE9D377}"/>
              </a:ext>
            </a:extLst>
          </p:cNvPr>
          <p:cNvSpPr txBox="1"/>
          <p:nvPr/>
        </p:nvSpPr>
        <p:spPr>
          <a:xfrm>
            <a:off x="637169" y="13345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rgbClr val="4C464C"/>
                </a:solidFill>
              </a:rPr>
              <a:t>今後</a:t>
            </a:r>
            <a:r>
              <a:rPr lang="ja-JP" altLang="en-US" sz="3600" b="1" dirty="0" smtClean="0">
                <a:solidFill>
                  <a:srgbClr val="4C464C"/>
                </a:solidFill>
              </a:rPr>
              <a:t>の課題</a:t>
            </a:r>
            <a:r>
              <a:rPr lang="ja-JP" altLang="en-US" sz="3600" b="1" dirty="0">
                <a:solidFill>
                  <a:srgbClr val="4C464C"/>
                </a:solidFill>
              </a:rPr>
              <a:t>点</a:t>
            </a:r>
            <a:endParaRPr kumimoji="1" lang="ja-JP" altLang="en-US" sz="3600" b="1" dirty="0">
              <a:solidFill>
                <a:srgbClr val="4C4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01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-4695"/>
            <a:ext cx="12192000" cy="6858000"/>
          </a:xfrm>
          <a:prstGeom prst="rect">
            <a:avLst/>
          </a:prstGeom>
          <a:solidFill>
            <a:srgbClr val="FCE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519545" y="727363"/>
            <a:ext cx="11042376" cy="0"/>
          </a:xfrm>
          <a:prstGeom prst="line">
            <a:avLst/>
          </a:prstGeom>
          <a:ln w="22225">
            <a:solidFill>
              <a:srgbClr val="AB9B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519545" y="779789"/>
            <a:ext cx="11042376" cy="0"/>
          </a:xfrm>
          <a:prstGeom prst="line">
            <a:avLst/>
          </a:prstGeom>
          <a:ln w="22225">
            <a:solidFill>
              <a:srgbClr val="594C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0385A7-0901-460A-88BE-0CC61EE9D377}"/>
              </a:ext>
            </a:extLst>
          </p:cNvPr>
          <p:cNvSpPr txBox="1"/>
          <p:nvPr/>
        </p:nvSpPr>
        <p:spPr>
          <a:xfrm>
            <a:off x="519545" y="8646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開発言語</a:t>
            </a:r>
            <a:endParaRPr kumimoji="1" lang="ja-JP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785857" y="1230371"/>
            <a:ext cx="10620285" cy="4094018"/>
          </a:xfrm>
          <a:prstGeom prst="roundRect">
            <a:avLst/>
          </a:prstGeom>
          <a:solidFill>
            <a:srgbClr val="FFFFFF"/>
          </a:solidFill>
          <a:ln w="76200" cap="rnd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69" y="1908185"/>
            <a:ext cx="2031325" cy="106898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029" y="3281699"/>
            <a:ext cx="4159404" cy="1965995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606657" y="5704126"/>
            <a:ext cx="10585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 smtClean="0">
                <a:solidFill>
                  <a:srgbClr val="404040"/>
                </a:solidFill>
                <a:ea typeface="HGSｺﾞｼｯｸE" panose="020B0900000000000000" pitchFamily="50" charset="-128"/>
              </a:rPr>
              <a:t>HTML , CSS </a:t>
            </a:r>
            <a:r>
              <a:rPr lang="en-US" altLang="ja-JP" sz="4400" b="1" dirty="0" smtClean="0">
                <a:solidFill>
                  <a:srgbClr val="404040"/>
                </a:solidFill>
                <a:ea typeface="HGSｺﾞｼｯｸE" panose="020B0900000000000000" pitchFamily="50" charset="-128"/>
              </a:rPr>
              <a:t>, </a:t>
            </a:r>
            <a:r>
              <a:rPr kumimoji="1" lang="en-US" altLang="ja-JP" sz="4400" b="1" dirty="0" smtClean="0">
                <a:solidFill>
                  <a:srgbClr val="404040"/>
                </a:solidFill>
                <a:ea typeface="HGSｺﾞｼｯｸE" panose="020B0900000000000000" pitchFamily="50" charset="-128"/>
              </a:rPr>
              <a:t>JavaScript </a:t>
            </a:r>
            <a:r>
              <a:rPr lang="en-US" altLang="ja-JP" sz="4400" b="1" dirty="0" smtClean="0">
                <a:solidFill>
                  <a:srgbClr val="404040"/>
                </a:solidFill>
                <a:ea typeface="HGSｺﾞｼｯｸE" panose="020B0900000000000000" pitchFamily="50" charset="-128"/>
              </a:rPr>
              <a:t>, </a:t>
            </a:r>
            <a:r>
              <a:rPr kumimoji="1" lang="en-US" altLang="ja-JP" sz="4400" b="1" dirty="0" smtClean="0">
                <a:solidFill>
                  <a:srgbClr val="404040"/>
                </a:solidFill>
                <a:ea typeface="HGSｺﾞｼｯｸE" panose="020B0900000000000000" pitchFamily="50" charset="-128"/>
              </a:rPr>
              <a:t>PHP</a:t>
            </a:r>
            <a:endParaRPr kumimoji="1" lang="ja-JP" altLang="en-US" sz="4400" b="1" dirty="0">
              <a:solidFill>
                <a:srgbClr val="404040"/>
              </a:solidFill>
              <a:ea typeface="HGSｺﾞｼｯｸE" panose="020B0900000000000000" pitchFamily="50" charset="-128"/>
            </a:endParaRPr>
          </a:p>
        </p:txBody>
      </p:sp>
      <p:pic>
        <p:nvPicPr>
          <p:cNvPr id="3076" name="Picture 4" descr="Splash Vector Graphics on your Responsive Site - HTML5 Rock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360" y="1910032"/>
            <a:ext cx="2579084" cy="161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834" y="1531585"/>
            <a:ext cx="3550523" cy="236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5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ワイド画面</PresentationFormat>
  <Paragraphs>46</Paragraphs>
  <Slides>11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0" baseType="lpstr">
      <vt:lpstr>HGPｺﾞｼｯｸE</vt:lpstr>
      <vt:lpstr>HGSｺﾞｼｯｸE</vt:lpstr>
      <vt:lpstr>メイリオ</vt:lpstr>
      <vt:lpstr>游ゴシック</vt:lpstr>
      <vt:lpstr>游ゴシック Light</vt:lpstr>
      <vt:lpstr>Arial</vt:lpstr>
      <vt:lpstr>Berlin Sans FB Demi</vt:lpstr>
      <vt:lpstr>Segoe UI Semibold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4</cp:revision>
  <dcterms:created xsi:type="dcterms:W3CDTF">2018-02-13T04:43:19Z</dcterms:created>
  <dcterms:modified xsi:type="dcterms:W3CDTF">2020-07-28T05:59:01Z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v-toabe@microsoft.com</vt:lpwstr>
  </property>
  <property fmtid="{D5CDD505-2E9C-101B-9397-08002B2CF9AE}" pid="5" name="MSIP_Label_f42aa342-8706-4288-bd11-ebb85995028c_SetDate">
    <vt:lpwstr>2018-02-13T04:43:29.2985313Z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