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3A2 Student" initials="SS" lastIdx="1" clrIdx="0">
    <p:extLst>
      <p:ext uri="{19B8F6BF-5375-455C-9EA6-DF929625EA0E}">
        <p15:presenceInfo xmlns:p15="http://schemas.microsoft.com/office/powerpoint/2012/main" userId="S3A2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5560" autoAdjust="0"/>
  </p:normalViewPr>
  <p:slideViewPr>
    <p:cSldViewPr snapToGrid="0">
      <p:cViewPr varScale="1">
        <p:scale>
          <a:sx n="88" d="100"/>
          <a:sy n="88" d="100"/>
        </p:scale>
        <p:origin x="10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E0AA-D665-4D6A-8867-8ADF0DED9271}" type="datetimeFigureOut">
              <a:rPr kumimoji="1" lang="ja-JP" altLang="en-US" smtClean="0"/>
              <a:t>2020/7/22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9DB69-7002-44BD-9491-9EA80847BE53}" type="slidenum">
              <a:rPr kumimoji="1" lang="ja-JP" altLang="en-US" smtClean="0"/>
              <a:t>‹#›</a:t>
            </a:fld>
            <a:endParaRPr kumimoji="1" lang="ja-JP" altLang="en-US"/>
          </a:p>
        </p:txBody>
      </p:sp>
    </p:spTree>
    <p:extLst>
      <p:ext uri="{BB962C8B-B14F-4D97-AF65-F5344CB8AC3E}">
        <p14:creationId xmlns:p14="http://schemas.microsoft.com/office/powerpoint/2010/main" val="39434568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昨今の新型コロナの萬栄により、今までのように会社に行って業務を行ったり、学校に行って授業を受けたりできなくなりました。</a:t>
            </a:r>
            <a:endParaRPr kumimoji="1" lang="en-US" altLang="ja-JP" dirty="0" smtClean="0"/>
          </a:p>
          <a:p>
            <a:r>
              <a:rPr kumimoji="1" lang="ja-JP" altLang="en-US" dirty="0" smtClean="0"/>
              <a:t>そんな中、注目を浴びたのが、</a:t>
            </a:r>
            <a:r>
              <a:rPr kumimoji="1" lang="en-US" altLang="ja-JP" dirty="0" smtClean="0"/>
              <a:t>zoom</a:t>
            </a:r>
            <a:r>
              <a:rPr kumimoji="1" lang="ja-JP" altLang="en-US" dirty="0" smtClean="0"/>
              <a:t>や</a:t>
            </a:r>
            <a:r>
              <a:rPr kumimoji="1" lang="en-US" altLang="ja-JP" dirty="0" smtClean="0"/>
              <a:t>Microsoft Teams</a:t>
            </a:r>
            <a:r>
              <a:rPr kumimoji="1" lang="ja-JP" altLang="en-US" dirty="0" smtClean="0"/>
              <a:t>などの</a:t>
            </a:r>
            <a:r>
              <a:rPr kumimoji="1" lang="en-US" altLang="ja-JP" dirty="0" smtClean="0"/>
              <a:t>TV</a:t>
            </a:r>
            <a:r>
              <a:rPr kumimoji="1" lang="ja-JP" altLang="en-US" dirty="0" smtClean="0"/>
              <a:t>会議です。</a:t>
            </a:r>
            <a:endParaRPr kumimoji="1" lang="en-US" altLang="ja-JP" dirty="0" smtClean="0"/>
          </a:p>
          <a:p>
            <a:r>
              <a:rPr kumimoji="1" lang="ja-JP" altLang="en-US" dirty="0" smtClean="0"/>
              <a:t>これを使えば、今までのように業務や授業を、自宅にいながらすることができるようになりました。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2</a:t>
            </a:fld>
            <a:endParaRPr kumimoji="1" lang="ja-JP" altLang="en-US"/>
          </a:p>
        </p:txBody>
      </p:sp>
    </p:spTree>
    <p:extLst>
      <p:ext uri="{BB962C8B-B14F-4D97-AF65-F5344CB8AC3E}">
        <p14:creationId xmlns:p14="http://schemas.microsoft.com/office/powerpoint/2010/main" val="117716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a:t>
            </a:r>
            <a:r>
              <a:rPr kumimoji="1" lang="en-US" altLang="ja-JP" dirty="0" smtClean="0"/>
              <a:t>TV</a:t>
            </a:r>
            <a:r>
              <a:rPr kumimoji="1" lang="ja-JP" altLang="en-US" dirty="0" smtClean="0"/>
              <a:t>会議を使用しているうちに課題も見えてきました。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通信の環境が個人に委ねられるため、</a:t>
            </a:r>
            <a:r>
              <a:rPr kumimoji="1" lang="ja-JP" altLang="ja-JP" sz="1200" kern="1200" dirty="0" smtClean="0">
                <a:solidFill>
                  <a:schemeClr val="tx1"/>
                </a:solidFill>
                <a:effectLst/>
                <a:latin typeface="+mn-lt"/>
                <a:ea typeface="+mn-ea"/>
                <a:cs typeface="+mn-cs"/>
              </a:rPr>
              <a:t>音声の途切れや映像の乱れが発生し、発言内容を再度聞くことが度々起</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そのことを繰り返すことにより、結果として、円滑に活動を行えていない</a:t>
            </a:r>
            <a:r>
              <a:rPr kumimoji="1" lang="ja-JP" altLang="en-US" sz="1200" kern="1200" dirty="0" smtClean="0">
                <a:solidFill>
                  <a:schemeClr val="tx1"/>
                </a:solidFill>
                <a:effectLst/>
                <a:latin typeface="+mn-lt"/>
                <a:ea typeface="+mn-ea"/>
                <a:cs typeface="+mn-cs"/>
              </a:rPr>
              <a:t>ことが起こっています。</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3</a:t>
            </a:fld>
            <a:endParaRPr kumimoji="1" lang="ja-JP" altLang="en-US"/>
          </a:p>
        </p:txBody>
      </p:sp>
    </p:spTree>
    <p:extLst>
      <p:ext uri="{BB962C8B-B14F-4D97-AF65-F5344CB8AC3E}">
        <p14:creationId xmlns:p14="http://schemas.microsoft.com/office/powerpoint/2010/main" val="180950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そこで、その現状を解決するため、我々は従来の</a:t>
            </a:r>
            <a:r>
              <a:rPr kumimoji="1" lang="en-US" altLang="ja-JP" dirty="0" smtClean="0"/>
              <a:t>TV</a:t>
            </a:r>
            <a:r>
              <a:rPr kumimoji="1" lang="ja-JP" altLang="en-US" dirty="0" smtClean="0"/>
              <a:t>会議システムの機能に加えて、</a:t>
            </a:r>
            <a:r>
              <a:rPr kumimoji="1" lang="ja-JP" altLang="ja-JP" sz="1200" kern="1200" dirty="0" smtClean="0">
                <a:solidFill>
                  <a:schemeClr val="tx1"/>
                </a:solidFill>
                <a:effectLst/>
                <a:latin typeface="+mn-lt"/>
                <a:ea typeface="+mn-ea"/>
                <a:cs typeface="+mn-cs"/>
              </a:rPr>
              <a:t>音声認識による字幕表示を</a:t>
            </a:r>
            <a:r>
              <a:rPr kumimoji="1" lang="ja-JP" altLang="en-US" sz="1200" kern="1200" dirty="0" smtClean="0">
                <a:solidFill>
                  <a:schemeClr val="tx1"/>
                </a:solidFill>
                <a:effectLst/>
                <a:latin typeface="+mn-lt"/>
                <a:ea typeface="+mn-ea"/>
                <a:cs typeface="+mn-cs"/>
              </a:rPr>
              <a:t>機能として加えることにしました。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これを実装すれば、</a:t>
            </a:r>
            <a:r>
              <a:rPr kumimoji="1" lang="ja-JP" altLang="ja-JP" sz="1200" kern="1200" dirty="0" smtClean="0">
                <a:solidFill>
                  <a:schemeClr val="tx1"/>
                </a:solidFill>
                <a:effectLst/>
                <a:latin typeface="+mn-lt"/>
                <a:ea typeface="+mn-ea"/>
                <a:cs typeface="+mn-cs"/>
              </a:rPr>
              <a:t>万が一音声が乱れても</a:t>
            </a:r>
            <a:r>
              <a:rPr kumimoji="1" lang="ja-JP" altLang="en-US" sz="1200" kern="1200" dirty="0" smtClean="0">
                <a:solidFill>
                  <a:schemeClr val="tx1"/>
                </a:solidFill>
                <a:effectLst/>
                <a:latin typeface="+mn-lt"/>
                <a:ea typeface="+mn-ea"/>
                <a:cs typeface="+mn-cs"/>
              </a:rPr>
              <a:t>字幕を確認することで、</a:t>
            </a:r>
            <a:r>
              <a:rPr kumimoji="1" lang="ja-JP" altLang="ja-JP" sz="1200" kern="1200" dirty="0" smtClean="0">
                <a:solidFill>
                  <a:schemeClr val="tx1"/>
                </a:solidFill>
                <a:effectLst/>
                <a:latin typeface="+mn-lt"/>
                <a:ea typeface="+mn-ea"/>
                <a:cs typeface="+mn-cs"/>
              </a:rPr>
              <a:t>円滑に</a:t>
            </a:r>
            <a:r>
              <a:rPr kumimoji="1" lang="ja-JP" altLang="en-US" sz="1200" kern="1200" dirty="0" smtClean="0">
                <a:solidFill>
                  <a:schemeClr val="tx1"/>
                </a:solidFill>
                <a:effectLst/>
                <a:latin typeface="+mn-lt"/>
                <a:ea typeface="+mn-ea"/>
                <a:cs typeface="+mn-cs"/>
              </a:rPr>
              <a:t>業務や授業を</a:t>
            </a:r>
            <a:r>
              <a:rPr kumimoji="1" lang="ja-JP" altLang="ja-JP" sz="1200" kern="1200" dirty="0" smtClean="0">
                <a:solidFill>
                  <a:schemeClr val="tx1"/>
                </a:solidFill>
                <a:effectLst/>
                <a:latin typeface="+mn-lt"/>
                <a:ea typeface="+mn-ea"/>
                <a:cs typeface="+mn-cs"/>
              </a:rPr>
              <a:t>行</a:t>
            </a:r>
            <a:r>
              <a:rPr kumimoji="1" lang="ja-JP" altLang="en-US" sz="1200" kern="1200" dirty="0" smtClean="0">
                <a:solidFill>
                  <a:schemeClr val="tx1"/>
                </a:solidFill>
                <a:effectLst/>
                <a:latin typeface="+mn-lt"/>
                <a:ea typeface="+mn-ea"/>
                <a:cs typeface="+mn-cs"/>
              </a:rPr>
              <a:t>うことが可能と考えました。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4</a:t>
            </a:fld>
            <a:endParaRPr kumimoji="1" lang="ja-JP" altLang="en-US"/>
          </a:p>
        </p:txBody>
      </p:sp>
    </p:spTree>
    <p:extLst>
      <p:ext uri="{BB962C8B-B14F-4D97-AF65-F5344CB8AC3E}">
        <p14:creationId xmlns:p14="http://schemas.microsoft.com/office/powerpoint/2010/main" val="6720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0650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26683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02744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0165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119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84562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90376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82162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7321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36830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72706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EE43-7B92-460A-B30E-520B486F8410}" type="datetimeFigureOut">
              <a:rPr kumimoji="1" lang="ja-JP" altLang="en-US" smtClean="0"/>
              <a:t>2020/7/22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7239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11479"/>
            <a:ext cx="9144000" cy="803339"/>
          </a:xfrm>
        </p:spPr>
        <p:txBody>
          <a:bodyPr>
            <a:normAutofit/>
          </a:bodyPr>
          <a:lstStyle/>
          <a:p>
            <a:r>
              <a:rPr lang="ja-JP" altLang="ja-JP" sz="4000" dirty="0"/>
              <a:t>テレワークにおけるテレビ会議の改善</a:t>
            </a:r>
            <a:endParaRPr kumimoji="1" lang="ja-JP" altLang="en-US" sz="4000" dirty="0"/>
          </a:p>
        </p:txBody>
      </p:sp>
      <p:sp>
        <p:nvSpPr>
          <p:cNvPr id="3" name="サブタイトル 2"/>
          <p:cNvSpPr>
            <a:spLocks noGrp="1"/>
          </p:cNvSpPr>
          <p:nvPr>
            <p:ph type="subTitle" idx="1"/>
          </p:nvPr>
        </p:nvSpPr>
        <p:spPr>
          <a:xfrm>
            <a:off x="1524000" y="2487168"/>
            <a:ext cx="8955024" cy="2770632"/>
          </a:xfrm>
        </p:spPr>
        <p:txBody>
          <a:bodyPr/>
          <a:lstStyle/>
          <a:p>
            <a:pPr algn="l"/>
            <a:r>
              <a:rPr kumimoji="1" lang="ja-JP" altLang="en-US" dirty="0" smtClean="0"/>
              <a:t>チーム名：コスモ</a:t>
            </a:r>
            <a:endParaRPr kumimoji="1" lang="en-US" altLang="ja-JP" dirty="0" smtClean="0"/>
          </a:p>
          <a:p>
            <a:pPr algn="l"/>
            <a:r>
              <a:rPr kumimoji="1" lang="ja-JP" altLang="en-US" dirty="0" smtClean="0"/>
              <a:t>リーダー　　　</a:t>
            </a:r>
            <a:r>
              <a:rPr lang="ja-JP" altLang="ja-JP" dirty="0" smtClean="0"/>
              <a:t>津留崎</a:t>
            </a:r>
            <a:r>
              <a:rPr lang="ja-JP" altLang="ja-JP" dirty="0"/>
              <a:t>　宇宙</a:t>
            </a:r>
          </a:p>
          <a:p>
            <a:pPr algn="l"/>
            <a:r>
              <a:rPr lang="ja-JP" altLang="en-US" dirty="0" smtClean="0"/>
              <a:t>プログラマー　</a:t>
            </a:r>
            <a:r>
              <a:rPr lang="ja-JP" altLang="ja-JP" dirty="0" smtClean="0"/>
              <a:t>中村</a:t>
            </a:r>
            <a:r>
              <a:rPr lang="ja-JP" altLang="ja-JP" dirty="0"/>
              <a:t>　晃太</a:t>
            </a:r>
          </a:p>
          <a:p>
            <a:pPr algn="l"/>
            <a:r>
              <a:rPr lang="ja-JP" altLang="en-US" dirty="0" smtClean="0"/>
              <a:t>プログラマー　</a:t>
            </a:r>
            <a:r>
              <a:rPr lang="ja-JP" altLang="ja-JP" dirty="0" smtClean="0"/>
              <a:t>梅崎</a:t>
            </a:r>
            <a:r>
              <a:rPr lang="ja-JP" altLang="ja-JP" dirty="0"/>
              <a:t>　啓古</a:t>
            </a:r>
          </a:p>
          <a:p>
            <a:pPr algn="l"/>
            <a:r>
              <a:rPr lang="ja-JP" altLang="en-US" smtClean="0"/>
              <a:t>プログラマー　</a:t>
            </a:r>
            <a:r>
              <a:rPr lang="ja-JP" altLang="ja-JP" smtClean="0"/>
              <a:t>岡崎</a:t>
            </a:r>
            <a:r>
              <a:rPr lang="ja-JP" altLang="ja-JP" dirty="0"/>
              <a:t>　絢哉</a:t>
            </a:r>
          </a:p>
          <a:p>
            <a:pPr algn="l"/>
            <a:endParaRPr kumimoji="1" lang="ja-JP" altLang="en-US" dirty="0"/>
          </a:p>
        </p:txBody>
      </p:sp>
    </p:spTree>
    <p:extLst>
      <p:ext uri="{BB962C8B-B14F-4D97-AF65-F5344CB8AC3E}">
        <p14:creationId xmlns:p14="http://schemas.microsoft.com/office/powerpoint/2010/main" val="6444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TV</a:t>
            </a:r>
            <a:r>
              <a:rPr kumimoji="1" lang="ja-JP" altLang="en-US" dirty="0" smtClean="0"/>
              <a:t>会議の普及</a:t>
            </a:r>
            <a:endParaRPr kumimoji="1" lang="ja-JP" altLang="en-US" dirty="0"/>
          </a:p>
        </p:txBody>
      </p:sp>
      <p:pic>
        <p:nvPicPr>
          <p:cNvPr id="1026" name="Picture 2" descr="飛沫感染のイラスト（感染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71550"/>
            <a:ext cx="2849018" cy="3165576"/>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p:cNvSpPr/>
          <p:nvPr/>
        </p:nvSpPr>
        <p:spPr>
          <a:xfrm>
            <a:off x="4716804" y="3571902"/>
            <a:ext cx="1764792" cy="1124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真剣な会議のイラスト（男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913" y="2379270"/>
            <a:ext cx="3257856" cy="32578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オンライン会議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74" y="2771460"/>
            <a:ext cx="4111138" cy="331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600" dirty="0" smtClean="0">
                <a:solidFill>
                  <a:schemeClr val="tx1"/>
                </a:solidFill>
              </a:rPr>
              <a:t>????</a:t>
            </a:r>
            <a:endParaRPr kumimoji="1" lang="ja-JP" altLang="en-US" sz="6600" dirty="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・通信トラブルによる発言内容が不明</a:t>
            </a:r>
            <a:endParaRPr lang="ja-JP" altLang="en-US" dirty="0"/>
          </a:p>
        </p:txBody>
      </p:sp>
    </p:spTree>
    <p:extLst>
      <p:ext uri="{BB962C8B-B14F-4D97-AF65-F5344CB8AC3E}">
        <p14:creationId xmlns:p14="http://schemas.microsoft.com/office/powerpoint/2010/main" val="9950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会議の課題の改善</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スタッフコードはちゃんと表示されている。</a:t>
            </a:r>
            <a:endParaRPr kumimoji="1" lang="en-US" altLang="ja-JP" sz="2000" dirty="0" smtClean="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・発言内容を字幕化</a:t>
            </a:r>
            <a:endParaRPr lang="ja-JP" altLang="en-US" dirty="0"/>
          </a:p>
        </p:txBody>
      </p:sp>
      <p:sp>
        <p:nvSpPr>
          <p:cNvPr id="3" name="線吹き出し 1 (枠付き) 2"/>
          <p:cNvSpPr/>
          <p:nvPr/>
        </p:nvSpPr>
        <p:spPr>
          <a:xfrm>
            <a:off x="8138328" y="4632290"/>
            <a:ext cx="3215472" cy="1969477"/>
          </a:xfrm>
          <a:prstGeom prst="borderCallout1">
            <a:avLst>
              <a:gd name="adj1" fmla="val 55303"/>
              <a:gd name="adj2" fmla="val -2708"/>
              <a:gd name="adj3" fmla="val 25817"/>
              <a:gd name="adj4" fmla="val -2374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（字幕）</a:t>
            </a:r>
            <a:endParaRPr lang="en-US" altLang="ja-JP" dirty="0" smtClean="0">
              <a:solidFill>
                <a:schemeClr val="tx1"/>
              </a:solidFill>
            </a:endParaRPr>
          </a:p>
          <a:p>
            <a:r>
              <a:rPr lang="ja-JP" altLang="en-US" dirty="0" smtClean="0">
                <a:solidFill>
                  <a:schemeClr val="tx1"/>
                </a:solidFill>
              </a:rPr>
              <a:t>スタッフコード</a:t>
            </a:r>
            <a:r>
              <a:rPr lang="ja-JP" altLang="en-US" dirty="0">
                <a:solidFill>
                  <a:schemeClr val="tx1"/>
                </a:solidFill>
              </a:rPr>
              <a:t>はちゃんと表示されていますか？</a:t>
            </a:r>
            <a:endParaRPr lang="en-US" altLang="ja-JP" dirty="0">
              <a:solidFill>
                <a:schemeClr val="tx1"/>
              </a:solidFill>
            </a:endParaRPr>
          </a:p>
          <a:p>
            <a:r>
              <a:rPr lang="ja-JP" altLang="en-US" dirty="0">
                <a:solidFill>
                  <a:schemeClr val="tx1"/>
                </a:solidFill>
              </a:rPr>
              <a:t>スタッフ名はまるで誰かが入力したかのように入力枠に表示されていますか</a:t>
            </a:r>
            <a:r>
              <a:rPr lang="ja-JP" altLang="en-US" dirty="0" smtClean="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05310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主な機能</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・音声字幕表示</a:t>
            </a:r>
            <a:endParaRPr kumimoji="1" lang="en-US" altLang="ja-JP" dirty="0" smtClean="0"/>
          </a:p>
          <a:p>
            <a:pPr marL="0" indent="0">
              <a:buNone/>
            </a:pPr>
            <a:r>
              <a:rPr lang="ja-JP" altLang="en-US" dirty="0" smtClean="0"/>
              <a:t>・会員機能（ログイン、プロフィール作成、退会）</a:t>
            </a:r>
            <a:endParaRPr lang="en-US" altLang="ja-JP" dirty="0" smtClean="0"/>
          </a:p>
          <a:p>
            <a:pPr marL="0" indent="0">
              <a:buNone/>
            </a:pPr>
            <a:r>
              <a:rPr kumimoji="1" lang="ja-JP" altLang="en-US" dirty="0" smtClean="0"/>
              <a:t>・部屋作成機能</a:t>
            </a:r>
            <a:endParaRPr kumimoji="1" lang="en-US" altLang="ja-JP" dirty="0" smtClean="0"/>
          </a:p>
          <a:p>
            <a:pPr marL="0" indent="0">
              <a:buNone/>
            </a:pPr>
            <a:r>
              <a:rPr lang="ja-JP" altLang="en-US" dirty="0" smtClean="0"/>
              <a:t>・部屋検索機能</a:t>
            </a:r>
            <a:endParaRPr lang="en-US" altLang="ja-JP" dirty="0" smtClean="0"/>
          </a:p>
          <a:p>
            <a:pPr marL="0" indent="0">
              <a:buNone/>
            </a:pPr>
            <a:r>
              <a:rPr kumimoji="1" lang="ja-JP" altLang="en-US" dirty="0" smtClean="0"/>
              <a:t>・字幕翻訳機能</a:t>
            </a:r>
            <a:endParaRPr kumimoji="1" lang="ja-JP" altLang="en-US" dirty="0"/>
          </a:p>
        </p:txBody>
      </p:sp>
    </p:spTree>
    <p:extLst>
      <p:ext uri="{BB962C8B-B14F-4D97-AF65-F5344CB8AC3E}">
        <p14:creationId xmlns:p14="http://schemas.microsoft.com/office/powerpoint/2010/main" val="4117186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28410" y="1393372"/>
            <a:ext cx="4345075" cy="3646714"/>
          </a:xfrm>
        </p:spPr>
        <p:txBody>
          <a:bodyPr>
            <a:noAutofit/>
          </a:bodyPr>
          <a:lstStyle/>
          <a:p>
            <a:pPr algn="ctr"/>
            <a:r>
              <a:rPr kumimoji="1" lang="ja-JP" altLang="en-US" sz="20000" b="1" dirty="0" smtClean="0">
                <a:latin typeface="HG明朝E" panose="02020909000000000000" pitchFamily="17" charset="-128"/>
                <a:ea typeface="HG明朝E" panose="02020909000000000000" pitchFamily="17" charset="-128"/>
              </a:rPr>
              <a:t>実</a:t>
            </a:r>
            <a:endParaRPr kumimoji="1" lang="ja-JP" altLang="en-US" sz="20000" b="1" dirty="0">
              <a:latin typeface="HG明朝E" panose="02020909000000000000" pitchFamily="17" charset="-128"/>
              <a:ea typeface="HG明朝E" panose="02020909000000000000" pitchFamily="17" charset="-128"/>
            </a:endParaRPr>
          </a:p>
        </p:txBody>
      </p:sp>
      <p:sp>
        <p:nvSpPr>
          <p:cNvPr id="4" name="タイトル 1"/>
          <p:cNvSpPr txBox="1">
            <a:spLocks/>
          </p:cNvSpPr>
          <p:nvPr/>
        </p:nvSpPr>
        <p:spPr>
          <a:xfrm>
            <a:off x="6029010" y="1393372"/>
            <a:ext cx="4345075" cy="36467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0000" b="1" dirty="0" smtClean="0">
                <a:latin typeface="HG明朝E" panose="02020909000000000000" pitchFamily="17" charset="-128"/>
                <a:ea typeface="HG明朝E" panose="02020909000000000000" pitchFamily="17" charset="-128"/>
              </a:rPr>
              <a:t>演</a:t>
            </a:r>
            <a:endParaRPr lang="ja-JP" altLang="en-US" sz="20000" b="1" dirty="0">
              <a:latin typeface="HG明朝E" panose="02020909000000000000" pitchFamily="17" charset="-128"/>
              <a:ea typeface="HG明朝E" panose="02020909000000000000" pitchFamily="17" charset="-128"/>
            </a:endParaRPr>
          </a:p>
        </p:txBody>
      </p:sp>
    </p:spTree>
    <p:extLst>
      <p:ext uri="{BB962C8B-B14F-4D97-AF65-F5344CB8AC3E}">
        <p14:creationId xmlns:p14="http://schemas.microsoft.com/office/powerpoint/2010/main" val="17402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80">
                                          <p:stCondLst>
                                            <p:cond delay="0"/>
                                          </p:stCondLst>
                                        </p:cTn>
                                        <p:tgtEl>
                                          <p:spTgt spid="4"/>
                                        </p:tgtEl>
                                      </p:cBhvr>
                                    </p:animEffect>
                                    <p:anim calcmode="lin" valueType="num">
                                      <p:cBhvr>
                                        <p:cTn id="2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gtEl>
                                      </p:cBhvr>
                                      <p:to x="100000" y="60000"/>
                                    </p:animScale>
                                    <p:animScale>
                                      <p:cBhvr>
                                        <p:cTn id="31" dur="166" decel="50000">
                                          <p:stCondLst>
                                            <p:cond delay="676"/>
                                          </p:stCondLst>
                                        </p:cTn>
                                        <p:tgtEl>
                                          <p:spTgt spid="4"/>
                                        </p:tgtEl>
                                      </p:cBhvr>
                                      <p:to x="100000" y="100000"/>
                                    </p:animScale>
                                    <p:animScale>
                                      <p:cBhvr>
                                        <p:cTn id="32" dur="26">
                                          <p:stCondLst>
                                            <p:cond delay="1312"/>
                                          </p:stCondLst>
                                        </p:cTn>
                                        <p:tgtEl>
                                          <p:spTgt spid="4"/>
                                        </p:tgtEl>
                                      </p:cBhvr>
                                      <p:to x="100000" y="80000"/>
                                    </p:animScale>
                                    <p:animScale>
                                      <p:cBhvr>
                                        <p:cTn id="33" dur="166" decel="50000">
                                          <p:stCondLst>
                                            <p:cond delay="1338"/>
                                          </p:stCondLst>
                                        </p:cTn>
                                        <p:tgtEl>
                                          <p:spTgt spid="4"/>
                                        </p:tgtEl>
                                      </p:cBhvr>
                                      <p:to x="100000" y="100000"/>
                                    </p:animScale>
                                    <p:animScale>
                                      <p:cBhvr>
                                        <p:cTn id="34" dur="26">
                                          <p:stCondLst>
                                            <p:cond delay="1642"/>
                                          </p:stCondLst>
                                        </p:cTn>
                                        <p:tgtEl>
                                          <p:spTgt spid="4"/>
                                        </p:tgtEl>
                                      </p:cBhvr>
                                      <p:to x="100000" y="90000"/>
                                    </p:animScale>
                                    <p:animScale>
                                      <p:cBhvr>
                                        <p:cTn id="35" dur="166" decel="50000">
                                          <p:stCondLst>
                                            <p:cond delay="1668"/>
                                          </p:stCondLst>
                                        </p:cTn>
                                        <p:tgtEl>
                                          <p:spTgt spid="4"/>
                                        </p:tgtEl>
                                      </p:cBhvr>
                                      <p:to x="100000" y="100000"/>
                                    </p:animScale>
                                    <p:animScale>
                                      <p:cBhvr>
                                        <p:cTn id="36" dur="26">
                                          <p:stCondLst>
                                            <p:cond delay="1808"/>
                                          </p:stCondLst>
                                        </p:cTn>
                                        <p:tgtEl>
                                          <p:spTgt spid="4"/>
                                        </p:tgtEl>
                                      </p:cBhvr>
                                      <p:to x="100000" y="95000"/>
                                    </p:animScale>
                                    <p:animScale>
                                      <p:cBhvr>
                                        <p:cTn id="3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・音声識別の高速化</a:t>
            </a:r>
            <a:endParaRPr lang="en-US" altLang="ja-JP" dirty="0" smtClean="0"/>
          </a:p>
          <a:p>
            <a:pPr marL="0" indent="0">
              <a:buNone/>
            </a:pPr>
            <a:r>
              <a:rPr kumimoji="1" lang="ja-JP" altLang="en-US" dirty="0" smtClean="0"/>
              <a:t>・通話時のインターフェースの見直し</a:t>
            </a:r>
            <a:endParaRPr kumimoji="1" lang="en-US" altLang="ja-JP" dirty="0" smtClean="0"/>
          </a:p>
          <a:p>
            <a:pPr marL="0" indent="0">
              <a:buNone/>
            </a:pPr>
            <a:r>
              <a:rPr lang="ja-JP" altLang="en-US" dirty="0" smtClean="0"/>
              <a:t>・字幕のログ化</a:t>
            </a:r>
            <a:endParaRPr lang="en-US" altLang="ja-JP" dirty="0" smtClean="0"/>
          </a:p>
          <a:p>
            <a:pPr marL="0" indent="0">
              <a:buNone/>
            </a:pPr>
            <a:r>
              <a:rPr kumimoji="1" lang="ja-JP" altLang="en-US" dirty="0" smtClean="0"/>
              <a:t>・セキュリティ面</a:t>
            </a:r>
            <a:endParaRPr kumimoji="1" lang="en-US" altLang="ja-JP" dirty="0" smtClean="0"/>
          </a:p>
          <a:p>
            <a:pPr marL="0" indent="0">
              <a:buNone/>
            </a:pPr>
            <a:r>
              <a:rPr lang="ja-JP" altLang="en-US" dirty="0" smtClean="0"/>
              <a:t>・</a:t>
            </a:r>
            <a:endParaRPr kumimoji="1" lang="en-US" altLang="ja-JP" dirty="0" smtClean="0"/>
          </a:p>
        </p:txBody>
      </p:sp>
    </p:spTree>
    <p:extLst>
      <p:ext uri="{BB962C8B-B14F-4D97-AF65-F5344CB8AC3E}">
        <p14:creationId xmlns:p14="http://schemas.microsoft.com/office/powerpoint/2010/main" val="31196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6275614" y="1357714"/>
            <a:ext cx="5818415"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53469" y="1335944"/>
            <a:ext cx="2744560"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11629" y="1357714"/>
            <a:ext cx="2481943"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63286" y="201840"/>
            <a:ext cx="10515600" cy="1325563"/>
          </a:xfrm>
        </p:spPr>
        <p:txBody>
          <a:bodyPr/>
          <a:lstStyle/>
          <a:p>
            <a:r>
              <a:rPr kumimoji="1" lang="ja-JP" altLang="en-US" dirty="0" smtClean="0"/>
              <a:t>開発環境</a:t>
            </a:r>
            <a:endParaRPr kumimoji="1" lang="ja-JP" altLang="en-US" dirty="0"/>
          </a:p>
        </p:txBody>
      </p:sp>
      <p:sp>
        <p:nvSpPr>
          <p:cNvPr id="4" name="テキスト ボックス 3"/>
          <p:cNvSpPr txBox="1"/>
          <p:nvPr/>
        </p:nvSpPr>
        <p:spPr>
          <a:xfrm>
            <a:off x="2813957" y="1335944"/>
            <a:ext cx="3461657" cy="3785652"/>
          </a:xfrm>
          <a:prstGeom prst="rect">
            <a:avLst/>
          </a:prstGeom>
          <a:noFill/>
        </p:spPr>
        <p:txBody>
          <a:bodyPr wrap="square" rtlCol="0">
            <a:spAutoFit/>
          </a:bodyPr>
          <a:lstStyle/>
          <a:p>
            <a:pPr algn="ctr">
              <a:lnSpc>
                <a:spcPct val="150000"/>
              </a:lnSpc>
            </a:pPr>
            <a:r>
              <a:rPr lang="ja-JP" altLang="en-US" sz="3200" dirty="0" smtClean="0"/>
              <a:t>・使用ツール</a:t>
            </a:r>
            <a:endParaRPr lang="en-US" altLang="ja-JP" sz="3200" dirty="0" smtClean="0"/>
          </a:p>
          <a:p>
            <a:pPr algn="ctr">
              <a:lnSpc>
                <a:spcPct val="150000"/>
              </a:lnSpc>
            </a:pPr>
            <a:r>
              <a:rPr lang="en-US" altLang="ja-JP" sz="3200" dirty="0" smtClean="0"/>
              <a:t>Atom</a:t>
            </a:r>
          </a:p>
          <a:p>
            <a:pPr algn="ctr">
              <a:lnSpc>
                <a:spcPct val="150000"/>
              </a:lnSpc>
            </a:pPr>
            <a:r>
              <a:rPr lang="en-US" altLang="ja-JP" sz="3200" dirty="0" smtClean="0"/>
              <a:t>GitHub</a:t>
            </a:r>
            <a:endParaRPr lang="en-US" altLang="ja-JP" sz="3200" dirty="0"/>
          </a:p>
          <a:p>
            <a:pPr algn="ctr">
              <a:lnSpc>
                <a:spcPct val="150000"/>
              </a:lnSpc>
            </a:pPr>
            <a:r>
              <a:rPr lang="en-US" altLang="ja-JP" sz="3200" dirty="0" err="1" smtClean="0"/>
              <a:t>SkyWay</a:t>
            </a:r>
          </a:p>
          <a:p>
            <a:pPr algn="ctr">
              <a:lnSpc>
                <a:spcPct val="150000"/>
              </a:lnSpc>
            </a:pPr>
            <a:r>
              <a:rPr lang="en-US" altLang="ja-JP" sz="3200" dirty="0" smtClean="0"/>
              <a:t>XAMPP</a:t>
            </a:r>
          </a:p>
        </p:txBody>
      </p:sp>
      <p:sp>
        <p:nvSpPr>
          <p:cNvPr id="5" name="正方形/長方形 4"/>
          <p:cNvSpPr/>
          <p:nvPr/>
        </p:nvSpPr>
        <p:spPr>
          <a:xfrm>
            <a:off x="6096000" y="1357714"/>
            <a:ext cx="6096000" cy="4524315"/>
          </a:xfrm>
          <a:prstGeom prst="rect">
            <a:avLst/>
          </a:prstGeom>
        </p:spPr>
        <p:txBody>
          <a:bodyPr>
            <a:spAutoFit/>
          </a:bodyPr>
          <a:lstStyle/>
          <a:p>
            <a:pPr algn="ctr">
              <a:lnSpc>
                <a:spcPct val="150000"/>
              </a:lnSpc>
            </a:pPr>
            <a:r>
              <a:rPr lang="ja-JP" altLang="en-US" sz="3200" dirty="0" smtClean="0"/>
              <a:t>・</a:t>
            </a:r>
            <a:r>
              <a:rPr lang="en-US" altLang="ja-JP" sz="3200" dirty="0" smtClean="0"/>
              <a:t>API</a:t>
            </a:r>
            <a:r>
              <a:rPr lang="ja-JP" altLang="en-US" sz="3200" dirty="0" smtClean="0"/>
              <a:t> </a:t>
            </a:r>
            <a:r>
              <a:rPr lang="en-US" altLang="ja-JP" sz="3200" dirty="0" smtClean="0"/>
              <a:t>/SDK</a:t>
            </a:r>
            <a:r>
              <a:rPr lang="ja-JP" altLang="en-US" sz="3200" dirty="0" smtClean="0"/>
              <a:t> </a:t>
            </a:r>
            <a:r>
              <a:rPr lang="en-US" altLang="ja-JP" sz="3200" dirty="0" smtClean="0"/>
              <a:t>/</a:t>
            </a:r>
            <a:r>
              <a:rPr lang="ja-JP" altLang="en-US" sz="3200" dirty="0" smtClean="0"/>
              <a:t> フレームワーク</a:t>
            </a:r>
            <a:endParaRPr lang="en-US" altLang="ja-JP" sz="3200" dirty="0" smtClean="0"/>
          </a:p>
          <a:p>
            <a:pPr algn="ctr">
              <a:lnSpc>
                <a:spcPct val="150000"/>
              </a:lnSpc>
            </a:pPr>
            <a:r>
              <a:rPr lang="en-US" altLang="ja-JP" sz="3200" dirty="0" err="1" smtClean="0"/>
              <a:t>WebspeechAPI</a:t>
            </a:r>
            <a:endParaRPr lang="en-US" altLang="ja-JP" sz="3200" dirty="0"/>
          </a:p>
          <a:p>
            <a:pPr algn="ctr">
              <a:lnSpc>
                <a:spcPct val="150000"/>
              </a:lnSpc>
            </a:pPr>
            <a:r>
              <a:rPr lang="en-US" altLang="ja-JP" sz="3200" dirty="0" smtClean="0"/>
              <a:t>Google </a:t>
            </a:r>
            <a:r>
              <a:rPr lang="en-US" altLang="ja-JP" sz="3200" dirty="0"/>
              <a:t>Translate </a:t>
            </a:r>
            <a:r>
              <a:rPr lang="en-US" altLang="ja-JP" sz="3200" dirty="0" smtClean="0"/>
              <a:t>API</a:t>
            </a:r>
          </a:p>
          <a:p>
            <a:pPr algn="ctr">
              <a:lnSpc>
                <a:spcPct val="150000"/>
              </a:lnSpc>
            </a:pPr>
            <a:r>
              <a:rPr lang="en-US" altLang="ja-JP" sz="3200" dirty="0" smtClean="0"/>
              <a:t>materialize(</a:t>
            </a:r>
            <a:r>
              <a:rPr lang="en-US" altLang="ja-JP" sz="3200" dirty="0" err="1" smtClean="0"/>
              <a:t>css</a:t>
            </a:r>
            <a:r>
              <a:rPr lang="en-US" altLang="ja-JP" sz="3200" dirty="0" smtClean="0"/>
              <a:t>)</a:t>
            </a:r>
          </a:p>
          <a:p>
            <a:pPr algn="ctr">
              <a:lnSpc>
                <a:spcPct val="150000"/>
              </a:lnSpc>
            </a:pPr>
            <a:r>
              <a:rPr lang="en-US" altLang="ja-JP" sz="3200" dirty="0"/>
              <a:t>Node.js</a:t>
            </a:r>
            <a:endParaRPr lang="ja-JP" altLang="en-US" sz="3200" dirty="0"/>
          </a:p>
          <a:p>
            <a:pPr algn="ctr">
              <a:lnSpc>
                <a:spcPct val="150000"/>
              </a:lnSpc>
            </a:pPr>
            <a:endParaRPr lang="ja-JP" altLang="en-US" sz="3200" dirty="0"/>
          </a:p>
        </p:txBody>
      </p:sp>
      <p:sp>
        <p:nvSpPr>
          <p:cNvPr id="6" name="テキスト ボックス 5"/>
          <p:cNvSpPr txBox="1"/>
          <p:nvPr/>
        </p:nvSpPr>
        <p:spPr>
          <a:xfrm>
            <a:off x="-16328" y="1357714"/>
            <a:ext cx="3461657" cy="4455259"/>
          </a:xfrm>
          <a:prstGeom prst="rect">
            <a:avLst/>
          </a:prstGeom>
          <a:noFill/>
          <a:ln>
            <a:noFill/>
          </a:ln>
        </p:spPr>
        <p:txBody>
          <a:bodyPr wrap="square" rtlCol="0">
            <a:spAutoFit/>
          </a:bodyPr>
          <a:lstStyle/>
          <a:p>
            <a:pPr algn="ctr">
              <a:lnSpc>
                <a:spcPct val="150000"/>
              </a:lnSpc>
            </a:pPr>
            <a:r>
              <a:rPr lang="ja-JP" altLang="en-US" sz="3200" dirty="0"/>
              <a:t>・開発言語</a:t>
            </a:r>
            <a:endParaRPr lang="en-US" altLang="ja-JP" sz="3200" dirty="0"/>
          </a:p>
          <a:p>
            <a:pPr algn="ctr">
              <a:lnSpc>
                <a:spcPct val="150000"/>
              </a:lnSpc>
            </a:pPr>
            <a:r>
              <a:rPr lang="en-US" altLang="ja-JP" sz="3200" dirty="0"/>
              <a:t>PHP</a:t>
            </a:r>
          </a:p>
          <a:p>
            <a:pPr algn="ctr">
              <a:lnSpc>
                <a:spcPct val="150000"/>
              </a:lnSpc>
            </a:pPr>
            <a:r>
              <a:rPr lang="en-US" altLang="ja-JP" sz="3200" dirty="0"/>
              <a:t>HTML</a:t>
            </a:r>
          </a:p>
          <a:p>
            <a:pPr algn="ctr">
              <a:lnSpc>
                <a:spcPct val="150000"/>
              </a:lnSpc>
            </a:pPr>
            <a:r>
              <a:rPr lang="en-US" altLang="ja-JP" sz="3200" dirty="0"/>
              <a:t>CSS</a:t>
            </a:r>
          </a:p>
          <a:p>
            <a:pPr algn="ctr">
              <a:lnSpc>
                <a:spcPct val="150000"/>
              </a:lnSpc>
            </a:pPr>
            <a:r>
              <a:rPr lang="en-US" altLang="ja-JP" sz="3200" dirty="0"/>
              <a:t>JavaScript</a:t>
            </a:r>
          </a:p>
          <a:p>
            <a:pPr algn="ctr">
              <a:lnSpc>
                <a:spcPct val="150000"/>
              </a:lnSpc>
            </a:pPr>
            <a:r>
              <a:rPr lang="en-US" altLang="ja-JP" sz="3200" dirty="0"/>
              <a:t>SQL</a:t>
            </a:r>
          </a:p>
        </p:txBody>
      </p:sp>
    </p:spTree>
    <p:extLst>
      <p:ext uri="{BB962C8B-B14F-4D97-AF65-F5344CB8AC3E}">
        <p14:creationId xmlns:p14="http://schemas.microsoft.com/office/powerpoint/2010/main" val="172521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1582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414</Words>
  <Application>Microsoft Office PowerPoint</Application>
  <PresentationFormat>ワイド画面</PresentationFormat>
  <Paragraphs>60</Paragraphs>
  <Slides>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HG明朝E</vt:lpstr>
      <vt:lpstr>游ゴシック</vt:lpstr>
      <vt:lpstr>游ゴシック Light</vt:lpstr>
      <vt:lpstr>Arial</vt:lpstr>
      <vt:lpstr>Office テーマ</vt:lpstr>
      <vt:lpstr>テレワークにおけるテレビ会議の改善</vt:lpstr>
      <vt:lpstr>TV会議の普及</vt:lpstr>
      <vt:lpstr>TV会議の課題</vt:lpstr>
      <vt:lpstr>TV会議の課題の改善</vt:lpstr>
      <vt:lpstr>主な機能</vt:lpstr>
      <vt:lpstr>実</vt:lpstr>
      <vt:lpstr>今後の課題</vt:lpstr>
      <vt:lpstr>開発環境</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テレワークにおけるテレビ会議の改善</dc:title>
  <dc:creator>S3A2 Student</dc:creator>
  <cp:lastModifiedBy>S3A2 Student</cp:lastModifiedBy>
  <cp:revision>18</cp:revision>
  <dcterms:created xsi:type="dcterms:W3CDTF">2020-07-21T03:06:35Z</dcterms:created>
  <dcterms:modified xsi:type="dcterms:W3CDTF">2020-07-22T03:31:02Z</dcterms:modified>
</cp:coreProperties>
</file>