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4" r:id="rId2"/>
    <p:sldId id="291" r:id="rId3"/>
    <p:sldId id="276" r:id="rId4"/>
    <p:sldId id="293" r:id="rId5"/>
    <p:sldId id="301" r:id="rId6"/>
    <p:sldId id="304" r:id="rId7"/>
    <p:sldId id="300" r:id="rId8"/>
    <p:sldId id="297" r:id="rId9"/>
    <p:sldId id="299" r:id="rId10"/>
    <p:sldId id="303" r:id="rId11"/>
    <p:sldId id="29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8948"/>
    <a:srgbClr val="97A8C7"/>
    <a:srgbClr val="FFC000"/>
    <a:srgbClr val="004488"/>
    <a:srgbClr val="4C464C"/>
    <a:srgbClr val="FFFFFF"/>
    <a:srgbClr val="FFFDFB"/>
    <a:srgbClr val="FFF2CC"/>
    <a:srgbClr val="404040"/>
    <a:srgbClr val="36B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E05F4-E5E6-8C11-58E5-EC87EDFC3890}" v="3" dt="2020-07-27T03:07:5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6"/>
    </p:cViewPr>
  </p:sorterViewPr>
  <p:notesViewPr>
    <p:cSldViewPr snapToGrid="0">
      <p:cViewPr varScale="1">
        <p:scale>
          <a:sx n="49" d="100"/>
          <a:sy n="49" d="100"/>
        </p:scale>
        <p:origin x="274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28T11:25:15.632" idx="1">
    <p:pos x="7285" y="52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28T11:25:15.632" idx="1">
    <p:pos x="7285" y="52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29021CD-B8EE-4B6A-A825-7CC7F6314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8AA592-39CC-4818-B633-26B4544E81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EEE3-A77C-4578-A2AD-2F3C9275B6D4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FC7FAC-9AEF-4108-B538-5B6FB9183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8B008D-DD4E-412C-A28F-7F180CF9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0A31-8077-4C94-8C39-F84B343F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58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26447-B705-49EB-9745-2423357045B9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ACEB7-83EE-4894-9170-76528A043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5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B7495B-4171-470C-BDAE-1C659D3303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" t="14080" r="7143" b="15673"/>
          <a:stretch/>
        </p:blipFill>
        <p:spPr>
          <a:xfrm>
            <a:off x="0" y="0"/>
            <a:ext cx="12195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057585B-CAA3-460E-B4EE-002612924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r="1844" b="12768"/>
          <a:stretch/>
        </p:blipFill>
        <p:spPr>
          <a:xfrm>
            <a:off x="0" y="0"/>
            <a:ext cx="12192000" cy="6889614"/>
          </a:xfrm>
          <a:prstGeom prst="rect">
            <a:avLst/>
          </a:prstGeom>
        </p:spPr>
      </p:pic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BB39B4E0-149A-4EB1-990F-FD8F9777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7BE602-D047-4B0E-94C3-63DE0F9F9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14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2" name="図プレースホルダー 2">
            <a:extLst>
              <a:ext uri="{FF2B5EF4-FFF2-40B4-BE49-F238E27FC236}">
                <a16:creationId xmlns:a16="http://schemas.microsoft.com/office/drawing/2014/main" id="{07ACB40C-DCDE-4735-942B-26F0B32D2E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6405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3" name="図プレースホルダー 2">
            <a:extLst>
              <a:ext uri="{FF2B5EF4-FFF2-40B4-BE49-F238E27FC236}">
                <a16:creationId xmlns:a16="http://schemas.microsoft.com/office/drawing/2014/main" id="{32570384-89DE-4CFB-ADBF-A78AFC6D84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67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AF193A-0F74-40FD-965F-A1C05FF0C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5026" cy="6858000"/>
          </a:xfrm>
          <a:prstGeom prst="rect">
            <a:avLst/>
          </a:prstGeom>
        </p:spPr>
      </p:pic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A77EA552-C341-429D-AEB5-7974351D03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47" y="1279481"/>
            <a:ext cx="4540095" cy="5046290"/>
          </a:xfrm>
        </p:spPr>
      </p:sp>
      <p:sp>
        <p:nvSpPr>
          <p:cNvPr id="11" name="図プレースホルダー 8">
            <a:extLst>
              <a:ext uri="{FF2B5EF4-FFF2-40B4-BE49-F238E27FC236}">
                <a16:creationId xmlns:a16="http://schemas.microsoft.com/office/drawing/2014/main" id="{678C6AC8-B1BD-4DF1-8206-AA364D0184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5547" y="1279481"/>
            <a:ext cx="4540095" cy="5046290"/>
          </a:xfrm>
        </p:spPr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A0B70826-43A8-4F03-BA74-C78DACD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93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363761-CA3F-40BD-88A7-0D5A5B0CE5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4" name="グラフ プレースホルダー 4">
            <a:extLst>
              <a:ext uri="{FF2B5EF4-FFF2-40B4-BE49-F238E27FC236}">
                <a16:creationId xmlns:a16="http://schemas.microsoft.com/office/drawing/2014/main" id="{A6213CB8-A50A-4C89-8EF7-468401FC24E5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141812" y="2148789"/>
            <a:ext cx="9908375" cy="423260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5C98762-8700-45AC-B01A-56CACA1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74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62196D48-139A-4F31-81C8-F90978282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表プレースホルダー 3">
            <a:extLst>
              <a:ext uri="{FF2B5EF4-FFF2-40B4-BE49-F238E27FC236}">
                <a16:creationId xmlns:a16="http://schemas.microsoft.com/office/drawing/2014/main" id="{FA75F706-E9AC-4580-B11B-8CF4A97DEFEE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1141812" y="1784386"/>
            <a:ext cx="9908375" cy="4665053"/>
          </a:xfrm>
          <a:blipFill dpi="0" rotWithShape="1">
            <a:blip r:embed="rId3">
              <a:alphaModFix amt="9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A08CD967-1371-4E21-94FD-9F1F8887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79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D291B4-58B0-4E33-8F7F-25BC1A579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8A2F0CAA-C542-4972-B0D2-3266277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SmartArt プレースホルダー 6">
            <a:extLst>
              <a:ext uri="{FF2B5EF4-FFF2-40B4-BE49-F238E27FC236}">
                <a16:creationId xmlns:a16="http://schemas.microsoft.com/office/drawing/2014/main" id="{B49F7EBA-6CF6-4D08-8F21-0D76E3A36A4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1141812" y="1784386"/>
            <a:ext cx="9908375" cy="4665053"/>
          </a:xfrm>
        </p:spPr>
      </p:sp>
    </p:spTree>
    <p:extLst>
      <p:ext uri="{BB962C8B-B14F-4D97-AF65-F5344CB8AC3E}">
        <p14:creationId xmlns:p14="http://schemas.microsoft.com/office/powerpoint/2010/main" val="30214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4120AA4-6F1D-4661-93BD-7CD3298F6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22DCDEC4-08A1-41F5-901D-2FBA6B7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896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8D2212-5C1F-466D-AD30-66134D5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BB8B8-47FF-4A56-A4BA-8ADC7A13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94C92B-3150-41ED-81E1-950469EA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63E44-547F-410D-8090-0E02307FE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414B7-63F0-4F89-8C73-9C58955D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4F61-21FD-45A2-A24D-6311DD04B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9F8E33-7EE9-4D6A-B72A-87552A58B722}"/>
              </a:ext>
            </a:extLst>
          </p:cNvPr>
          <p:cNvSpPr txBox="1"/>
          <p:nvPr/>
        </p:nvSpPr>
        <p:spPr>
          <a:xfrm>
            <a:off x="6003633" y="2504453"/>
            <a:ext cx="184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94514" y="2704508"/>
            <a:ext cx="919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テレワークにおけるテレビ会議の改善</a:t>
            </a:r>
          </a:p>
        </p:txBody>
      </p:sp>
      <p:sp>
        <p:nvSpPr>
          <p:cNvPr id="6" name="AutoShape 2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2333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4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3857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3" descr="惑星">
            <a:extLst>
              <a:ext uri="{FF2B5EF4-FFF2-40B4-BE49-F238E27FC236}">
                <a16:creationId xmlns:a16="http://schemas.microsoft.com/office/drawing/2014/main" id="{39B1B323-E2C1-4F12-97F2-D4EF2457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72210" y="4492373"/>
            <a:ext cx="272205" cy="272205"/>
          </a:xfrm>
          <a:prstGeom prst="rect">
            <a:avLst/>
          </a:prstGeom>
          <a:ln>
            <a:noFill/>
          </a:ln>
          <a:effectLst>
            <a:glow rad="25400">
              <a:srgbClr val="FFFFFF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7832704" y="4380268"/>
            <a:ext cx="2275609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9050" cap="rnd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Berlin Sans FB Demi" panose="020E0802020502020306" pitchFamily="34" charset="0"/>
              </a:rPr>
              <a:t>Cosmo</a:t>
            </a:r>
            <a:endParaRPr lang="ja-JP" altLang="en-US" sz="5400" b="1" dirty="0">
              <a:ln w="19050" cap="rnd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-55267" y="0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7E950-0EED-4F8C-8026-1867F6678569}"/>
              </a:ext>
            </a:extLst>
          </p:cNvPr>
          <p:cNvSpPr/>
          <p:nvPr/>
        </p:nvSpPr>
        <p:spPr>
          <a:xfrm>
            <a:off x="3463047" y="1308676"/>
            <a:ext cx="7425447" cy="1142695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文字</a:t>
            </a:r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起こし（ログ）機能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4684C53-8171-4C96-8FA4-37F56591AC93}"/>
              </a:ext>
            </a:extLst>
          </p:cNvPr>
          <p:cNvSpPr/>
          <p:nvPr/>
        </p:nvSpPr>
        <p:spPr>
          <a:xfrm>
            <a:off x="1191492" y="1312138"/>
            <a:ext cx="2271556" cy="113923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1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DF2E1C-683B-4962-93F7-A494354880FD}"/>
              </a:ext>
            </a:extLst>
          </p:cNvPr>
          <p:cNvSpPr/>
          <p:nvPr/>
        </p:nvSpPr>
        <p:spPr>
          <a:xfrm>
            <a:off x="3463046" y="3010193"/>
            <a:ext cx="7425447" cy="1130103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翻訳</a:t>
            </a:r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機能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591065-8569-4289-9286-AF02A2E53E83}"/>
              </a:ext>
            </a:extLst>
          </p:cNvPr>
          <p:cNvSpPr/>
          <p:nvPr/>
        </p:nvSpPr>
        <p:spPr>
          <a:xfrm>
            <a:off x="1191491" y="3010195"/>
            <a:ext cx="2271555" cy="113010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67D8CC-863C-47BF-879B-B395A29407C4}"/>
              </a:ext>
            </a:extLst>
          </p:cNvPr>
          <p:cNvSpPr/>
          <p:nvPr/>
        </p:nvSpPr>
        <p:spPr>
          <a:xfrm>
            <a:off x="3463046" y="4681776"/>
            <a:ext cx="7425447" cy="110887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通話時のＵＩの作成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A0B727-CFAB-4A2A-BC89-DA6527315F5F}"/>
              </a:ext>
            </a:extLst>
          </p:cNvPr>
          <p:cNvSpPr/>
          <p:nvPr/>
        </p:nvSpPr>
        <p:spPr>
          <a:xfrm>
            <a:off x="1191491" y="4681777"/>
            <a:ext cx="2271555" cy="110887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4C464C"/>
                </a:solidFill>
              </a:rPr>
              <a:t>今後</a:t>
            </a:r>
            <a:r>
              <a:rPr lang="ja-JP" altLang="en-US" sz="3600" b="1" dirty="0" smtClean="0">
                <a:solidFill>
                  <a:srgbClr val="4C464C"/>
                </a:solidFill>
              </a:rPr>
              <a:t>の課題</a:t>
            </a:r>
            <a:r>
              <a:rPr lang="ja-JP" altLang="en-US" sz="3600" b="1" dirty="0">
                <a:solidFill>
                  <a:srgbClr val="4C464C"/>
                </a:solidFill>
              </a:rPr>
              <a:t>点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41667" y="114300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質疑応答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09255" y="2836717"/>
            <a:ext cx="1123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ご清聴ありがとうございました</a:t>
            </a:r>
            <a:endParaRPr kumimoji="1" lang="ja-JP" altLang="en-US" sz="54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2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63181" y="185899"/>
            <a:ext cx="10983571" cy="432478"/>
          </a:xfrm>
        </p:spPr>
        <p:txBody>
          <a:bodyPr/>
          <a:lstStyle/>
          <a:p>
            <a:pPr algn="l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メンバー紹介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0311" y="1107844"/>
            <a:ext cx="8537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津留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 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宇宙</a:t>
            </a:r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梅崎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啓古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岡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   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絢哉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中村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晃太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ja-JP" altLang="en-US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7656" y="1107844"/>
            <a:ext cx="54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リーダー　 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82896" y="2616851"/>
            <a:ext cx="3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プログラマー </a:t>
            </a:r>
          </a:p>
        </p:txBody>
      </p:sp>
    </p:spTree>
    <p:extLst>
      <p:ext uri="{BB962C8B-B14F-4D97-AF65-F5344CB8AC3E}">
        <p14:creationId xmlns:p14="http://schemas.microsoft.com/office/powerpoint/2010/main" val="27670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8257" y="91210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</a:t>
            </a:r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背景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3065" y="2718954"/>
            <a:ext cx="1393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4C464C"/>
                </a:solidFill>
                <a:ea typeface="HGPｺﾞｼｯｸE" panose="020B0900000000000000" pitchFamily="50" charset="-128"/>
              </a:rPr>
              <a:t>ＷＥＢ </a:t>
            </a:r>
            <a:r>
              <a:rPr kumimoji="1"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面接 </a:t>
            </a:r>
            <a:r>
              <a:rPr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 </a:t>
            </a:r>
            <a:r>
              <a:rPr kumimoji="1"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</a:t>
            </a:r>
            <a:endParaRPr kumimoji="1" lang="ja-JP" altLang="en-US" sz="60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048165" y="3851564"/>
            <a:ext cx="8453580" cy="18166"/>
          </a:xfrm>
          <a:prstGeom prst="line">
            <a:avLst/>
          </a:prstGeom>
          <a:ln w="53975" cap="rnd">
            <a:solidFill>
              <a:srgbClr val="00B0F0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7E950-0EED-4F8C-8026-1867F6678569}"/>
              </a:ext>
            </a:extLst>
          </p:cNvPr>
          <p:cNvSpPr/>
          <p:nvPr/>
        </p:nvSpPr>
        <p:spPr>
          <a:xfrm>
            <a:off x="3463047" y="1308676"/>
            <a:ext cx="7425447" cy="1142695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ビデオ</a:t>
            </a:r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通話</a:t>
            </a:r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機能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4684C53-8171-4C96-8FA4-37F56591AC93}"/>
              </a:ext>
            </a:extLst>
          </p:cNvPr>
          <p:cNvSpPr/>
          <p:nvPr/>
        </p:nvSpPr>
        <p:spPr>
          <a:xfrm>
            <a:off x="1191492" y="1312138"/>
            <a:ext cx="2271556" cy="1139233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FFFFFF"/>
                </a:solidFill>
              </a:rPr>
              <a:t>1</a:t>
            </a:r>
            <a:endParaRPr kumimoji="1" lang="ja-JP" altLang="en-US" sz="3600" b="1" dirty="0">
              <a:solidFill>
                <a:srgbClr val="FFFFFF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DF2E1C-683B-4962-93F7-A494354880FD}"/>
              </a:ext>
            </a:extLst>
          </p:cNvPr>
          <p:cNvSpPr/>
          <p:nvPr/>
        </p:nvSpPr>
        <p:spPr>
          <a:xfrm>
            <a:off x="3463046" y="3010193"/>
            <a:ext cx="7425447" cy="1130103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字幕機能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591065-8569-4289-9286-AF02A2E53E83}"/>
              </a:ext>
            </a:extLst>
          </p:cNvPr>
          <p:cNvSpPr/>
          <p:nvPr/>
        </p:nvSpPr>
        <p:spPr>
          <a:xfrm>
            <a:off x="1191491" y="3010195"/>
            <a:ext cx="2271555" cy="1130102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67D8CC-863C-47BF-879B-B395A29407C4}"/>
              </a:ext>
            </a:extLst>
          </p:cNvPr>
          <p:cNvSpPr/>
          <p:nvPr/>
        </p:nvSpPr>
        <p:spPr>
          <a:xfrm>
            <a:off x="3463046" y="4681776"/>
            <a:ext cx="7425447" cy="110887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アカウント登録無しでの利用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A0B727-CFAB-4A2A-BC89-DA6527315F5F}"/>
              </a:ext>
            </a:extLst>
          </p:cNvPr>
          <p:cNvSpPr/>
          <p:nvPr/>
        </p:nvSpPr>
        <p:spPr>
          <a:xfrm>
            <a:off x="1191491" y="4681777"/>
            <a:ext cx="2271555" cy="1108873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実装する主な機能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853" y="16112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74669" y="1143010"/>
            <a:ext cx="10924752" cy="5367880"/>
          </a:xfrm>
          <a:prstGeom prst="roundRect">
            <a:avLst/>
          </a:prstGeom>
          <a:solidFill>
            <a:schemeClr val="bg1"/>
          </a:solidFill>
          <a:ln w="762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SkyWay | アプリやWebサービスに、ビデオ・音声通話をかんたんに導入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48" y="1290031"/>
            <a:ext cx="3072607" cy="1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接続方式について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(mesh/P2P</a:t>
            </a:r>
            <a:r>
              <a:rPr lang="ja-JP" altLang="en-US" sz="3600" b="1" dirty="0" smtClean="0">
                <a:solidFill>
                  <a:srgbClr val="4C464C"/>
                </a:solidFill>
              </a:rPr>
              <a:t>方式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)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82" y="4293498"/>
            <a:ext cx="1011336" cy="62105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14" y="4322628"/>
            <a:ext cx="2258951" cy="138838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12" y="4220360"/>
            <a:ext cx="2258951" cy="138838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970774" y="21479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シグナリング</a:t>
            </a:r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サーバ</a:t>
            </a:r>
            <a:endParaRPr kumimoji="1" lang="ja-JP" altLang="en-US" b="1" dirty="0"/>
          </a:p>
        </p:txBody>
      </p:sp>
      <p:sp>
        <p:nvSpPr>
          <p:cNvPr id="16" name="右矢印 15"/>
          <p:cNvSpPr/>
          <p:nvPr/>
        </p:nvSpPr>
        <p:spPr>
          <a:xfrm rot="18878625">
            <a:off x="3306022" y="3321242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8078044">
            <a:off x="3529791" y="3542496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3432451">
            <a:off x="6801635" y="3321241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586563">
            <a:off x="6542920" y="3515005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302" y="5585026"/>
            <a:ext cx="9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smtClean="0"/>
              <a:t>Peer</a:t>
            </a:r>
            <a:endParaRPr kumimoji="1" lang="ja-JP" altLang="en-US" sz="2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56660" y="5522566"/>
            <a:ext cx="9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Peer</a:t>
            </a:r>
            <a:endParaRPr kumimoji="1" lang="ja-JP" altLang="en-US" sz="2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2210" y="302864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シグナリング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09298" y="2953567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シグナリング</a:t>
            </a:r>
            <a:endParaRPr kumimoji="1" lang="ja-JP" altLang="en-US" b="1" dirty="0"/>
          </a:p>
        </p:txBody>
      </p:sp>
      <p:sp>
        <p:nvSpPr>
          <p:cNvPr id="33" name="左右矢印 32"/>
          <p:cNvSpPr/>
          <p:nvPr/>
        </p:nvSpPr>
        <p:spPr>
          <a:xfrm>
            <a:off x="4535269" y="4885498"/>
            <a:ext cx="3203553" cy="3948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27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853" y="28618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9477" y="1329713"/>
            <a:ext cx="10924752" cy="4902129"/>
          </a:xfrm>
          <a:prstGeom prst="roundRect">
            <a:avLst/>
          </a:prstGeom>
          <a:solidFill>
            <a:schemeClr val="bg1"/>
          </a:solidFill>
          <a:ln w="76200" cap="rnd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SkyWay | アプリやWebサービスに、ビデオ・音声通話をかんたんに導入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57" y="2806829"/>
            <a:ext cx="3072607" cy="1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接続方式について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(SFU</a:t>
            </a:r>
            <a:r>
              <a:rPr lang="ja-JP" altLang="en-US" sz="3600" b="1" dirty="0" smtClean="0">
                <a:solidFill>
                  <a:srgbClr val="4C464C"/>
                </a:solidFill>
              </a:rPr>
              <a:t>方式</a:t>
            </a:r>
            <a:r>
              <a:rPr lang="en-US" altLang="ja-JP" sz="3600" b="1" dirty="0" smtClean="0">
                <a:solidFill>
                  <a:srgbClr val="4C464C"/>
                </a:solidFill>
              </a:rPr>
              <a:t>)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32" y="2642681"/>
            <a:ext cx="1133451" cy="69604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0" y="2778330"/>
            <a:ext cx="2258951" cy="138838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72" y="4290974"/>
            <a:ext cx="2258951" cy="138838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949132" y="368084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（</a:t>
            </a:r>
            <a:r>
              <a:rPr kumimoji="1" lang="en-US" altLang="ja-JP" b="1" dirty="0" smtClean="0"/>
              <a:t>SFU</a:t>
            </a:r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サーバ</a:t>
            </a:r>
            <a:r>
              <a:rPr kumimoji="1"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16" name="右矢印 15"/>
          <p:cNvSpPr/>
          <p:nvPr/>
        </p:nvSpPr>
        <p:spPr>
          <a:xfrm>
            <a:off x="3014200" y="3348650"/>
            <a:ext cx="2010957" cy="24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267671">
            <a:off x="8014534" y="4345581"/>
            <a:ext cx="1157487" cy="246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11" y="1776343"/>
            <a:ext cx="2258951" cy="1388381"/>
          </a:xfrm>
          <a:prstGeom prst="rect">
            <a:avLst/>
          </a:prstGeom>
        </p:spPr>
      </p:pic>
      <p:sp>
        <p:nvSpPr>
          <p:cNvPr id="23" name="右矢印 22"/>
          <p:cNvSpPr/>
          <p:nvPr/>
        </p:nvSpPr>
        <p:spPr>
          <a:xfrm rot="19423177">
            <a:off x="8059560" y="3005800"/>
            <a:ext cx="1104723" cy="23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19545" y="86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開発言語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5857" y="1230371"/>
            <a:ext cx="10620285" cy="4094018"/>
          </a:xfrm>
          <a:prstGeom prst="roundRect">
            <a:avLst/>
          </a:prstGeom>
          <a:solidFill>
            <a:srgbClr val="FFFFFF"/>
          </a:solidFill>
          <a:ln w="762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69" y="1908185"/>
            <a:ext cx="2031325" cy="10689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29" y="3281699"/>
            <a:ext cx="4159404" cy="196599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606657" y="5704126"/>
            <a:ext cx="1058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HTML , CSS </a:t>
            </a:r>
            <a:r>
              <a:rPr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, </a:t>
            </a:r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JavaScript </a:t>
            </a:r>
            <a:r>
              <a:rPr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, </a:t>
            </a:r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PHP</a:t>
            </a:r>
            <a:endParaRPr kumimoji="1" lang="ja-JP" altLang="en-US" sz="4400" b="1" dirty="0">
              <a:solidFill>
                <a:srgbClr val="404040"/>
              </a:solidFill>
              <a:ea typeface="HGSｺﾞｼｯｸE" panose="020B0900000000000000" pitchFamily="50" charset="-128"/>
            </a:endParaRPr>
          </a:p>
        </p:txBody>
      </p:sp>
      <p:pic>
        <p:nvPicPr>
          <p:cNvPr id="3076" name="Picture 4" descr="Splash Vector Graphics on your Responsive Site - HTML5 Ro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60" y="1910032"/>
            <a:ext cx="2579084" cy="16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34" y="1531585"/>
            <a:ext cx="3550523" cy="23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19545" y="864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使用ツール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5857" y="1213212"/>
            <a:ext cx="10620285" cy="4094018"/>
          </a:xfrm>
          <a:prstGeom prst="roundRect">
            <a:avLst/>
          </a:prstGeom>
          <a:solidFill>
            <a:srgbClr val="FFFFFF"/>
          </a:solidFill>
          <a:ln w="76200" cap="rnd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4" y="2784462"/>
            <a:ext cx="3223409" cy="7729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06" y="2326706"/>
            <a:ext cx="1688460" cy="168846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230988" y="5740652"/>
            <a:ext cx="1072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404040"/>
                </a:solidFill>
              </a:rPr>
              <a:t>GitHub</a:t>
            </a:r>
            <a:r>
              <a:rPr lang="en-US" altLang="ja-JP" sz="4400" b="1" dirty="0" smtClean="0">
                <a:solidFill>
                  <a:srgbClr val="404040"/>
                </a:solidFill>
              </a:rPr>
              <a:t> , Atom(IDE) , XAMPP</a:t>
            </a:r>
            <a:endParaRPr kumimoji="1" lang="ja-JP" altLang="en-US" sz="4400" b="1" dirty="0">
              <a:solidFill>
                <a:srgbClr val="40404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80" y="2363565"/>
            <a:ext cx="1764951" cy="16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25351" y="2824140"/>
            <a:ext cx="1056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ln w="6350">
                  <a:noFill/>
                </a:ln>
                <a:solidFill>
                  <a:srgbClr val="404040"/>
                </a:solidFill>
                <a:ea typeface="HGSｺﾞｼｯｸE" panose="020B0900000000000000" pitchFamily="50" charset="-128"/>
              </a:rPr>
              <a:t>デモンストレーション</a:t>
            </a:r>
            <a:endParaRPr kumimoji="1" lang="ja-JP" altLang="en-US" sz="7200" b="1" dirty="0">
              <a:ln w="6350">
                <a:noFill/>
              </a:ln>
              <a:solidFill>
                <a:srgbClr val="404040"/>
              </a:solidFill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6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46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HGPｺﾞｼｯｸE</vt:lpstr>
      <vt:lpstr>HGSｺﾞｼｯｸE</vt:lpstr>
      <vt:lpstr>メイリオ</vt:lpstr>
      <vt:lpstr>游ゴシック</vt:lpstr>
      <vt:lpstr>游ゴシック Light</vt:lpstr>
      <vt:lpstr>Arial</vt:lpstr>
      <vt:lpstr>Berlin Sans FB Demi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2018-02-13T04:43:19Z</dcterms:created>
  <dcterms:modified xsi:type="dcterms:W3CDTF">2020-07-28T02:51:59Z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2018-02-13T04:43:29.2985313Z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