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4"/>
  </p:sldMasterIdLst>
  <p:notesMasterIdLst>
    <p:notesMasterId r:id="rId31"/>
  </p:notesMasterIdLst>
  <p:sldIdLst>
    <p:sldId id="256" r:id="rId5"/>
    <p:sldId id="259" r:id="rId6"/>
    <p:sldId id="261" r:id="rId7"/>
    <p:sldId id="264" r:id="rId8"/>
    <p:sldId id="270" r:id="rId9"/>
    <p:sldId id="289" r:id="rId10"/>
    <p:sldId id="285" r:id="rId11"/>
    <p:sldId id="265" r:id="rId12"/>
    <p:sldId id="280" r:id="rId13"/>
    <p:sldId id="266" r:id="rId14"/>
    <p:sldId id="267" r:id="rId15"/>
    <p:sldId id="268" r:id="rId16"/>
    <p:sldId id="269" r:id="rId17"/>
    <p:sldId id="271" r:id="rId18"/>
    <p:sldId id="272" r:id="rId19"/>
    <p:sldId id="291" r:id="rId20"/>
    <p:sldId id="286" r:id="rId21"/>
    <p:sldId id="287" r:id="rId22"/>
    <p:sldId id="288" r:id="rId23"/>
    <p:sldId id="274" r:id="rId24"/>
    <p:sldId id="284" r:id="rId25"/>
    <p:sldId id="282" r:id="rId26"/>
    <p:sldId id="283" r:id="rId27"/>
    <p:sldId id="275" r:id="rId28"/>
    <p:sldId id="276" r:id="rId29"/>
    <p:sldId id="279"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88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136C12-AB88-408A-8F74-57B529A9F3F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615CDEB-CFCA-4730-86CB-3DEDF8B2226B}">
      <dgm:prSet/>
      <dgm:spPr/>
      <dgm:t>
        <a:bodyPr/>
        <a:lstStyle/>
        <a:p>
          <a:pPr>
            <a:lnSpc>
              <a:spcPct val="100000"/>
            </a:lnSpc>
          </a:pPr>
          <a:r>
            <a:rPr lang="en-US" b="0" dirty="0">
              <a:latin typeface="Abadi" panose="020B0604020104020204" pitchFamily="34" charset="0"/>
            </a:rPr>
            <a:t>Digital Forensic</a:t>
          </a:r>
        </a:p>
      </dgm:t>
    </dgm:pt>
    <dgm:pt modelId="{55ABF7CF-49FA-4AAE-93C9-242BCD504CF5}" type="parTrans" cxnId="{D86835D1-98BA-45B1-A1B1-881E19CED2F5}">
      <dgm:prSet/>
      <dgm:spPr/>
      <dgm:t>
        <a:bodyPr/>
        <a:lstStyle/>
        <a:p>
          <a:endParaRPr lang="en-US"/>
        </a:p>
      </dgm:t>
    </dgm:pt>
    <dgm:pt modelId="{8BC72781-7F1D-4A9F-B26C-02C07ECA3E2D}" type="sibTrans" cxnId="{D86835D1-98BA-45B1-A1B1-881E19CED2F5}">
      <dgm:prSet/>
      <dgm:spPr/>
      <dgm:t>
        <a:bodyPr/>
        <a:lstStyle/>
        <a:p>
          <a:endParaRPr lang="en-US"/>
        </a:p>
      </dgm:t>
    </dgm:pt>
    <dgm:pt modelId="{FF57F56C-A5E5-413E-93E7-78B4E2C11A24}">
      <dgm:prSet/>
      <dgm:spPr/>
      <dgm:t>
        <a:bodyPr/>
        <a:lstStyle/>
        <a:p>
          <a:pPr>
            <a:lnSpc>
              <a:spcPct val="100000"/>
            </a:lnSpc>
          </a:pPr>
          <a:r>
            <a:rPr lang="en-US" b="0">
              <a:latin typeface="Abadi" panose="020B0604020104020204" pitchFamily="34" charset="0"/>
            </a:rPr>
            <a:t>Academic Integrity</a:t>
          </a:r>
        </a:p>
      </dgm:t>
    </dgm:pt>
    <dgm:pt modelId="{3A359A08-9960-489C-9034-95BC41A58D8B}" type="parTrans" cxnId="{FFA88C27-4EC1-4E5D-A048-4D6ADA3BD2D3}">
      <dgm:prSet/>
      <dgm:spPr/>
      <dgm:t>
        <a:bodyPr/>
        <a:lstStyle/>
        <a:p>
          <a:endParaRPr lang="en-US"/>
        </a:p>
      </dgm:t>
    </dgm:pt>
    <dgm:pt modelId="{BAA8700A-B649-4CFC-9C96-EB299754A9EC}" type="sibTrans" cxnId="{FFA88C27-4EC1-4E5D-A048-4D6ADA3BD2D3}">
      <dgm:prSet/>
      <dgm:spPr/>
      <dgm:t>
        <a:bodyPr/>
        <a:lstStyle/>
        <a:p>
          <a:endParaRPr lang="en-US"/>
        </a:p>
      </dgm:t>
    </dgm:pt>
    <dgm:pt modelId="{063508F4-50D9-425D-8ACD-E1A05303A63B}">
      <dgm:prSet/>
      <dgm:spPr/>
      <dgm:t>
        <a:bodyPr/>
        <a:lstStyle/>
        <a:p>
          <a:pPr>
            <a:lnSpc>
              <a:spcPct val="100000"/>
            </a:lnSpc>
          </a:pPr>
          <a:r>
            <a:rPr lang="en-US" b="0" dirty="0">
              <a:latin typeface="Abadi" panose="020B0604020104020204" pitchFamily="34" charset="0"/>
            </a:rPr>
            <a:t>Text Analysis Applications</a:t>
          </a:r>
        </a:p>
      </dgm:t>
    </dgm:pt>
    <dgm:pt modelId="{49A0CCF3-243C-4FB0-99B1-FD41DF8BB7A2}" type="parTrans" cxnId="{51188398-E068-4983-9BA0-270D87D4AD69}">
      <dgm:prSet/>
      <dgm:spPr/>
      <dgm:t>
        <a:bodyPr/>
        <a:lstStyle/>
        <a:p>
          <a:endParaRPr lang="en-US"/>
        </a:p>
      </dgm:t>
    </dgm:pt>
    <dgm:pt modelId="{6E3CE9E4-C7E0-41F6-B902-978F5E3C6E41}" type="sibTrans" cxnId="{51188398-E068-4983-9BA0-270D87D4AD69}">
      <dgm:prSet/>
      <dgm:spPr/>
      <dgm:t>
        <a:bodyPr/>
        <a:lstStyle/>
        <a:p>
          <a:endParaRPr lang="en-US"/>
        </a:p>
      </dgm:t>
    </dgm:pt>
    <dgm:pt modelId="{BD8935C8-78D1-4777-AF21-B3082D12B79F}">
      <dgm:prSet/>
      <dgm:spPr/>
      <dgm:t>
        <a:bodyPr/>
        <a:lstStyle/>
        <a:p>
          <a:pPr>
            <a:lnSpc>
              <a:spcPct val="100000"/>
            </a:lnSpc>
          </a:pPr>
          <a:r>
            <a:rPr lang="en-US" b="0" dirty="0">
              <a:latin typeface="Abadi" panose="020B0604020104020204" pitchFamily="34" charset="0"/>
            </a:rPr>
            <a:t>Determining issues of doubtful authorship</a:t>
          </a:r>
        </a:p>
      </dgm:t>
    </dgm:pt>
    <dgm:pt modelId="{510D07B4-2603-4738-A259-5D434A90ED3E}" type="parTrans" cxnId="{6EEA7FBD-723C-4768-A8AA-E78A8C176077}">
      <dgm:prSet/>
      <dgm:spPr/>
      <dgm:t>
        <a:bodyPr/>
        <a:lstStyle/>
        <a:p>
          <a:endParaRPr lang="en-US"/>
        </a:p>
      </dgm:t>
    </dgm:pt>
    <dgm:pt modelId="{CC8EAF91-0658-441F-8F99-08B114810C6A}" type="sibTrans" cxnId="{6EEA7FBD-723C-4768-A8AA-E78A8C176077}">
      <dgm:prSet/>
      <dgm:spPr/>
      <dgm:t>
        <a:bodyPr/>
        <a:lstStyle/>
        <a:p>
          <a:endParaRPr lang="en-US"/>
        </a:p>
      </dgm:t>
    </dgm:pt>
    <dgm:pt modelId="{7FF2F2A0-16F8-41A0-A3D1-F0FBC6A50881}" type="pres">
      <dgm:prSet presAssocID="{C0136C12-AB88-408A-8F74-57B529A9F3F2}" presName="root" presStyleCnt="0">
        <dgm:presLayoutVars>
          <dgm:dir/>
          <dgm:resizeHandles val="exact"/>
        </dgm:presLayoutVars>
      </dgm:prSet>
      <dgm:spPr/>
    </dgm:pt>
    <dgm:pt modelId="{35FDB6D0-ED11-4F58-9FC9-926DB8794156}" type="pres">
      <dgm:prSet presAssocID="{E615CDEB-CFCA-4730-86CB-3DEDF8B2226B}" presName="compNode" presStyleCnt="0"/>
      <dgm:spPr/>
    </dgm:pt>
    <dgm:pt modelId="{B6D3E1EC-D743-419B-ACD7-5E51CD7F4C24}" type="pres">
      <dgm:prSet presAssocID="{E615CDEB-CFCA-4730-86CB-3DEDF8B2226B}" presName="bgRect" presStyleLbl="bgShp" presStyleIdx="0" presStyleCnt="4" custLinFactY="-100000" custLinFactNeighborX="4813" custLinFactNeighborY="-101108"/>
      <dgm:spPr>
        <a:solidFill>
          <a:schemeClr val="bg1"/>
        </a:solidFill>
      </dgm:spPr>
    </dgm:pt>
    <dgm:pt modelId="{1CF8D2A5-2BDE-43C3-9A35-3D7986315B8C}" type="pres">
      <dgm:prSet presAssocID="{E615CDEB-CFCA-4730-86CB-3DEDF8B222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nger Print"/>
        </a:ext>
      </dgm:extLst>
    </dgm:pt>
    <dgm:pt modelId="{923B5F62-BFC1-4EAA-A164-0DCAE1A9AF56}" type="pres">
      <dgm:prSet presAssocID="{E615CDEB-CFCA-4730-86CB-3DEDF8B2226B}" presName="spaceRect" presStyleCnt="0"/>
      <dgm:spPr/>
    </dgm:pt>
    <dgm:pt modelId="{3238BF7C-F544-44BC-BD9F-A0A720020D6C}" type="pres">
      <dgm:prSet presAssocID="{E615CDEB-CFCA-4730-86CB-3DEDF8B2226B}" presName="parTx" presStyleLbl="revTx" presStyleIdx="0" presStyleCnt="4">
        <dgm:presLayoutVars>
          <dgm:chMax val="0"/>
          <dgm:chPref val="0"/>
        </dgm:presLayoutVars>
      </dgm:prSet>
      <dgm:spPr/>
    </dgm:pt>
    <dgm:pt modelId="{1EF38E66-5AB8-497C-93C3-8A86CBA8B92E}" type="pres">
      <dgm:prSet presAssocID="{8BC72781-7F1D-4A9F-B26C-02C07ECA3E2D}" presName="sibTrans" presStyleCnt="0"/>
      <dgm:spPr/>
    </dgm:pt>
    <dgm:pt modelId="{1ED19C23-945C-411A-BE0D-9644DE50B6D2}" type="pres">
      <dgm:prSet presAssocID="{FF57F56C-A5E5-413E-93E7-78B4E2C11A24}" presName="compNode" presStyleCnt="0"/>
      <dgm:spPr/>
    </dgm:pt>
    <dgm:pt modelId="{0145B815-3CCA-4594-9E3A-0E905FA3DBF4}" type="pres">
      <dgm:prSet presAssocID="{FF57F56C-A5E5-413E-93E7-78B4E2C11A24}" presName="bgRect" presStyleLbl="bgShp" presStyleIdx="1" presStyleCnt="4"/>
      <dgm:spPr>
        <a:solidFill>
          <a:schemeClr val="bg1"/>
        </a:solidFill>
      </dgm:spPr>
    </dgm:pt>
    <dgm:pt modelId="{BE4E02C7-8D13-4DBC-B5C0-DCED3B5D3156}" type="pres">
      <dgm:prSet presAssocID="{FF57F56C-A5E5-413E-93E7-78B4E2C11A2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D6CA5592-D305-4B48-931C-E7D71B71BB7A}" type="pres">
      <dgm:prSet presAssocID="{FF57F56C-A5E5-413E-93E7-78B4E2C11A24}" presName="spaceRect" presStyleCnt="0"/>
      <dgm:spPr/>
    </dgm:pt>
    <dgm:pt modelId="{B32AFB54-1592-4C99-8811-4DF8D295B22D}" type="pres">
      <dgm:prSet presAssocID="{FF57F56C-A5E5-413E-93E7-78B4E2C11A24}" presName="parTx" presStyleLbl="revTx" presStyleIdx="1" presStyleCnt="4">
        <dgm:presLayoutVars>
          <dgm:chMax val="0"/>
          <dgm:chPref val="0"/>
        </dgm:presLayoutVars>
      </dgm:prSet>
      <dgm:spPr/>
    </dgm:pt>
    <dgm:pt modelId="{8313818E-6F16-4F06-8AA7-2F959ECA16E0}" type="pres">
      <dgm:prSet presAssocID="{BAA8700A-B649-4CFC-9C96-EB299754A9EC}" presName="sibTrans" presStyleCnt="0"/>
      <dgm:spPr/>
    </dgm:pt>
    <dgm:pt modelId="{10908285-60AB-4A38-B3A6-E2FFA090BB44}" type="pres">
      <dgm:prSet presAssocID="{063508F4-50D9-425D-8ACD-E1A05303A63B}" presName="compNode" presStyleCnt="0"/>
      <dgm:spPr/>
    </dgm:pt>
    <dgm:pt modelId="{BC1E8D32-2B46-4265-9AA4-DEE2276ADCE2}" type="pres">
      <dgm:prSet presAssocID="{063508F4-50D9-425D-8ACD-E1A05303A63B}" presName="bgRect" presStyleLbl="bgShp" presStyleIdx="2" presStyleCnt="4"/>
      <dgm:spPr>
        <a:solidFill>
          <a:schemeClr val="bg1"/>
        </a:solidFill>
      </dgm:spPr>
    </dgm:pt>
    <dgm:pt modelId="{973EE0AF-E117-4A67-8EBA-398807A5B138}" type="pres">
      <dgm:prSet presAssocID="{063508F4-50D9-425D-8ACD-E1A05303A63B}"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ocument with solid fill"/>
        </a:ext>
      </dgm:extLst>
    </dgm:pt>
    <dgm:pt modelId="{59C77DBF-DDEE-487F-BB4C-518D4B1C1199}" type="pres">
      <dgm:prSet presAssocID="{063508F4-50D9-425D-8ACD-E1A05303A63B}" presName="spaceRect" presStyleCnt="0"/>
      <dgm:spPr/>
    </dgm:pt>
    <dgm:pt modelId="{FF8E9F15-D35F-4745-BF95-FBD255DA3672}" type="pres">
      <dgm:prSet presAssocID="{063508F4-50D9-425D-8ACD-E1A05303A63B}" presName="parTx" presStyleLbl="revTx" presStyleIdx="2" presStyleCnt="4">
        <dgm:presLayoutVars>
          <dgm:chMax val="0"/>
          <dgm:chPref val="0"/>
        </dgm:presLayoutVars>
      </dgm:prSet>
      <dgm:spPr/>
    </dgm:pt>
    <dgm:pt modelId="{A4D79C9D-194A-4148-8E36-CF759050E7FB}" type="pres">
      <dgm:prSet presAssocID="{6E3CE9E4-C7E0-41F6-B902-978F5E3C6E41}" presName="sibTrans" presStyleCnt="0"/>
      <dgm:spPr/>
    </dgm:pt>
    <dgm:pt modelId="{D81492A3-4D02-47FD-8DEC-FED528A0DC7A}" type="pres">
      <dgm:prSet presAssocID="{BD8935C8-78D1-4777-AF21-B3082D12B79F}" presName="compNode" presStyleCnt="0"/>
      <dgm:spPr/>
    </dgm:pt>
    <dgm:pt modelId="{9A494C91-A515-4AAC-A3E1-83D5272CDB95}" type="pres">
      <dgm:prSet presAssocID="{BD8935C8-78D1-4777-AF21-B3082D12B79F}" presName="bgRect" presStyleLbl="bgShp" presStyleIdx="3" presStyleCnt="4"/>
      <dgm:spPr>
        <a:solidFill>
          <a:schemeClr val="bg1"/>
        </a:solidFill>
      </dgm:spPr>
    </dgm:pt>
    <dgm:pt modelId="{C8433772-1D7A-4B33-A851-D919DE3ACB03}" type="pres">
      <dgm:prSet presAssocID="{BD8935C8-78D1-4777-AF21-B3082D12B79F}" presName="iconRect" presStyleLbl="node1" presStyleIdx="3" presStyleCnt="4"/>
      <dgm:spPr>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pt>
    <dgm:pt modelId="{CD195771-0FE1-4E88-8D00-99DBFF322E47}" type="pres">
      <dgm:prSet presAssocID="{BD8935C8-78D1-4777-AF21-B3082D12B79F}" presName="spaceRect" presStyleCnt="0"/>
      <dgm:spPr/>
    </dgm:pt>
    <dgm:pt modelId="{870B3194-2CF9-425C-B59F-7D6621BB6413}" type="pres">
      <dgm:prSet presAssocID="{BD8935C8-78D1-4777-AF21-B3082D12B79F}" presName="parTx" presStyleLbl="revTx" presStyleIdx="3" presStyleCnt="4">
        <dgm:presLayoutVars>
          <dgm:chMax val="0"/>
          <dgm:chPref val="0"/>
        </dgm:presLayoutVars>
      </dgm:prSet>
      <dgm:spPr/>
    </dgm:pt>
  </dgm:ptLst>
  <dgm:cxnLst>
    <dgm:cxn modelId="{13A6751B-B070-4F2E-AE0E-65F40C544B77}" type="presOf" srcId="{E615CDEB-CFCA-4730-86CB-3DEDF8B2226B}" destId="{3238BF7C-F544-44BC-BD9F-A0A720020D6C}" srcOrd="0" destOrd="0" presId="urn:microsoft.com/office/officeart/2018/2/layout/IconVerticalSolidList"/>
    <dgm:cxn modelId="{FFA88C27-4EC1-4E5D-A048-4D6ADA3BD2D3}" srcId="{C0136C12-AB88-408A-8F74-57B529A9F3F2}" destId="{FF57F56C-A5E5-413E-93E7-78B4E2C11A24}" srcOrd="1" destOrd="0" parTransId="{3A359A08-9960-489C-9034-95BC41A58D8B}" sibTransId="{BAA8700A-B649-4CFC-9C96-EB299754A9EC}"/>
    <dgm:cxn modelId="{0F9E5A3C-3EB5-4926-B1BE-29CAE3023665}" type="presOf" srcId="{FF57F56C-A5E5-413E-93E7-78B4E2C11A24}" destId="{B32AFB54-1592-4C99-8811-4DF8D295B22D}" srcOrd="0" destOrd="0" presId="urn:microsoft.com/office/officeart/2018/2/layout/IconVerticalSolidList"/>
    <dgm:cxn modelId="{62E15774-B2C4-40FE-96B2-02DF63503AD8}" type="presOf" srcId="{063508F4-50D9-425D-8ACD-E1A05303A63B}" destId="{FF8E9F15-D35F-4745-BF95-FBD255DA3672}" srcOrd="0" destOrd="0" presId="urn:microsoft.com/office/officeart/2018/2/layout/IconVerticalSolidList"/>
    <dgm:cxn modelId="{51188398-E068-4983-9BA0-270D87D4AD69}" srcId="{C0136C12-AB88-408A-8F74-57B529A9F3F2}" destId="{063508F4-50D9-425D-8ACD-E1A05303A63B}" srcOrd="2" destOrd="0" parTransId="{49A0CCF3-243C-4FB0-99B1-FD41DF8BB7A2}" sibTransId="{6E3CE9E4-C7E0-41F6-B902-978F5E3C6E41}"/>
    <dgm:cxn modelId="{6EEA7FBD-723C-4768-A8AA-E78A8C176077}" srcId="{C0136C12-AB88-408A-8F74-57B529A9F3F2}" destId="{BD8935C8-78D1-4777-AF21-B3082D12B79F}" srcOrd="3" destOrd="0" parTransId="{510D07B4-2603-4738-A259-5D434A90ED3E}" sibTransId="{CC8EAF91-0658-441F-8F99-08B114810C6A}"/>
    <dgm:cxn modelId="{D86835D1-98BA-45B1-A1B1-881E19CED2F5}" srcId="{C0136C12-AB88-408A-8F74-57B529A9F3F2}" destId="{E615CDEB-CFCA-4730-86CB-3DEDF8B2226B}" srcOrd="0" destOrd="0" parTransId="{55ABF7CF-49FA-4AAE-93C9-242BCD504CF5}" sibTransId="{8BC72781-7F1D-4A9F-B26C-02C07ECA3E2D}"/>
    <dgm:cxn modelId="{7AA042DA-97C1-4C35-9340-80F868E3E1CF}" type="presOf" srcId="{C0136C12-AB88-408A-8F74-57B529A9F3F2}" destId="{7FF2F2A0-16F8-41A0-A3D1-F0FBC6A50881}" srcOrd="0" destOrd="0" presId="urn:microsoft.com/office/officeart/2018/2/layout/IconVerticalSolidList"/>
    <dgm:cxn modelId="{ADA5ECE9-F3FB-4593-8211-D75FD18254EF}" type="presOf" srcId="{BD8935C8-78D1-4777-AF21-B3082D12B79F}" destId="{870B3194-2CF9-425C-B59F-7D6621BB6413}" srcOrd="0" destOrd="0" presId="urn:microsoft.com/office/officeart/2018/2/layout/IconVerticalSolidList"/>
    <dgm:cxn modelId="{3AF573A8-636C-4DAB-8803-5B12EC36DD04}" type="presParOf" srcId="{7FF2F2A0-16F8-41A0-A3D1-F0FBC6A50881}" destId="{35FDB6D0-ED11-4F58-9FC9-926DB8794156}" srcOrd="0" destOrd="0" presId="urn:microsoft.com/office/officeart/2018/2/layout/IconVerticalSolidList"/>
    <dgm:cxn modelId="{C69BCDD2-CA5E-4787-B8AF-F648E7F3DC89}" type="presParOf" srcId="{35FDB6D0-ED11-4F58-9FC9-926DB8794156}" destId="{B6D3E1EC-D743-419B-ACD7-5E51CD7F4C24}" srcOrd="0" destOrd="0" presId="urn:microsoft.com/office/officeart/2018/2/layout/IconVerticalSolidList"/>
    <dgm:cxn modelId="{C5132ACA-324E-46A9-BB6E-B6885C35AAE7}" type="presParOf" srcId="{35FDB6D0-ED11-4F58-9FC9-926DB8794156}" destId="{1CF8D2A5-2BDE-43C3-9A35-3D7986315B8C}" srcOrd="1" destOrd="0" presId="urn:microsoft.com/office/officeart/2018/2/layout/IconVerticalSolidList"/>
    <dgm:cxn modelId="{FE8D1AB3-7C79-40F4-B918-4B4895DC45E2}" type="presParOf" srcId="{35FDB6D0-ED11-4F58-9FC9-926DB8794156}" destId="{923B5F62-BFC1-4EAA-A164-0DCAE1A9AF56}" srcOrd="2" destOrd="0" presId="urn:microsoft.com/office/officeart/2018/2/layout/IconVerticalSolidList"/>
    <dgm:cxn modelId="{901DEEAF-C7CF-49BD-A0B0-EC2F2F6BDBDB}" type="presParOf" srcId="{35FDB6D0-ED11-4F58-9FC9-926DB8794156}" destId="{3238BF7C-F544-44BC-BD9F-A0A720020D6C}" srcOrd="3" destOrd="0" presId="urn:microsoft.com/office/officeart/2018/2/layout/IconVerticalSolidList"/>
    <dgm:cxn modelId="{E8F056CB-B3C7-475C-B84F-4C416E33E03A}" type="presParOf" srcId="{7FF2F2A0-16F8-41A0-A3D1-F0FBC6A50881}" destId="{1EF38E66-5AB8-497C-93C3-8A86CBA8B92E}" srcOrd="1" destOrd="0" presId="urn:microsoft.com/office/officeart/2018/2/layout/IconVerticalSolidList"/>
    <dgm:cxn modelId="{3BF131A3-36A3-44F7-A72D-28AD887502F8}" type="presParOf" srcId="{7FF2F2A0-16F8-41A0-A3D1-F0FBC6A50881}" destId="{1ED19C23-945C-411A-BE0D-9644DE50B6D2}" srcOrd="2" destOrd="0" presId="urn:microsoft.com/office/officeart/2018/2/layout/IconVerticalSolidList"/>
    <dgm:cxn modelId="{75BBCA77-BC32-43E6-8E12-E9DF9C2F09A9}" type="presParOf" srcId="{1ED19C23-945C-411A-BE0D-9644DE50B6D2}" destId="{0145B815-3CCA-4594-9E3A-0E905FA3DBF4}" srcOrd="0" destOrd="0" presId="urn:microsoft.com/office/officeart/2018/2/layout/IconVerticalSolidList"/>
    <dgm:cxn modelId="{2E566298-C221-4B4D-8507-37E6098C1B17}" type="presParOf" srcId="{1ED19C23-945C-411A-BE0D-9644DE50B6D2}" destId="{BE4E02C7-8D13-4DBC-B5C0-DCED3B5D3156}" srcOrd="1" destOrd="0" presId="urn:microsoft.com/office/officeart/2018/2/layout/IconVerticalSolidList"/>
    <dgm:cxn modelId="{31091913-9D2E-4B95-97EC-E08E187C23C4}" type="presParOf" srcId="{1ED19C23-945C-411A-BE0D-9644DE50B6D2}" destId="{D6CA5592-D305-4B48-931C-E7D71B71BB7A}" srcOrd="2" destOrd="0" presId="urn:microsoft.com/office/officeart/2018/2/layout/IconVerticalSolidList"/>
    <dgm:cxn modelId="{3D7815FD-6A62-478B-9CDE-D5B5EADC9809}" type="presParOf" srcId="{1ED19C23-945C-411A-BE0D-9644DE50B6D2}" destId="{B32AFB54-1592-4C99-8811-4DF8D295B22D}" srcOrd="3" destOrd="0" presId="urn:microsoft.com/office/officeart/2018/2/layout/IconVerticalSolidList"/>
    <dgm:cxn modelId="{EC9B6331-9271-4901-B061-A711A5CF6DBB}" type="presParOf" srcId="{7FF2F2A0-16F8-41A0-A3D1-F0FBC6A50881}" destId="{8313818E-6F16-4F06-8AA7-2F959ECA16E0}" srcOrd="3" destOrd="0" presId="urn:microsoft.com/office/officeart/2018/2/layout/IconVerticalSolidList"/>
    <dgm:cxn modelId="{1E123BB3-EAC3-4DB8-9551-A158746632D1}" type="presParOf" srcId="{7FF2F2A0-16F8-41A0-A3D1-F0FBC6A50881}" destId="{10908285-60AB-4A38-B3A6-E2FFA090BB44}" srcOrd="4" destOrd="0" presId="urn:microsoft.com/office/officeart/2018/2/layout/IconVerticalSolidList"/>
    <dgm:cxn modelId="{3ADA5546-9E4F-4012-9FDE-32B9B8371F13}" type="presParOf" srcId="{10908285-60AB-4A38-B3A6-E2FFA090BB44}" destId="{BC1E8D32-2B46-4265-9AA4-DEE2276ADCE2}" srcOrd="0" destOrd="0" presId="urn:microsoft.com/office/officeart/2018/2/layout/IconVerticalSolidList"/>
    <dgm:cxn modelId="{1D4A7307-6FBE-43B4-9E20-669C0CDB4F01}" type="presParOf" srcId="{10908285-60AB-4A38-B3A6-E2FFA090BB44}" destId="{973EE0AF-E117-4A67-8EBA-398807A5B138}" srcOrd="1" destOrd="0" presId="urn:microsoft.com/office/officeart/2018/2/layout/IconVerticalSolidList"/>
    <dgm:cxn modelId="{27A869F0-34D3-49D9-A4FB-D79F2085A37A}" type="presParOf" srcId="{10908285-60AB-4A38-B3A6-E2FFA090BB44}" destId="{59C77DBF-DDEE-487F-BB4C-518D4B1C1199}" srcOrd="2" destOrd="0" presId="urn:microsoft.com/office/officeart/2018/2/layout/IconVerticalSolidList"/>
    <dgm:cxn modelId="{66E6E7F0-B694-4EF2-BCF9-E72F6AAFA163}" type="presParOf" srcId="{10908285-60AB-4A38-B3A6-E2FFA090BB44}" destId="{FF8E9F15-D35F-4745-BF95-FBD255DA3672}" srcOrd="3" destOrd="0" presId="urn:microsoft.com/office/officeart/2018/2/layout/IconVerticalSolidList"/>
    <dgm:cxn modelId="{D4D8FE15-76BC-4A67-B57F-A45C9A10C7B2}" type="presParOf" srcId="{7FF2F2A0-16F8-41A0-A3D1-F0FBC6A50881}" destId="{A4D79C9D-194A-4148-8E36-CF759050E7FB}" srcOrd="5" destOrd="0" presId="urn:microsoft.com/office/officeart/2018/2/layout/IconVerticalSolidList"/>
    <dgm:cxn modelId="{4022DE51-DC2D-4BCB-9073-431F7782C7B1}" type="presParOf" srcId="{7FF2F2A0-16F8-41A0-A3D1-F0FBC6A50881}" destId="{D81492A3-4D02-47FD-8DEC-FED528A0DC7A}" srcOrd="6" destOrd="0" presId="urn:microsoft.com/office/officeart/2018/2/layout/IconVerticalSolidList"/>
    <dgm:cxn modelId="{16ACAEEE-C97C-40A3-981B-48E9F263A2F6}" type="presParOf" srcId="{D81492A3-4D02-47FD-8DEC-FED528A0DC7A}" destId="{9A494C91-A515-4AAC-A3E1-83D5272CDB95}" srcOrd="0" destOrd="0" presId="urn:microsoft.com/office/officeart/2018/2/layout/IconVerticalSolidList"/>
    <dgm:cxn modelId="{D1120E2E-A277-4C51-84BB-E1BFDD7011C1}" type="presParOf" srcId="{D81492A3-4D02-47FD-8DEC-FED528A0DC7A}" destId="{C8433772-1D7A-4B33-A851-D919DE3ACB03}" srcOrd="1" destOrd="0" presId="urn:microsoft.com/office/officeart/2018/2/layout/IconVerticalSolidList"/>
    <dgm:cxn modelId="{FB226734-75A8-4FE4-9107-7BDA6A655194}" type="presParOf" srcId="{D81492A3-4D02-47FD-8DEC-FED528A0DC7A}" destId="{CD195771-0FE1-4E88-8D00-99DBFF322E47}" srcOrd="2" destOrd="0" presId="urn:microsoft.com/office/officeart/2018/2/layout/IconVerticalSolidList"/>
    <dgm:cxn modelId="{3B9F49D7-D150-45B5-B902-0A89F7F85BE8}" type="presParOf" srcId="{D81492A3-4D02-47FD-8DEC-FED528A0DC7A}" destId="{870B3194-2CF9-425C-B59F-7D6621BB641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24FFF6-90D0-4CB7-A457-BDBAC4D85F2A}" type="doc">
      <dgm:prSet loTypeId="urn:microsoft.com/office/officeart/2005/8/layout/hierarchy1" loCatId="hierarchy" qsTypeId="urn:microsoft.com/office/officeart/2005/8/quickstyle/simple1" qsCatId="simple" csTypeId="urn:microsoft.com/office/officeart/2005/8/colors/accent2_2" csCatId="accent2" phldr="1"/>
      <dgm:spPr/>
      <dgm:t>
        <a:bodyPr/>
        <a:lstStyle/>
        <a:p>
          <a:endParaRPr lang="en-US"/>
        </a:p>
      </dgm:t>
    </dgm:pt>
    <dgm:pt modelId="{D959DBCE-D556-4A25-8228-0ED0948E7990}">
      <dgm:prSet/>
      <dgm:spPr/>
      <dgm:t>
        <a:bodyPr/>
        <a:lstStyle/>
        <a:p>
          <a:r>
            <a:rPr lang="en-US" b="1">
              <a:latin typeface="Abadi" panose="020B0604020104020204" pitchFamily="34" charset="0"/>
            </a:rPr>
            <a:t>Adversarial Mimicry Challenges</a:t>
          </a:r>
          <a:endParaRPr lang="en-US">
            <a:latin typeface="Abadi" panose="020B0604020104020204" pitchFamily="34" charset="0"/>
          </a:endParaRPr>
        </a:p>
      </dgm:t>
    </dgm:pt>
    <dgm:pt modelId="{9A6EA241-1B6C-44F0-99F5-EC9572467424}" type="parTrans" cxnId="{F02FF674-C68F-477C-BEE9-96963195BDB4}">
      <dgm:prSet/>
      <dgm:spPr/>
      <dgm:t>
        <a:bodyPr/>
        <a:lstStyle/>
        <a:p>
          <a:endParaRPr lang="en-US"/>
        </a:p>
      </dgm:t>
    </dgm:pt>
    <dgm:pt modelId="{360323DE-EBE9-41DE-9A8E-241E5853973B}" type="sibTrans" cxnId="{F02FF674-C68F-477C-BEE9-96963195BDB4}">
      <dgm:prSet/>
      <dgm:spPr/>
      <dgm:t>
        <a:bodyPr/>
        <a:lstStyle/>
        <a:p>
          <a:endParaRPr lang="en-US"/>
        </a:p>
      </dgm:t>
    </dgm:pt>
    <dgm:pt modelId="{268F8328-F908-4553-85A9-1EE444643ABD}">
      <dgm:prSet/>
      <dgm:spPr/>
      <dgm:t>
        <a:bodyPr/>
        <a:lstStyle/>
        <a:p>
          <a:r>
            <a:rPr lang="en-US" b="1">
              <a:latin typeface="Abadi" panose="020B0604020104020204" pitchFamily="34" charset="0"/>
            </a:rPr>
            <a:t>Short Text</a:t>
          </a:r>
          <a:br>
            <a:rPr lang="en-US" b="1">
              <a:latin typeface="Abadi" panose="020B0604020104020204" pitchFamily="34" charset="0"/>
            </a:rPr>
          </a:br>
          <a:r>
            <a:rPr lang="en-US" b="1">
              <a:latin typeface="Abadi" panose="020B0604020104020204" pitchFamily="34" charset="0"/>
            </a:rPr>
            <a:t>Limitations</a:t>
          </a:r>
          <a:endParaRPr lang="en-US">
            <a:latin typeface="Abadi" panose="020B0604020104020204" pitchFamily="34" charset="0"/>
          </a:endParaRPr>
        </a:p>
      </dgm:t>
    </dgm:pt>
    <dgm:pt modelId="{F1B5C115-D43E-4CF8-BC82-8844CDB0B88B}" type="parTrans" cxnId="{34948226-A7D0-46D3-AA9B-21F4AA23AA9C}">
      <dgm:prSet/>
      <dgm:spPr/>
      <dgm:t>
        <a:bodyPr/>
        <a:lstStyle/>
        <a:p>
          <a:endParaRPr lang="en-US"/>
        </a:p>
      </dgm:t>
    </dgm:pt>
    <dgm:pt modelId="{4D66869A-4AFF-42E6-8F84-8D9F55015344}" type="sibTrans" cxnId="{34948226-A7D0-46D3-AA9B-21F4AA23AA9C}">
      <dgm:prSet/>
      <dgm:spPr/>
      <dgm:t>
        <a:bodyPr/>
        <a:lstStyle/>
        <a:p>
          <a:endParaRPr lang="en-US"/>
        </a:p>
      </dgm:t>
    </dgm:pt>
    <dgm:pt modelId="{996776D8-415A-445E-A46F-422DD07753B0}">
      <dgm:prSet/>
      <dgm:spPr/>
      <dgm:t>
        <a:bodyPr/>
        <a:lstStyle/>
        <a:p>
          <a:r>
            <a:rPr lang="en-US" b="1">
              <a:latin typeface="Abadi" panose="020B0604020104020204" pitchFamily="34" charset="0"/>
            </a:rPr>
            <a:t>Feature Representation Issues</a:t>
          </a:r>
          <a:endParaRPr lang="en-US">
            <a:latin typeface="Abadi" panose="020B0604020104020204" pitchFamily="34" charset="0"/>
          </a:endParaRPr>
        </a:p>
      </dgm:t>
    </dgm:pt>
    <dgm:pt modelId="{84A1D8CD-FC5B-4B1E-B685-D585B1B6CF35}" type="parTrans" cxnId="{BBD549CA-0207-4D61-B9C1-3E147D20E81C}">
      <dgm:prSet/>
      <dgm:spPr/>
      <dgm:t>
        <a:bodyPr/>
        <a:lstStyle/>
        <a:p>
          <a:endParaRPr lang="en-US"/>
        </a:p>
      </dgm:t>
    </dgm:pt>
    <dgm:pt modelId="{3B83DF74-870E-4A36-9205-EB173BD753C1}" type="sibTrans" cxnId="{BBD549CA-0207-4D61-B9C1-3E147D20E81C}">
      <dgm:prSet/>
      <dgm:spPr/>
      <dgm:t>
        <a:bodyPr/>
        <a:lstStyle/>
        <a:p>
          <a:endParaRPr lang="en-US"/>
        </a:p>
      </dgm:t>
    </dgm:pt>
    <dgm:pt modelId="{DF04C2BD-7102-4964-92B5-58EC39489BA0}" type="pres">
      <dgm:prSet presAssocID="{8824FFF6-90D0-4CB7-A457-BDBAC4D85F2A}" presName="hierChild1" presStyleCnt="0">
        <dgm:presLayoutVars>
          <dgm:chPref val="1"/>
          <dgm:dir/>
          <dgm:animOne val="branch"/>
          <dgm:animLvl val="lvl"/>
          <dgm:resizeHandles/>
        </dgm:presLayoutVars>
      </dgm:prSet>
      <dgm:spPr/>
    </dgm:pt>
    <dgm:pt modelId="{0A5ED397-52AE-40DC-AF7B-97509EACFC8D}" type="pres">
      <dgm:prSet presAssocID="{D959DBCE-D556-4A25-8228-0ED0948E7990}" presName="hierRoot1" presStyleCnt="0"/>
      <dgm:spPr/>
    </dgm:pt>
    <dgm:pt modelId="{81AA6A2B-05AE-4169-9A61-B41CE13A37E5}" type="pres">
      <dgm:prSet presAssocID="{D959DBCE-D556-4A25-8228-0ED0948E7990}" presName="composite" presStyleCnt="0"/>
      <dgm:spPr/>
    </dgm:pt>
    <dgm:pt modelId="{44400FDC-5427-427E-8A3B-B370C2902CAC}" type="pres">
      <dgm:prSet presAssocID="{D959DBCE-D556-4A25-8228-0ED0948E7990}" presName="background" presStyleLbl="node0" presStyleIdx="0" presStyleCnt="3"/>
      <dgm:spPr>
        <a:solidFill>
          <a:schemeClr val="accent1">
            <a:lumMod val="20000"/>
            <a:lumOff val="80000"/>
          </a:schemeClr>
        </a:solidFill>
      </dgm:spPr>
    </dgm:pt>
    <dgm:pt modelId="{1D6FC87F-471F-43D0-9EDA-ECDC03CF0E5F}" type="pres">
      <dgm:prSet presAssocID="{D959DBCE-D556-4A25-8228-0ED0948E7990}" presName="text" presStyleLbl="fgAcc0" presStyleIdx="0" presStyleCnt="3">
        <dgm:presLayoutVars>
          <dgm:chPref val="3"/>
        </dgm:presLayoutVars>
      </dgm:prSet>
      <dgm:spPr/>
    </dgm:pt>
    <dgm:pt modelId="{5DBCF642-C320-4433-8BA4-EE44A00883C8}" type="pres">
      <dgm:prSet presAssocID="{D959DBCE-D556-4A25-8228-0ED0948E7990}" presName="hierChild2" presStyleCnt="0"/>
      <dgm:spPr/>
    </dgm:pt>
    <dgm:pt modelId="{9DBE64F6-0C47-49F0-A6BA-0063AD8F8D51}" type="pres">
      <dgm:prSet presAssocID="{268F8328-F908-4553-85A9-1EE444643ABD}" presName="hierRoot1" presStyleCnt="0"/>
      <dgm:spPr/>
    </dgm:pt>
    <dgm:pt modelId="{8A620108-7DA3-434A-8F33-D7150DA4D65C}" type="pres">
      <dgm:prSet presAssocID="{268F8328-F908-4553-85A9-1EE444643ABD}" presName="composite" presStyleCnt="0"/>
      <dgm:spPr/>
    </dgm:pt>
    <dgm:pt modelId="{21F2F928-CC90-487E-9F04-02121437A519}" type="pres">
      <dgm:prSet presAssocID="{268F8328-F908-4553-85A9-1EE444643ABD}" presName="background" presStyleLbl="node0" presStyleIdx="1" presStyleCnt="3"/>
      <dgm:spPr>
        <a:solidFill>
          <a:schemeClr val="accent1">
            <a:lumMod val="20000"/>
            <a:lumOff val="80000"/>
          </a:schemeClr>
        </a:solidFill>
      </dgm:spPr>
    </dgm:pt>
    <dgm:pt modelId="{FB9E8DA5-71AE-4D13-81F2-CC70D4F4FF4A}" type="pres">
      <dgm:prSet presAssocID="{268F8328-F908-4553-85A9-1EE444643ABD}" presName="text" presStyleLbl="fgAcc0" presStyleIdx="1" presStyleCnt="3">
        <dgm:presLayoutVars>
          <dgm:chPref val="3"/>
        </dgm:presLayoutVars>
      </dgm:prSet>
      <dgm:spPr/>
    </dgm:pt>
    <dgm:pt modelId="{B4B3F4A5-7F7A-4BD6-B714-1A7C11690259}" type="pres">
      <dgm:prSet presAssocID="{268F8328-F908-4553-85A9-1EE444643ABD}" presName="hierChild2" presStyleCnt="0"/>
      <dgm:spPr/>
    </dgm:pt>
    <dgm:pt modelId="{CC663965-3AE7-43A2-B01A-4AF3A51B9B2B}" type="pres">
      <dgm:prSet presAssocID="{996776D8-415A-445E-A46F-422DD07753B0}" presName="hierRoot1" presStyleCnt="0"/>
      <dgm:spPr/>
    </dgm:pt>
    <dgm:pt modelId="{DE6038FA-8558-40EE-8E6A-F65EDAD5409F}" type="pres">
      <dgm:prSet presAssocID="{996776D8-415A-445E-A46F-422DD07753B0}" presName="composite" presStyleCnt="0"/>
      <dgm:spPr/>
    </dgm:pt>
    <dgm:pt modelId="{8A4D39E2-A946-4C66-A345-87DD6CD4FB28}" type="pres">
      <dgm:prSet presAssocID="{996776D8-415A-445E-A46F-422DD07753B0}" presName="background" presStyleLbl="node0" presStyleIdx="2" presStyleCnt="3"/>
      <dgm:spPr>
        <a:solidFill>
          <a:schemeClr val="accent1">
            <a:lumMod val="20000"/>
            <a:lumOff val="80000"/>
          </a:schemeClr>
        </a:solidFill>
      </dgm:spPr>
    </dgm:pt>
    <dgm:pt modelId="{CF254475-DB58-4CDD-B860-1D7018D885E4}" type="pres">
      <dgm:prSet presAssocID="{996776D8-415A-445E-A46F-422DD07753B0}" presName="text" presStyleLbl="fgAcc0" presStyleIdx="2" presStyleCnt="3">
        <dgm:presLayoutVars>
          <dgm:chPref val="3"/>
        </dgm:presLayoutVars>
      </dgm:prSet>
      <dgm:spPr/>
    </dgm:pt>
    <dgm:pt modelId="{A5AD7851-72E3-4E46-999E-F30058491F4A}" type="pres">
      <dgm:prSet presAssocID="{996776D8-415A-445E-A46F-422DD07753B0}" presName="hierChild2" presStyleCnt="0"/>
      <dgm:spPr/>
    </dgm:pt>
  </dgm:ptLst>
  <dgm:cxnLst>
    <dgm:cxn modelId="{34948226-A7D0-46D3-AA9B-21F4AA23AA9C}" srcId="{8824FFF6-90D0-4CB7-A457-BDBAC4D85F2A}" destId="{268F8328-F908-4553-85A9-1EE444643ABD}" srcOrd="1" destOrd="0" parTransId="{F1B5C115-D43E-4CF8-BC82-8844CDB0B88B}" sibTransId="{4D66869A-4AFF-42E6-8F84-8D9F55015344}"/>
    <dgm:cxn modelId="{D2504E65-E076-4701-B20E-D14FB1C6D05B}" type="presOf" srcId="{996776D8-415A-445E-A46F-422DD07753B0}" destId="{CF254475-DB58-4CDD-B860-1D7018D885E4}" srcOrd="0" destOrd="0" presId="urn:microsoft.com/office/officeart/2005/8/layout/hierarchy1"/>
    <dgm:cxn modelId="{0BFEF552-6EF2-47BC-B7E5-6FA610B09EE6}" type="presOf" srcId="{268F8328-F908-4553-85A9-1EE444643ABD}" destId="{FB9E8DA5-71AE-4D13-81F2-CC70D4F4FF4A}" srcOrd="0" destOrd="0" presId="urn:microsoft.com/office/officeart/2005/8/layout/hierarchy1"/>
    <dgm:cxn modelId="{F02FF674-C68F-477C-BEE9-96963195BDB4}" srcId="{8824FFF6-90D0-4CB7-A457-BDBAC4D85F2A}" destId="{D959DBCE-D556-4A25-8228-0ED0948E7990}" srcOrd="0" destOrd="0" parTransId="{9A6EA241-1B6C-44F0-99F5-EC9572467424}" sibTransId="{360323DE-EBE9-41DE-9A8E-241E5853973B}"/>
    <dgm:cxn modelId="{32262A8D-88FC-4A46-A21B-2C09AFEE170D}" type="presOf" srcId="{8824FFF6-90D0-4CB7-A457-BDBAC4D85F2A}" destId="{DF04C2BD-7102-4964-92B5-58EC39489BA0}" srcOrd="0" destOrd="0" presId="urn:microsoft.com/office/officeart/2005/8/layout/hierarchy1"/>
    <dgm:cxn modelId="{3FFEB6AD-F95F-4F56-BFFD-5C63AD4D111C}" type="presOf" srcId="{D959DBCE-D556-4A25-8228-0ED0948E7990}" destId="{1D6FC87F-471F-43D0-9EDA-ECDC03CF0E5F}" srcOrd="0" destOrd="0" presId="urn:microsoft.com/office/officeart/2005/8/layout/hierarchy1"/>
    <dgm:cxn modelId="{BBD549CA-0207-4D61-B9C1-3E147D20E81C}" srcId="{8824FFF6-90D0-4CB7-A457-BDBAC4D85F2A}" destId="{996776D8-415A-445E-A46F-422DD07753B0}" srcOrd="2" destOrd="0" parTransId="{84A1D8CD-FC5B-4B1E-B685-D585B1B6CF35}" sibTransId="{3B83DF74-870E-4A36-9205-EB173BD753C1}"/>
    <dgm:cxn modelId="{799B1576-9C65-4A40-B20E-624AD12C5F21}" type="presParOf" srcId="{DF04C2BD-7102-4964-92B5-58EC39489BA0}" destId="{0A5ED397-52AE-40DC-AF7B-97509EACFC8D}" srcOrd="0" destOrd="0" presId="urn:microsoft.com/office/officeart/2005/8/layout/hierarchy1"/>
    <dgm:cxn modelId="{2C214BEB-F38E-422E-BFED-D01D62D2DF38}" type="presParOf" srcId="{0A5ED397-52AE-40DC-AF7B-97509EACFC8D}" destId="{81AA6A2B-05AE-4169-9A61-B41CE13A37E5}" srcOrd="0" destOrd="0" presId="urn:microsoft.com/office/officeart/2005/8/layout/hierarchy1"/>
    <dgm:cxn modelId="{A544D3B5-347A-4598-93CD-6D1BA5B19328}" type="presParOf" srcId="{81AA6A2B-05AE-4169-9A61-B41CE13A37E5}" destId="{44400FDC-5427-427E-8A3B-B370C2902CAC}" srcOrd="0" destOrd="0" presId="urn:microsoft.com/office/officeart/2005/8/layout/hierarchy1"/>
    <dgm:cxn modelId="{89353E23-075E-4714-8ADF-61DAAF06C9B2}" type="presParOf" srcId="{81AA6A2B-05AE-4169-9A61-B41CE13A37E5}" destId="{1D6FC87F-471F-43D0-9EDA-ECDC03CF0E5F}" srcOrd="1" destOrd="0" presId="urn:microsoft.com/office/officeart/2005/8/layout/hierarchy1"/>
    <dgm:cxn modelId="{E4CC8ACD-9104-4CE7-BC32-788E5A02E26B}" type="presParOf" srcId="{0A5ED397-52AE-40DC-AF7B-97509EACFC8D}" destId="{5DBCF642-C320-4433-8BA4-EE44A00883C8}" srcOrd="1" destOrd="0" presId="urn:microsoft.com/office/officeart/2005/8/layout/hierarchy1"/>
    <dgm:cxn modelId="{A49AC43D-33B6-4E8C-8A89-0D541ABB2DA2}" type="presParOf" srcId="{DF04C2BD-7102-4964-92B5-58EC39489BA0}" destId="{9DBE64F6-0C47-49F0-A6BA-0063AD8F8D51}" srcOrd="1" destOrd="0" presId="urn:microsoft.com/office/officeart/2005/8/layout/hierarchy1"/>
    <dgm:cxn modelId="{3D06B455-3F80-43D7-B0EF-0C22713DB8B0}" type="presParOf" srcId="{9DBE64F6-0C47-49F0-A6BA-0063AD8F8D51}" destId="{8A620108-7DA3-434A-8F33-D7150DA4D65C}" srcOrd="0" destOrd="0" presId="urn:microsoft.com/office/officeart/2005/8/layout/hierarchy1"/>
    <dgm:cxn modelId="{1B9A17B4-C447-4912-AD26-FA26CECBC6E9}" type="presParOf" srcId="{8A620108-7DA3-434A-8F33-D7150DA4D65C}" destId="{21F2F928-CC90-487E-9F04-02121437A519}" srcOrd="0" destOrd="0" presId="urn:microsoft.com/office/officeart/2005/8/layout/hierarchy1"/>
    <dgm:cxn modelId="{35FC42B5-BC36-46DA-8080-45491DC9977C}" type="presParOf" srcId="{8A620108-7DA3-434A-8F33-D7150DA4D65C}" destId="{FB9E8DA5-71AE-4D13-81F2-CC70D4F4FF4A}" srcOrd="1" destOrd="0" presId="urn:microsoft.com/office/officeart/2005/8/layout/hierarchy1"/>
    <dgm:cxn modelId="{6B5D6E25-2C8A-4EAB-B62A-F1E6729524F7}" type="presParOf" srcId="{9DBE64F6-0C47-49F0-A6BA-0063AD8F8D51}" destId="{B4B3F4A5-7F7A-4BD6-B714-1A7C11690259}" srcOrd="1" destOrd="0" presId="urn:microsoft.com/office/officeart/2005/8/layout/hierarchy1"/>
    <dgm:cxn modelId="{2E9F1711-8279-4B26-9A0D-6EB8D73DC28B}" type="presParOf" srcId="{DF04C2BD-7102-4964-92B5-58EC39489BA0}" destId="{CC663965-3AE7-43A2-B01A-4AF3A51B9B2B}" srcOrd="2" destOrd="0" presId="urn:microsoft.com/office/officeart/2005/8/layout/hierarchy1"/>
    <dgm:cxn modelId="{D7B44AF6-BB0E-4112-AFB7-FB5CAD967DE0}" type="presParOf" srcId="{CC663965-3AE7-43A2-B01A-4AF3A51B9B2B}" destId="{DE6038FA-8558-40EE-8E6A-F65EDAD5409F}" srcOrd="0" destOrd="0" presId="urn:microsoft.com/office/officeart/2005/8/layout/hierarchy1"/>
    <dgm:cxn modelId="{0250DAFB-E067-4D2A-A4A5-6490298EF463}" type="presParOf" srcId="{DE6038FA-8558-40EE-8E6A-F65EDAD5409F}" destId="{8A4D39E2-A946-4C66-A345-87DD6CD4FB28}" srcOrd="0" destOrd="0" presId="urn:microsoft.com/office/officeart/2005/8/layout/hierarchy1"/>
    <dgm:cxn modelId="{5D83BD40-2B3E-4654-9700-25520F349120}" type="presParOf" srcId="{DE6038FA-8558-40EE-8E6A-F65EDAD5409F}" destId="{CF254475-DB58-4CDD-B860-1D7018D885E4}" srcOrd="1" destOrd="0" presId="urn:microsoft.com/office/officeart/2005/8/layout/hierarchy1"/>
    <dgm:cxn modelId="{0ECCBD40-60AB-461D-B36C-32C6CC62688A}" type="presParOf" srcId="{CC663965-3AE7-43A2-B01A-4AF3A51B9B2B}" destId="{A5AD7851-72E3-4E46-999E-F30058491F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1CF632-C1A2-4B6B-BDDE-3F13DE195F84}"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1E781F4B-B054-4332-B461-32750CA3524C}">
      <dgm:prSet/>
      <dgm:spPr/>
      <dgm:t>
        <a:bodyPr/>
        <a:lstStyle/>
        <a:p>
          <a:pPr>
            <a:lnSpc>
              <a:spcPct val="100000"/>
            </a:lnSpc>
            <a:defRPr b="1"/>
          </a:pPr>
          <a:r>
            <a:rPr lang="en-US" dirty="0"/>
            <a:t>State-of-the-art Neural Network</a:t>
          </a:r>
          <a:br>
            <a:rPr lang="en-US" dirty="0"/>
          </a:br>
          <a:br>
            <a:rPr lang="en-US" dirty="0"/>
          </a:br>
          <a:r>
            <a:rPr lang="en-US" b="0" dirty="0"/>
            <a:t>Siamese Networks</a:t>
          </a:r>
        </a:p>
      </dgm:t>
    </dgm:pt>
    <dgm:pt modelId="{22EE743D-4277-46C0-8A91-4845908A6018}" type="parTrans" cxnId="{055733B4-2D22-4129-948E-1B04D78FA21F}">
      <dgm:prSet/>
      <dgm:spPr/>
      <dgm:t>
        <a:bodyPr/>
        <a:lstStyle/>
        <a:p>
          <a:endParaRPr lang="en-US"/>
        </a:p>
      </dgm:t>
    </dgm:pt>
    <dgm:pt modelId="{CDF25544-71F5-49C6-868A-041A95CE61CE}" type="sibTrans" cxnId="{055733B4-2D22-4129-948E-1B04D78FA21F}">
      <dgm:prSet/>
      <dgm:spPr/>
      <dgm:t>
        <a:bodyPr/>
        <a:lstStyle/>
        <a:p>
          <a:endParaRPr lang="en-US"/>
        </a:p>
      </dgm:t>
    </dgm:pt>
    <dgm:pt modelId="{5E51C303-AB40-4C56-B5E4-3E87A61E5644}">
      <dgm:prSet/>
      <dgm:spPr/>
      <dgm:t>
        <a:bodyPr/>
        <a:lstStyle/>
        <a:p>
          <a:pPr rtl="1">
            <a:lnSpc>
              <a:spcPct val="100000"/>
            </a:lnSpc>
            <a:defRPr b="1"/>
          </a:pPr>
          <a:r>
            <a:rPr lang="en-US" dirty="0"/>
            <a:t>Innovative Adversarial Training Technique</a:t>
          </a:r>
          <a:br>
            <a:rPr lang="en-US" dirty="0"/>
          </a:br>
          <a:br>
            <a:rPr lang="en-US" dirty="0"/>
          </a:br>
          <a:r>
            <a:rPr lang="en-US" dirty="0"/>
            <a:t> </a:t>
          </a:r>
          <a:r>
            <a:rPr lang="en-US" b="0" dirty="0"/>
            <a:t>Impostor Projections</a:t>
          </a:r>
        </a:p>
      </dgm:t>
    </dgm:pt>
    <dgm:pt modelId="{A031F67D-7BA1-4C20-B8AC-A54ADA89016C}" type="parTrans" cxnId="{957C3255-5529-41F7-97C5-312181DCA975}">
      <dgm:prSet/>
      <dgm:spPr/>
      <dgm:t>
        <a:bodyPr/>
        <a:lstStyle/>
        <a:p>
          <a:endParaRPr lang="en-US"/>
        </a:p>
      </dgm:t>
    </dgm:pt>
    <dgm:pt modelId="{959FE103-9D8D-40C9-84E3-8A8A6CBAED41}" type="sibTrans" cxnId="{957C3255-5529-41F7-97C5-312181DCA975}">
      <dgm:prSet/>
      <dgm:spPr/>
      <dgm:t>
        <a:bodyPr/>
        <a:lstStyle/>
        <a:p>
          <a:endParaRPr lang="en-US"/>
        </a:p>
      </dgm:t>
    </dgm:pt>
    <dgm:pt modelId="{E7E69B0E-43CF-4B76-8673-AFAC6471B540}">
      <dgm:prSet/>
      <dgm:spPr/>
      <dgm:t>
        <a:bodyPr/>
        <a:lstStyle/>
        <a:p>
          <a:pPr>
            <a:lnSpc>
              <a:spcPct val="100000"/>
            </a:lnSpc>
            <a:defRPr b="1"/>
          </a:pPr>
          <a:r>
            <a:rPr lang="en-US"/>
            <a:t>Inference</a:t>
          </a:r>
          <a:br>
            <a:rPr lang="en-US"/>
          </a:br>
          <a:r>
            <a:rPr lang="en-US"/>
            <a:t>Pipeline</a:t>
          </a:r>
        </a:p>
      </dgm:t>
    </dgm:pt>
    <dgm:pt modelId="{F81DA2B9-DD9E-4F9A-A465-056D6B3495F8}" type="parTrans" cxnId="{E2E0EB59-5E8E-4C1D-9346-2724CB5606E2}">
      <dgm:prSet/>
      <dgm:spPr/>
      <dgm:t>
        <a:bodyPr/>
        <a:lstStyle/>
        <a:p>
          <a:endParaRPr lang="en-US"/>
        </a:p>
      </dgm:t>
    </dgm:pt>
    <dgm:pt modelId="{0DF8D42C-8816-4CBC-9CE2-F5229FB2368C}" type="sibTrans" cxnId="{E2E0EB59-5E8E-4C1D-9346-2724CB5606E2}">
      <dgm:prSet/>
      <dgm:spPr/>
      <dgm:t>
        <a:bodyPr/>
        <a:lstStyle/>
        <a:p>
          <a:endParaRPr lang="en-US"/>
        </a:p>
      </dgm:t>
    </dgm:pt>
    <dgm:pt modelId="{C97E90A1-A5CC-4E6F-8538-D9D6DFC368D9}">
      <dgm:prSet custT="1"/>
      <dgm:spPr/>
      <dgm:t>
        <a:bodyPr/>
        <a:lstStyle/>
        <a:p>
          <a:pPr>
            <a:lnSpc>
              <a:spcPct val="100000"/>
            </a:lnSpc>
          </a:pPr>
          <a:r>
            <a:rPr lang="en-US" sz="1400" b="0" dirty="0"/>
            <a:t>Signal Construction</a:t>
          </a:r>
        </a:p>
      </dgm:t>
    </dgm:pt>
    <dgm:pt modelId="{E8D19E03-862A-4FF8-B2F6-EEB3A174F8D2}" type="sibTrans" cxnId="{E305E0E7-88A9-4A9B-A6CA-42D9F5FDB9D1}">
      <dgm:prSet/>
      <dgm:spPr/>
      <dgm:t>
        <a:bodyPr/>
        <a:lstStyle/>
        <a:p>
          <a:endParaRPr lang="en-US"/>
        </a:p>
      </dgm:t>
    </dgm:pt>
    <dgm:pt modelId="{CD9A6B1F-3124-4AFE-AEFE-E1D9EF5A9336}" type="parTrans" cxnId="{E305E0E7-88A9-4A9B-A6CA-42D9F5FDB9D1}">
      <dgm:prSet/>
      <dgm:spPr/>
      <dgm:t>
        <a:bodyPr/>
        <a:lstStyle/>
        <a:p>
          <a:endParaRPr lang="en-US"/>
        </a:p>
      </dgm:t>
    </dgm:pt>
    <dgm:pt modelId="{FD567613-147D-42A5-80FC-6A9C1E9CB594}">
      <dgm:prSet custT="1"/>
      <dgm:spPr/>
      <dgm:t>
        <a:bodyPr/>
        <a:lstStyle/>
        <a:p>
          <a:pPr>
            <a:lnSpc>
              <a:spcPct val="100000"/>
            </a:lnSpc>
          </a:pPr>
          <a:r>
            <a:rPr lang="en-US" sz="1400" b="0"/>
            <a:t>Dynamic Time Warping</a:t>
          </a:r>
        </a:p>
      </dgm:t>
    </dgm:pt>
    <dgm:pt modelId="{609E78AB-AB72-467E-822A-B31107ABE745}" type="sibTrans" cxnId="{6A0FC21E-9AC1-4178-8F60-9CEDF4C7201A}">
      <dgm:prSet/>
      <dgm:spPr/>
      <dgm:t>
        <a:bodyPr/>
        <a:lstStyle/>
        <a:p>
          <a:endParaRPr lang="en-US"/>
        </a:p>
      </dgm:t>
    </dgm:pt>
    <dgm:pt modelId="{F4CD36BA-1E4A-4BC1-B5A2-1A9E406D90EF}" type="parTrans" cxnId="{6A0FC21E-9AC1-4178-8F60-9CEDF4C7201A}">
      <dgm:prSet/>
      <dgm:spPr/>
      <dgm:t>
        <a:bodyPr/>
        <a:lstStyle/>
        <a:p>
          <a:endParaRPr lang="en-US"/>
        </a:p>
      </dgm:t>
    </dgm:pt>
    <dgm:pt modelId="{396BFC90-9BB6-4A61-8E3D-78C8EC24AF22}">
      <dgm:prSet custT="1"/>
      <dgm:spPr/>
      <dgm:t>
        <a:bodyPr/>
        <a:lstStyle/>
        <a:p>
          <a:pPr>
            <a:lnSpc>
              <a:spcPct val="100000"/>
            </a:lnSpc>
          </a:pPr>
          <a:r>
            <a:rPr lang="en-US" sz="1400" b="0"/>
            <a:t>Isolation Forest Algorithm</a:t>
          </a:r>
        </a:p>
      </dgm:t>
    </dgm:pt>
    <dgm:pt modelId="{6FC54EF4-3107-4B35-9F78-20887E199A62}" type="sibTrans" cxnId="{89ECA8EA-CCF0-46F8-9796-6D4CEBE2D0F1}">
      <dgm:prSet/>
      <dgm:spPr/>
      <dgm:t>
        <a:bodyPr/>
        <a:lstStyle/>
        <a:p>
          <a:endParaRPr lang="en-US"/>
        </a:p>
      </dgm:t>
    </dgm:pt>
    <dgm:pt modelId="{ED2B3CA2-DB39-418B-966B-3CA87192340E}" type="parTrans" cxnId="{89ECA8EA-CCF0-46F8-9796-6D4CEBE2D0F1}">
      <dgm:prSet/>
      <dgm:spPr/>
      <dgm:t>
        <a:bodyPr/>
        <a:lstStyle/>
        <a:p>
          <a:endParaRPr lang="en-US"/>
        </a:p>
      </dgm:t>
    </dgm:pt>
    <dgm:pt modelId="{C6992572-258A-4934-AB69-A8F453D0CA40}">
      <dgm:prSet custT="1"/>
      <dgm:spPr/>
      <dgm:t>
        <a:bodyPr/>
        <a:lstStyle/>
        <a:p>
          <a:pPr>
            <a:lnSpc>
              <a:spcPct val="100000"/>
            </a:lnSpc>
          </a:pPr>
          <a:r>
            <a:rPr lang="en-US" sz="1400" b="0" dirty="0"/>
            <a:t>K-Medoids Clustering Algorithm</a:t>
          </a:r>
        </a:p>
      </dgm:t>
    </dgm:pt>
    <dgm:pt modelId="{6C4CD1A4-4F02-4378-B87F-8CDF3FA7DBF5}" type="sibTrans" cxnId="{0D1EB324-A608-43FD-BB8B-34D3A49877D9}">
      <dgm:prSet/>
      <dgm:spPr/>
      <dgm:t>
        <a:bodyPr/>
        <a:lstStyle/>
        <a:p>
          <a:endParaRPr lang="en-US"/>
        </a:p>
      </dgm:t>
    </dgm:pt>
    <dgm:pt modelId="{A5ED765C-7E73-4801-87A9-4CF8DACCB304}" type="parTrans" cxnId="{0D1EB324-A608-43FD-BB8B-34D3A49877D9}">
      <dgm:prSet/>
      <dgm:spPr/>
      <dgm:t>
        <a:bodyPr/>
        <a:lstStyle/>
        <a:p>
          <a:endParaRPr lang="en-US"/>
        </a:p>
      </dgm:t>
    </dgm:pt>
    <dgm:pt modelId="{6FFC1CFC-68C9-4ECC-9E9C-ABF176F2BA91}" type="pres">
      <dgm:prSet presAssocID="{491CF632-C1A2-4B6B-BDDE-3F13DE195F84}" presName="root" presStyleCnt="0">
        <dgm:presLayoutVars>
          <dgm:dir/>
          <dgm:resizeHandles val="exact"/>
        </dgm:presLayoutVars>
      </dgm:prSet>
      <dgm:spPr/>
    </dgm:pt>
    <dgm:pt modelId="{16AB0AC8-8A9C-4A9A-8047-5D6438EFEAF8}" type="pres">
      <dgm:prSet presAssocID="{1E781F4B-B054-4332-B461-32750CA3524C}" presName="compNode" presStyleCnt="0"/>
      <dgm:spPr/>
    </dgm:pt>
    <dgm:pt modelId="{FFC40A2F-37D5-4317-BAEB-F953D20E7D5E}" type="pres">
      <dgm:prSet presAssocID="{1E781F4B-B054-4332-B461-32750CA3524C}" presName="iconRect" presStyleLbl="node1" presStyleIdx="0" presStyleCnt="3" custScaleX="110025" custScaleY="11758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709F75D4-24ED-4474-B436-D487A10FAA0E}" type="pres">
      <dgm:prSet presAssocID="{1E781F4B-B054-4332-B461-32750CA3524C}" presName="iconSpace" presStyleCnt="0"/>
      <dgm:spPr/>
    </dgm:pt>
    <dgm:pt modelId="{4FF1208D-13A5-489B-B92C-D34BA83AD1F5}" type="pres">
      <dgm:prSet presAssocID="{1E781F4B-B054-4332-B461-32750CA3524C}" presName="parTx" presStyleLbl="revTx" presStyleIdx="0" presStyleCnt="6" custScaleY="163364" custLinFactNeighborX="1826" custLinFactNeighborY="27971">
        <dgm:presLayoutVars>
          <dgm:chMax val="0"/>
          <dgm:chPref val="0"/>
        </dgm:presLayoutVars>
      </dgm:prSet>
      <dgm:spPr/>
    </dgm:pt>
    <dgm:pt modelId="{B568101C-47A0-4AED-BABD-A5E175910D95}" type="pres">
      <dgm:prSet presAssocID="{1E781F4B-B054-4332-B461-32750CA3524C}" presName="txSpace" presStyleCnt="0"/>
      <dgm:spPr/>
    </dgm:pt>
    <dgm:pt modelId="{2B97834B-2CE6-44A0-AAAC-7C118501B6D9}" type="pres">
      <dgm:prSet presAssocID="{1E781F4B-B054-4332-B461-32750CA3524C}" presName="desTx" presStyleLbl="revTx" presStyleIdx="1" presStyleCnt="6">
        <dgm:presLayoutVars/>
      </dgm:prSet>
      <dgm:spPr/>
    </dgm:pt>
    <dgm:pt modelId="{4F12253F-C98F-46CD-94F7-6CD631DE7D74}" type="pres">
      <dgm:prSet presAssocID="{CDF25544-71F5-49C6-868A-041A95CE61CE}" presName="sibTrans" presStyleCnt="0"/>
      <dgm:spPr/>
    </dgm:pt>
    <dgm:pt modelId="{7B794DDE-8720-4294-8DAD-E9BE526706E1}" type="pres">
      <dgm:prSet presAssocID="{5E51C303-AB40-4C56-B5E4-3E87A61E5644}" presName="compNode" presStyleCnt="0"/>
      <dgm:spPr/>
    </dgm:pt>
    <dgm:pt modelId="{C8039064-3A6E-4B9F-A928-47C79E914255}" type="pres">
      <dgm:prSet presAssocID="{5E51C303-AB40-4C56-B5E4-3E87A61E56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9125CAA1-B920-43AA-B21B-7A6D1F5B1076}" type="pres">
      <dgm:prSet presAssocID="{5E51C303-AB40-4C56-B5E4-3E87A61E5644}" presName="iconSpace" presStyleCnt="0"/>
      <dgm:spPr/>
    </dgm:pt>
    <dgm:pt modelId="{02D3AC3C-AD96-4654-83F4-85F919B4DCA2}" type="pres">
      <dgm:prSet presAssocID="{5E51C303-AB40-4C56-B5E4-3E87A61E5644}" presName="parTx" presStyleLbl="revTx" presStyleIdx="2" presStyleCnt="6" custScaleY="142912" custLinFactNeighborX="89" custLinFactNeighborY="21292">
        <dgm:presLayoutVars>
          <dgm:chMax val="0"/>
          <dgm:chPref val="0"/>
        </dgm:presLayoutVars>
      </dgm:prSet>
      <dgm:spPr/>
    </dgm:pt>
    <dgm:pt modelId="{EC2C3745-CEE1-4995-85FE-294297656057}" type="pres">
      <dgm:prSet presAssocID="{5E51C303-AB40-4C56-B5E4-3E87A61E5644}" presName="txSpace" presStyleCnt="0"/>
      <dgm:spPr/>
    </dgm:pt>
    <dgm:pt modelId="{EF676580-0A33-4729-A945-19DC3B22F79D}" type="pres">
      <dgm:prSet presAssocID="{5E51C303-AB40-4C56-B5E4-3E87A61E5644}" presName="desTx" presStyleLbl="revTx" presStyleIdx="3" presStyleCnt="6">
        <dgm:presLayoutVars/>
      </dgm:prSet>
      <dgm:spPr/>
    </dgm:pt>
    <dgm:pt modelId="{C3856B9D-14AD-45F6-824B-48E5D6D2FE4E}" type="pres">
      <dgm:prSet presAssocID="{959FE103-9D8D-40C9-84E3-8A8A6CBAED41}" presName="sibTrans" presStyleCnt="0"/>
      <dgm:spPr/>
    </dgm:pt>
    <dgm:pt modelId="{94D802FD-7CF9-4F76-BFC0-153626DEF2BD}" type="pres">
      <dgm:prSet presAssocID="{E7E69B0E-43CF-4B76-8673-AFAC6471B540}" presName="compNode" presStyleCnt="0"/>
      <dgm:spPr/>
    </dgm:pt>
    <dgm:pt modelId="{D5638E3C-2A0E-48FE-A294-5A0556F85F92}" type="pres">
      <dgm:prSet presAssocID="{E7E69B0E-43CF-4B76-8673-AFAC6471B5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3BBBE5B2-8B3C-4E35-8271-D20F6ABA54D0}" type="pres">
      <dgm:prSet presAssocID="{E7E69B0E-43CF-4B76-8673-AFAC6471B540}" presName="iconSpace" presStyleCnt="0"/>
      <dgm:spPr/>
    </dgm:pt>
    <dgm:pt modelId="{D9ECE6F1-AB86-4832-9FC6-5639C1F3C8B7}" type="pres">
      <dgm:prSet presAssocID="{E7E69B0E-43CF-4B76-8673-AFAC6471B540}" presName="parTx" presStyleLbl="revTx" presStyleIdx="4" presStyleCnt="6">
        <dgm:presLayoutVars>
          <dgm:chMax val="0"/>
          <dgm:chPref val="0"/>
        </dgm:presLayoutVars>
      </dgm:prSet>
      <dgm:spPr/>
    </dgm:pt>
    <dgm:pt modelId="{4E5A2C28-0A43-4DA3-A137-9FC67C6438A8}" type="pres">
      <dgm:prSet presAssocID="{E7E69B0E-43CF-4B76-8673-AFAC6471B540}" presName="txSpace" presStyleCnt="0"/>
      <dgm:spPr/>
    </dgm:pt>
    <dgm:pt modelId="{3EBA7D6C-2441-4BFF-A94F-054B46019151}" type="pres">
      <dgm:prSet presAssocID="{E7E69B0E-43CF-4B76-8673-AFAC6471B540}" presName="desTx" presStyleLbl="revTx" presStyleIdx="5" presStyleCnt="6" custLinFactNeighborX="-167" custLinFactNeighborY="-21053">
        <dgm:presLayoutVars/>
      </dgm:prSet>
      <dgm:spPr/>
    </dgm:pt>
  </dgm:ptLst>
  <dgm:cxnLst>
    <dgm:cxn modelId="{91C9A109-18D7-4E03-A457-50CB4DD9A8CA}" type="presOf" srcId="{1E781F4B-B054-4332-B461-32750CA3524C}" destId="{4FF1208D-13A5-489B-B92C-D34BA83AD1F5}" srcOrd="0" destOrd="0" presId="urn:microsoft.com/office/officeart/2018/5/layout/CenteredIconLabelDescriptionList"/>
    <dgm:cxn modelId="{0A1B0A0A-3051-466D-9694-173D5637C584}" type="presOf" srcId="{C97E90A1-A5CC-4E6F-8538-D9D6DFC368D9}" destId="{3EBA7D6C-2441-4BFF-A94F-054B46019151}" srcOrd="0" destOrd="0" presId="urn:microsoft.com/office/officeart/2018/5/layout/CenteredIconLabelDescriptionList"/>
    <dgm:cxn modelId="{418B981E-5C44-4F7E-B9A7-25CAE48EB60D}" type="presOf" srcId="{FD567613-147D-42A5-80FC-6A9C1E9CB594}" destId="{3EBA7D6C-2441-4BFF-A94F-054B46019151}" srcOrd="0" destOrd="1" presId="urn:microsoft.com/office/officeart/2018/5/layout/CenteredIconLabelDescriptionList"/>
    <dgm:cxn modelId="{6A0FC21E-9AC1-4178-8F60-9CEDF4C7201A}" srcId="{E7E69B0E-43CF-4B76-8673-AFAC6471B540}" destId="{FD567613-147D-42A5-80FC-6A9C1E9CB594}" srcOrd="1" destOrd="0" parTransId="{F4CD36BA-1E4A-4BC1-B5A2-1A9E406D90EF}" sibTransId="{609E78AB-AB72-467E-822A-B31107ABE745}"/>
    <dgm:cxn modelId="{0D1EB324-A608-43FD-BB8B-34D3A49877D9}" srcId="{E7E69B0E-43CF-4B76-8673-AFAC6471B540}" destId="{C6992572-258A-4934-AB69-A8F453D0CA40}" srcOrd="3" destOrd="0" parTransId="{A5ED765C-7E73-4801-87A9-4CF8DACCB304}" sibTransId="{6C4CD1A4-4F02-4378-B87F-8CDF3FA7DBF5}"/>
    <dgm:cxn modelId="{5603B061-5FB4-4FDB-BAC7-DD866E41C11D}" type="presOf" srcId="{396BFC90-9BB6-4A61-8E3D-78C8EC24AF22}" destId="{3EBA7D6C-2441-4BFF-A94F-054B46019151}" srcOrd="0" destOrd="2" presId="urn:microsoft.com/office/officeart/2018/5/layout/CenteredIconLabelDescriptionList"/>
    <dgm:cxn modelId="{5B6A864D-313B-470A-90E2-22689B1B8589}" type="presOf" srcId="{C6992572-258A-4934-AB69-A8F453D0CA40}" destId="{3EBA7D6C-2441-4BFF-A94F-054B46019151}" srcOrd="0" destOrd="3" presId="urn:microsoft.com/office/officeart/2018/5/layout/CenteredIconLabelDescriptionList"/>
    <dgm:cxn modelId="{EDF6A072-6AC9-4DF7-A64E-3CA117373B15}" type="presOf" srcId="{5E51C303-AB40-4C56-B5E4-3E87A61E5644}" destId="{02D3AC3C-AD96-4654-83F4-85F919B4DCA2}" srcOrd="0" destOrd="0" presId="urn:microsoft.com/office/officeart/2018/5/layout/CenteredIconLabelDescriptionList"/>
    <dgm:cxn modelId="{957C3255-5529-41F7-97C5-312181DCA975}" srcId="{491CF632-C1A2-4B6B-BDDE-3F13DE195F84}" destId="{5E51C303-AB40-4C56-B5E4-3E87A61E5644}" srcOrd="1" destOrd="0" parTransId="{A031F67D-7BA1-4C20-B8AC-A54ADA89016C}" sibTransId="{959FE103-9D8D-40C9-84E3-8A8A6CBAED41}"/>
    <dgm:cxn modelId="{E2E0EB59-5E8E-4C1D-9346-2724CB5606E2}" srcId="{491CF632-C1A2-4B6B-BDDE-3F13DE195F84}" destId="{E7E69B0E-43CF-4B76-8673-AFAC6471B540}" srcOrd="2" destOrd="0" parTransId="{F81DA2B9-DD9E-4F9A-A465-056D6B3495F8}" sibTransId="{0DF8D42C-8816-4CBC-9CE2-F5229FB2368C}"/>
    <dgm:cxn modelId="{C910BE8C-CA2D-471A-9310-C1B8E4C0E64D}" type="presOf" srcId="{491CF632-C1A2-4B6B-BDDE-3F13DE195F84}" destId="{6FFC1CFC-68C9-4ECC-9E9C-ABF176F2BA91}" srcOrd="0" destOrd="0" presId="urn:microsoft.com/office/officeart/2018/5/layout/CenteredIconLabelDescriptionList"/>
    <dgm:cxn modelId="{B6649A9F-0553-452B-BEE6-2D0951B114CB}" type="presOf" srcId="{E7E69B0E-43CF-4B76-8673-AFAC6471B540}" destId="{D9ECE6F1-AB86-4832-9FC6-5639C1F3C8B7}" srcOrd="0" destOrd="0" presId="urn:microsoft.com/office/officeart/2018/5/layout/CenteredIconLabelDescriptionList"/>
    <dgm:cxn modelId="{055733B4-2D22-4129-948E-1B04D78FA21F}" srcId="{491CF632-C1A2-4B6B-BDDE-3F13DE195F84}" destId="{1E781F4B-B054-4332-B461-32750CA3524C}" srcOrd="0" destOrd="0" parTransId="{22EE743D-4277-46C0-8A91-4845908A6018}" sibTransId="{CDF25544-71F5-49C6-868A-041A95CE61CE}"/>
    <dgm:cxn modelId="{E305E0E7-88A9-4A9B-A6CA-42D9F5FDB9D1}" srcId="{E7E69B0E-43CF-4B76-8673-AFAC6471B540}" destId="{C97E90A1-A5CC-4E6F-8538-D9D6DFC368D9}" srcOrd="0" destOrd="0" parTransId="{CD9A6B1F-3124-4AFE-AEFE-E1D9EF5A9336}" sibTransId="{E8D19E03-862A-4FF8-B2F6-EEB3A174F8D2}"/>
    <dgm:cxn modelId="{89ECA8EA-CCF0-46F8-9796-6D4CEBE2D0F1}" srcId="{E7E69B0E-43CF-4B76-8673-AFAC6471B540}" destId="{396BFC90-9BB6-4A61-8E3D-78C8EC24AF22}" srcOrd="2" destOrd="0" parTransId="{ED2B3CA2-DB39-418B-966B-3CA87192340E}" sibTransId="{6FC54EF4-3107-4B35-9F78-20887E199A62}"/>
    <dgm:cxn modelId="{6F6C2535-D40E-44B7-BD4F-B49105152764}" type="presParOf" srcId="{6FFC1CFC-68C9-4ECC-9E9C-ABF176F2BA91}" destId="{16AB0AC8-8A9C-4A9A-8047-5D6438EFEAF8}" srcOrd="0" destOrd="0" presId="urn:microsoft.com/office/officeart/2018/5/layout/CenteredIconLabelDescriptionList"/>
    <dgm:cxn modelId="{DEE1F8E8-381C-49D1-B5F2-F7ED90676575}" type="presParOf" srcId="{16AB0AC8-8A9C-4A9A-8047-5D6438EFEAF8}" destId="{FFC40A2F-37D5-4317-BAEB-F953D20E7D5E}" srcOrd="0" destOrd="0" presId="urn:microsoft.com/office/officeart/2018/5/layout/CenteredIconLabelDescriptionList"/>
    <dgm:cxn modelId="{BBC772FC-F58D-48D4-B055-364BD3875A20}" type="presParOf" srcId="{16AB0AC8-8A9C-4A9A-8047-5D6438EFEAF8}" destId="{709F75D4-24ED-4474-B436-D487A10FAA0E}" srcOrd="1" destOrd="0" presId="urn:microsoft.com/office/officeart/2018/5/layout/CenteredIconLabelDescriptionList"/>
    <dgm:cxn modelId="{032F9388-70AA-45D0-81A4-69FC218DD74C}" type="presParOf" srcId="{16AB0AC8-8A9C-4A9A-8047-5D6438EFEAF8}" destId="{4FF1208D-13A5-489B-B92C-D34BA83AD1F5}" srcOrd="2" destOrd="0" presId="urn:microsoft.com/office/officeart/2018/5/layout/CenteredIconLabelDescriptionList"/>
    <dgm:cxn modelId="{C4A9DAA5-FD22-47D2-AB16-0367241014E1}" type="presParOf" srcId="{16AB0AC8-8A9C-4A9A-8047-5D6438EFEAF8}" destId="{B568101C-47A0-4AED-BABD-A5E175910D95}" srcOrd="3" destOrd="0" presId="urn:microsoft.com/office/officeart/2018/5/layout/CenteredIconLabelDescriptionList"/>
    <dgm:cxn modelId="{9294A74F-2228-437A-9CA7-9E8E95404D63}" type="presParOf" srcId="{16AB0AC8-8A9C-4A9A-8047-5D6438EFEAF8}" destId="{2B97834B-2CE6-44A0-AAAC-7C118501B6D9}" srcOrd="4" destOrd="0" presId="urn:microsoft.com/office/officeart/2018/5/layout/CenteredIconLabelDescriptionList"/>
    <dgm:cxn modelId="{F95A87C2-2798-49C6-91C7-0BE1ABAEFF6E}" type="presParOf" srcId="{6FFC1CFC-68C9-4ECC-9E9C-ABF176F2BA91}" destId="{4F12253F-C98F-46CD-94F7-6CD631DE7D74}" srcOrd="1" destOrd="0" presId="urn:microsoft.com/office/officeart/2018/5/layout/CenteredIconLabelDescriptionList"/>
    <dgm:cxn modelId="{A0F8D6BC-48D3-4D5C-8E1E-8973DB0CDFEE}" type="presParOf" srcId="{6FFC1CFC-68C9-4ECC-9E9C-ABF176F2BA91}" destId="{7B794DDE-8720-4294-8DAD-E9BE526706E1}" srcOrd="2" destOrd="0" presId="urn:microsoft.com/office/officeart/2018/5/layout/CenteredIconLabelDescriptionList"/>
    <dgm:cxn modelId="{0DFA6151-7C07-484D-889E-69706B936E15}" type="presParOf" srcId="{7B794DDE-8720-4294-8DAD-E9BE526706E1}" destId="{C8039064-3A6E-4B9F-A928-47C79E914255}" srcOrd="0" destOrd="0" presId="urn:microsoft.com/office/officeart/2018/5/layout/CenteredIconLabelDescriptionList"/>
    <dgm:cxn modelId="{A39542C8-2696-40F1-AC6B-AFF0A66C65CD}" type="presParOf" srcId="{7B794DDE-8720-4294-8DAD-E9BE526706E1}" destId="{9125CAA1-B920-43AA-B21B-7A6D1F5B1076}" srcOrd="1" destOrd="0" presId="urn:microsoft.com/office/officeart/2018/5/layout/CenteredIconLabelDescriptionList"/>
    <dgm:cxn modelId="{DBF246BF-FCD0-4A84-A718-D877BF747C39}" type="presParOf" srcId="{7B794DDE-8720-4294-8DAD-E9BE526706E1}" destId="{02D3AC3C-AD96-4654-83F4-85F919B4DCA2}" srcOrd="2" destOrd="0" presId="urn:microsoft.com/office/officeart/2018/5/layout/CenteredIconLabelDescriptionList"/>
    <dgm:cxn modelId="{9BF23BBD-FAE7-4FBB-A4FE-BA57F6D9C2CD}" type="presParOf" srcId="{7B794DDE-8720-4294-8DAD-E9BE526706E1}" destId="{EC2C3745-CEE1-4995-85FE-294297656057}" srcOrd="3" destOrd="0" presId="urn:microsoft.com/office/officeart/2018/5/layout/CenteredIconLabelDescriptionList"/>
    <dgm:cxn modelId="{BBF9294D-596F-4FF5-9BF0-D286EA9E1962}" type="presParOf" srcId="{7B794DDE-8720-4294-8DAD-E9BE526706E1}" destId="{EF676580-0A33-4729-A945-19DC3B22F79D}" srcOrd="4" destOrd="0" presId="urn:microsoft.com/office/officeart/2018/5/layout/CenteredIconLabelDescriptionList"/>
    <dgm:cxn modelId="{A902E791-D2B3-4E98-BF27-B69613534737}" type="presParOf" srcId="{6FFC1CFC-68C9-4ECC-9E9C-ABF176F2BA91}" destId="{C3856B9D-14AD-45F6-824B-48E5D6D2FE4E}" srcOrd="3" destOrd="0" presId="urn:microsoft.com/office/officeart/2018/5/layout/CenteredIconLabelDescriptionList"/>
    <dgm:cxn modelId="{79F90608-F96C-45CE-8A0B-808736572E8E}" type="presParOf" srcId="{6FFC1CFC-68C9-4ECC-9E9C-ABF176F2BA91}" destId="{94D802FD-7CF9-4F76-BFC0-153626DEF2BD}" srcOrd="4" destOrd="0" presId="urn:microsoft.com/office/officeart/2018/5/layout/CenteredIconLabelDescriptionList"/>
    <dgm:cxn modelId="{FB326D52-E31A-4ABC-8306-7E5961B2E714}" type="presParOf" srcId="{94D802FD-7CF9-4F76-BFC0-153626DEF2BD}" destId="{D5638E3C-2A0E-48FE-A294-5A0556F85F92}" srcOrd="0" destOrd="0" presId="urn:microsoft.com/office/officeart/2018/5/layout/CenteredIconLabelDescriptionList"/>
    <dgm:cxn modelId="{AD37BE89-AAC3-4D85-9E1D-FCA9A5FE54F1}" type="presParOf" srcId="{94D802FD-7CF9-4F76-BFC0-153626DEF2BD}" destId="{3BBBE5B2-8B3C-4E35-8271-D20F6ABA54D0}" srcOrd="1" destOrd="0" presId="urn:microsoft.com/office/officeart/2018/5/layout/CenteredIconLabelDescriptionList"/>
    <dgm:cxn modelId="{92BBB08E-5989-4277-8DD3-A22C273FA9CD}" type="presParOf" srcId="{94D802FD-7CF9-4F76-BFC0-153626DEF2BD}" destId="{D9ECE6F1-AB86-4832-9FC6-5639C1F3C8B7}" srcOrd="2" destOrd="0" presId="urn:microsoft.com/office/officeart/2018/5/layout/CenteredIconLabelDescriptionList"/>
    <dgm:cxn modelId="{08D38793-9074-4E5B-881A-191116D31445}" type="presParOf" srcId="{94D802FD-7CF9-4F76-BFC0-153626DEF2BD}" destId="{4E5A2C28-0A43-4DA3-A137-9FC67C6438A8}" srcOrd="3" destOrd="0" presId="urn:microsoft.com/office/officeart/2018/5/layout/CenteredIconLabelDescriptionList"/>
    <dgm:cxn modelId="{880BEE94-BF1A-4A0D-931A-0AB141531F42}" type="presParOf" srcId="{94D802FD-7CF9-4F76-BFC0-153626DEF2BD}" destId="{3EBA7D6C-2441-4BFF-A94F-054B4601915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29FC15-5F75-4E3A-A0BE-8835995F2E07}" type="doc">
      <dgm:prSet loTypeId="urn:microsoft.com/office/officeart/2018/2/layout/IconVerticalSolidList" loCatId="icon" qsTypeId="urn:microsoft.com/office/officeart/2005/8/quickstyle/simple4" qsCatId="simple" csTypeId="urn:microsoft.com/office/officeart/2005/8/colors/colorful1" csCatId="colorful" phldr="1"/>
      <dgm:spPr/>
      <dgm:t>
        <a:bodyPr/>
        <a:lstStyle/>
        <a:p>
          <a:endParaRPr lang="en-US"/>
        </a:p>
      </dgm:t>
    </dgm:pt>
    <dgm:pt modelId="{B860C6A2-3F77-4F8B-9ED7-B63FC69974B2}" type="pres">
      <dgm:prSet presAssocID="{5429FC15-5F75-4E3A-A0BE-8835995F2E07}" presName="root" presStyleCnt="0">
        <dgm:presLayoutVars>
          <dgm:dir/>
          <dgm:resizeHandles val="exact"/>
        </dgm:presLayoutVars>
      </dgm:prSet>
      <dgm:spPr/>
    </dgm:pt>
  </dgm:ptLst>
  <dgm:cxnLst>
    <dgm:cxn modelId="{41573CEB-3F3F-4282-AF29-F8E607CE5A4A}" type="presOf" srcId="{5429FC15-5F75-4E3A-A0BE-8835995F2E07}" destId="{B860C6A2-3F77-4F8B-9ED7-B63FC69974B2}" srcOrd="0"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7EBCB5-1EDD-4606-8C47-B828CEC671A4}"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7A7E8E6F-EE06-497D-BDB5-835D510D91FD}" type="pres">
      <dgm:prSet presAssocID="{E57EBCB5-1EDD-4606-8C47-B828CEC671A4}" presName="Name0" presStyleCnt="0">
        <dgm:presLayoutVars>
          <dgm:dir/>
          <dgm:animLvl val="lvl"/>
          <dgm:resizeHandles val="exact"/>
        </dgm:presLayoutVars>
      </dgm:prSet>
      <dgm:spPr/>
    </dgm:pt>
  </dgm:ptLst>
  <dgm:cxnLst>
    <dgm:cxn modelId="{FE564EEA-E65D-4C18-9366-0260AB0A7F3C}" type="presOf" srcId="{E57EBCB5-1EDD-4606-8C47-B828CEC671A4}" destId="{7A7E8E6F-EE06-497D-BDB5-835D510D91FD}"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3E1EC-D743-419B-ACD7-5E51CD7F4C24}">
      <dsp:nvSpPr>
        <dsp:cNvPr id="0" name=""/>
        <dsp:cNvSpPr/>
      </dsp:nvSpPr>
      <dsp:spPr>
        <a:xfrm>
          <a:off x="0" y="0"/>
          <a:ext cx="4532649" cy="27723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1CF8D2A5-2BDE-43C3-9A35-3D7986315B8C}">
      <dsp:nvSpPr>
        <dsp:cNvPr id="0" name=""/>
        <dsp:cNvSpPr/>
      </dsp:nvSpPr>
      <dsp:spPr>
        <a:xfrm>
          <a:off x="83865" y="62926"/>
          <a:ext cx="152481" cy="1524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38BF7C-F544-44BC-BD9F-A0A720020D6C}">
      <dsp:nvSpPr>
        <dsp:cNvPr id="0" name=""/>
        <dsp:cNvSpPr/>
      </dsp:nvSpPr>
      <dsp:spPr>
        <a:xfrm>
          <a:off x="320212" y="547"/>
          <a:ext cx="4212436" cy="27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41" tIns="29341" rIns="29341" bIns="29341" numCol="1" spcCol="1270" anchor="ctr" anchorCtr="0">
          <a:noAutofit/>
        </a:bodyPr>
        <a:lstStyle/>
        <a:p>
          <a:pPr marL="0" lvl="0" indent="0" algn="l" defTabSz="666750">
            <a:lnSpc>
              <a:spcPct val="100000"/>
            </a:lnSpc>
            <a:spcBef>
              <a:spcPct val="0"/>
            </a:spcBef>
            <a:spcAft>
              <a:spcPct val="35000"/>
            </a:spcAft>
            <a:buNone/>
          </a:pPr>
          <a:r>
            <a:rPr lang="en-US" sz="1500" b="0" kern="1200" dirty="0">
              <a:latin typeface="Abadi" panose="020B0604020104020204" pitchFamily="34" charset="0"/>
            </a:rPr>
            <a:t>Digital Forensic</a:t>
          </a:r>
        </a:p>
      </dsp:txBody>
      <dsp:txXfrm>
        <a:off x="320212" y="547"/>
        <a:ext cx="4212436" cy="277239"/>
      </dsp:txXfrm>
    </dsp:sp>
    <dsp:sp modelId="{0145B815-3CCA-4594-9E3A-0E905FA3DBF4}">
      <dsp:nvSpPr>
        <dsp:cNvPr id="0" name=""/>
        <dsp:cNvSpPr/>
      </dsp:nvSpPr>
      <dsp:spPr>
        <a:xfrm>
          <a:off x="0" y="347097"/>
          <a:ext cx="4532649" cy="27723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BE4E02C7-8D13-4DBC-B5C0-DCED3B5D3156}">
      <dsp:nvSpPr>
        <dsp:cNvPr id="0" name=""/>
        <dsp:cNvSpPr/>
      </dsp:nvSpPr>
      <dsp:spPr>
        <a:xfrm>
          <a:off x="83865" y="409476"/>
          <a:ext cx="152481" cy="1524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AFB54-1592-4C99-8811-4DF8D295B22D}">
      <dsp:nvSpPr>
        <dsp:cNvPr id="0" name=""/>
        <dsp:cNvSpPr/>
      </dsp:nvSpPr>
      <dsp:spPr>
        <a:xfrm>
          <a:off x="320212" y="347097"/>
          <a:ext cx="4212436" cy="27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41" tIns="29341" rIns="29341" bIns="29341" numCol="1" spcCol="1270" anchor="ctr" anchorCtr="0">
          <a:noAutofit/>
        </a:bodyPr>
        <a:lstStyle/>
        <a:p>
          <a:pPr marL="0" lvl="0" indent="0" algn="l" defTabSz="666750">
            <a:lnSpc>
              <a:spcPct val="100000"/>
            </a:lnSpc>
            <a:spcBef>
              <a:spcPct val="0"/>
            </a:spcBef>
            <a:spcAft>
              <a:spcPct val="35000"/>
            </a:spcAft>
            <a:buNone/>
          </a:pPr>
          <a:r>
            <a:rPr lang="en-US" sz="1500" b="0" kern="1200">
              <a:latin typeface="Abadi" panose="020B0604020104020204" pitchFamily="34" charset="0"/>
            </a:rPr>
            <a:t>Academic Integrity</a:t>
          </a:r>
        </a:p>
      </dsp:txBody>
      <dsp:txXfrm>
        <a:off x="320212" y="347097"/>
        <a:ext cx="4212436" cy="277239"/>
      </dsp:txXfrm>
    </dsp:sp>
    <dsp:sp modelId="{BC1E8D32-2B46-4265-9AA4-DEE2276ADCE2}">
      <dsp:nvSpPr>
        <dsp:cNvPr id="0" name=""/>
        <dsp:cNvSpPr/>
      </dsp:nvSpPr>
      <dsp:spPr>
        <a:xfrm>
          <a:off x="0" y="693646"/>
          <a:ext cx="4532649" cy="27723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973EE0AF-E117-4A67-8EBA-398807A5B138}">
      <dsp:nvSpPr>
        <dsp:cNvPr id="0" name=""/>
        <dsp:cNvSpPr/>
      </dsp:nvSpPr>
      <dsp:spPr>
        <a:xfrm>
          <a:off x="83865" y="756025"/>
          <a:ext cx="152481" cy="15248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8E9F15-D35F-4745-BF95-FBD255DA3672}">
      <dsp:nvSpPr>
        <dsp:cNvPr id="0" name=""/>
        <dsp:cNvSpPr/>
      </dsp:nvSpPr>
      <dsp:spPr>
        <a:xfrm>
          <a:off x="320212" y="693646"/>
          <a:ext cx="4212436" cy="27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41" tIns="29341" rIns="29341" bIns="29341" numCol="1" spcCol="1270" anchor="ctr" anchorCtr="0">
          <a:noAutofit/>
        </a:bodyPr>
        <a:lstStyle/>
        <a:p>
          <a:pPr marL="0" lvl="0" indent="0" algn="l" defTabSz="666750">
            <a:lnSpc>
              <a:spcPct val="100000"/>
            </a:lnSpc>
            <a:spcBef>
              <a:spcPct val="0"/>
            </a:spcBef>
            <a:spcAft>
              <a:spcPct val="35000"/>
            </a:spcAft>
            <a:buNone/>
          </a:pPr>
          <a:r>
            <a:rPr lang="en-US" sz="1500" b="0" kern="1200" dirty="0">
              <a:latin typeface="Abadi" panose="020B0604020104020204" pitchFamily="34" charset="0"/>
            </a:rPr>
            <a:t>Text Analysis Applications</a:t>
          </a:r>
        </a:p>
      </dsp:txBody>
      <dsp:txXfrm>
        <a:off x="320212" y="693646"/>
        <a:ext cx="4212436" cy="277239"/>
      </dsp:txXfrm>
    </dsp:sp>
    <dsp:sp modelId="{9A494C91-A515-4AAC-A3E1-83D5272CDB95}">
      <dsp:nvSpPr>
        <dsp:cNvPr id="0" name=""/>
        <dsp:cNvSpPr/>
      </dsp:nvSpPr>
      <dsp:spPr>
        <a:xfrm>
          <a:off x="0" y="1040196"/>
          <a:ext cx="4532649" cy="277239"/>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C8433772-1D7A-4B33-A851-D919DE3ACB03}">
      <dsp:nvSpPr>
        <dsp:cNvPr id="0" name=""/>
        <dsp:cNvSpPr/>
      </dsp:nvSpPr>
      <dsp:spPr>
        <a:xfrm>
          <a:off x="83865" y="1102575"/>
          <a:ext cx="152481" cy="152481"/>
        </a:xfrm>
        <a:prstGeom prst="rect">
          <a:avLst/>
        </a:prstGeom>
        <a:blipFill rotWithShape="1">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0B3194-2CF9-425C-B59F-7D6621BB6413}">
      <dsp:nvSpPr>
        <dsp:cNvPr id="0" name=""/>
        <dsp:cNvSpPr/>
      </dsp:nvSpPr>
      <dsp:spPr>
        <a:xfrm>
          <a:off x="320212" y="1040196"/>
          <a:ext cx="4212436" cy="27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41" tIns="29341" rIns="29341" bIns="29341" numCol="1" spcCol="1270" anchor="ctr" anchorCtr="0">
          <a:noAutofit/>
        </a:bodyPr>
        <a:lstStyle/>
        <a:p>
          <a:pPr marL="0" lvl="0" indent="0" algn="l" defTabSz="666750">
            <a:lnSpc>
              <a:spcPct val="100000"/>
            </a:lnSpc>
            <a:spcBef>
              <a:spcPct val="0"/>
            </a:spcBef>
            <a:spcAft>
              <a:spcPct val="35000"/>
            </a:spcAft>
            <a:buNone/>
          </a:pPr>
          <a:r>
            <a:rPr lang="en-US" sz="1500" b="0" kern="1200" dirty="0">
              <a:latin typeface="Abadi" panose="020B0604020104020204" pitchFamily="34" charset="0"/>
            </a:rPr>
            <a:t>Determining issues of doubtful authorship</a:t>
          </a:r>
        </a:p>
      </dsp:txBody>
      <dsp:txXfrm>
        <a:off x="320212" y="1040196"/>
        <a:ext cx="4212436" cy="2772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00FDC-5427-427E-8A3B-B370C2902CAC}">
      <dsp:nvSpPr>
        <dsp:cNvPr id="0" name=""/>
        <dsp:cNvSpPr/>
      </dsp:nvSpPr>
      <dsp:spPr>
        <a:xfrm>
          <a:off x="0" y="543522"/>
          <a:ext cx="1913858" cy="1215300"/>
        </a:xfrm>
        <a:prstGeom prst="roundRect">
          <a:avLst>
            <a:gd name="adj" fmla="val 10000"/>
          </a:avLst>
        </a:prstGeom>
        <a:solidFill>
          <a:schemeClr val="accent1">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6FC87F-471F-43D0-9EDA-ECDC03CF0E5F}">
      <dsp:nvSpPr>
        <dsp:cNvPr id="0" name=""/>
        <dsp:cNvSpPr/>
      </dsp:nvSpPr>
      <dsp:spPr>
        <a:xfrm>
          <a:off x="212650" y="745541"/>
          <a:ext cx="1913858" cy="121530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latin typeface="Abadi" panose="020B0604020104020204" pitchFamily="34" charset="0"/>
            </a:rPr>
            <a:t>Adversarial Mimicry Challenges</a:t>
          </a:r>
          <a:endParaRPr lang="en-US" sz="2100" kern="1200">
            <a:latin typeface="Abadi" panose="020B0604020104020204" pitchFamily="34" charset="0"/>
          </a:endParaRPr>
        </a:p>
      </dsp:txBody>
      <dsp:txXfrm>
        <a:off x="248245" y="781136"/>
        <a:ext cx="1842668" cy="1144110"/>
      </dsp:txXfrm>
    </dsp:sp>
    <dsp:sp modelId="{21F2F928-CC90-487E-9F04-02121437A519}">
      <dsp:nvSpPr>
        <dsp:cNvPr id="0" name=""/>
        <dsp:cNvSpPr/>
      </dsp:nvSpPr>
      <dsp:spPr>
        <a:xfrm>
          <a:off x="2339160" y="543522"/>
          <a:ext cx="1913858" cy="1215300"/>
        </a:xfrm>
        <a:prstGeom prst="roundRect">
          <a:avLst>
            <a:gd name="adj" fmla="val 10000"/>
          </a:avLst>
        </a:prstGeom>
        <a:solidFill>
          <a:schemeClr val="accent1">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9E8DA5-71AE-4D13-81F2-CC70D4F4FF4A}">
      <dsp:nvSpPr>
        <dsp:cNvPr id="0" name=""/>
        <dsp:cNvSpPr/>
      </dsp:nvSpPr>
      <dsp:spPr>
        <a:xfrm>
          <a:off x="2551811" y="745541"/>
          <a:ext cx="1913858" cy="121530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latin typeface="Abadi" panose="020B0604020104020204" pitchFamily="34" charset="0"/>
            </a:rPr>
            <a:t>Short Text</a:t>
          </a:r>
          <a:br>
            <a:rPr lang="en-US" sz="2100" b="1" kern="1200">
              <a:latin typeface="Abadi" panose="020B0604020104020204" pitchFamily="34" charset="0"/>
            </a:rPr>
          </a:br>
          <a:r>
            <a:rPr lang="en-US" sz="2100" b="1" kern="1200">
              <a:latin typeface="Abadi" panose="020B0604020104020204" pitchFamily="34" charset="0"/>
            </a:rPr>
            <a:t>Limitations</a:t>
          </a:r>
          <a:endParaRPr lang="en-US" sz="2100" kern="1200">
            <a:latin typeface="Abadi" panose="020B0604020104020204" pitchFamily="34" charset="0"/>
          </a:endParaRPr>
        </a:p>
      </dsp:txBody>
      <dsp:txXfrm>
        <a:off x="2587406" y="781136"/>
        <a:ext cx="1842668" cy="1144110"/>
      </dsp:txXfrm>
    </dsp:sp>
    <dsp:sp modelId="{8A4D39E2-A946-4C66-A345-87DD6CD4FB28}">
      <dsp:nvSpPr>
        <dsp:cNvPr id="0" name=""/>
        <dsp:cNvSpPr/>
      </dsp:nvSpPr>
      <dsp:spPr>
        <a:xfrm>
          <a:off x="4678321" y="543522"/>
          <a:ext cx="1913858" cy="1215300"/>
        </a:xfrm>
        <a:prstGeom prst="roundRect">
          <a:avLst>
            <a:gd name="adj" fmla="val 10000"/>
          </a:avLst>
        </a:prstGeom>
        <a:solidFill>
          <a:schemeClr val="accent1">
            <a:lumMod val="20000"/>
            <a:lumOff val="8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254475-DB58-4CDD-B860-1D7018D885E4}">
      <dsp:nvSpPr>
        <dsp:cNvPr id="0" name=""/>
        <dsp:cNvSpPr/>
      </dsp:nvSpPr>
      <dsp:spPr>
        <a:xfrm>
          <a:off x="4890972" y="745541"/>
          <a:ext cx="1913858" cy="1215300"/>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a:latin typeface="Abadi" panose="020B0604020104020204" pitchFamily="34" charset="0"/>
            </a:rPr>
            <a:t>Feature Representation Issues</a:t>
          </a:r>
          <a:endParaRPr lang="en-US" sz="2100" kern="1200">
            <a:latin typeface="Abadi" panose="020B0604020104020204" pitchFamily="34" charset="0"/>
          </a:endParaRPr>
        </a:p>
      </dsp:txBody>
      <dsp:txXfrm>
        <a:off x="4926567" y="781136"/>
        <a:ext cx="1842668" cy="11441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40A2F-37D5-4317-BAEB-F953D20E7D5E}">
      <dsp:nvSpPr>
        <dsp:cNvPr id="0" name=""/>
        <dsp:cNvSpPr/>
      </dsp:nvSpPr>
      <dsp:spPr>
        <a:xfrm>
          <a:off x="603804" y="41847"/>
          <a:ext cx="747472" cy="76114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F1208D-13A5-489B-B92C-D34BA83AD1F5}">
      <dsp:nvSpPr>
        <dsp:cNvPr id="0" name=""/>
        <dsp:cNvSpPr/>
      </dsp:nvSpPr>
      <dsp:spPr>
        <a:xfrm>
          <a:off x="42460" y="834710"/>
          <a:ext cx="1941047" cy="1360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State-of-the-art Neural Network</a:t>
          </a:r>
          <a:br>
            <a:rPr lang="en-US" sz="1400" kern="1200" dirty="0"/>
          </a:br>
          <a:br>
            <a:rPr lang="en-US" sz="1400" kern="1200" dirty="0"/>
          </a:br>
          <a:r>
            <a:rPr lang="en-US" sz="1400" b="0" kern="1200" dirty="0"/>
            <a:t>Siamese Networks</a:t>
          </a:r>
        </a:p>
      </dsp:txBody>
      <dsp:txXfrm>
        <a:off x="42460" y="834710"/>
        <a:ext cx="1941047" cy="1360902"/>
      </dsp:txXfrm>
    </dsp:sp>
    <dsp:sp modelId="{2B97834B-2CE6-44A0-AAAC-7C118501B6D9}">
      <dsp:nvSpPr>
        <dsp:cNvPr id="0" name=""/>
        <dsp:cNvSpPr/>
      </dsp:nvSpPr>
      <dsp:spPr>
        <a:xfrm>
          <a:off x="7017" y="1754283"/>
          <a:ext cx="1941047" cy="1124948"/>
        </a:xfrm>
        <a:prstGeom prst="rect">
          <a:avLst/>
        </a:prstGeom>
        <a:noFill/>
        <a:ln>
          <a:noFill/>
        </a:ln>
        <a:effectLst/>
      </dsp:spPr>
      <dsp:style>
        <a:lnRef idx="0">
          <a:scrgbClr r="0" g="0" b="0"/>
        </a:lnRef>
        <a:fillRef idx="0">
          <a:scrgbClr r="0" g="0" b="0"/>
        </a:fillRef>
        <a:effectRef idx="0">
          <a:scrgbClr r="0" g="0" b="0"/>
        </a:effectRef>
        <a:fontRef idx="minor"/>
      </dsp:style>
    </dsp:sp>
    <dsp:sp modelId="{C8039064-3A6E-4B9F-A928-47C79E914255}">
      <dsp:nvSpPr>
        <dsp:cNvPr id="0" name=""/>
        <dsp:cNvSpPr/>
      </dsp:nvSpPr>
      <dsp:spPr>
        <a:xfrm>
          <a:off x="2918587" y="70309"/>
          <a:ext cx="679366" cy="6472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3AC3C-AD96-4654-83F4-85F919B4DCA2}">
      <dsp:nvSpPr>
        <dsp:cNvPr id="0" name=""/>
        <dsp:cNvSpPr/>
      </dsp:nvSpPr>
      <dsp:spPr>
        <a:xfrm>
          <a:off x="2289474" y="835797"/>
          <a:ext cx="1941047" cy="1190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rtl="1">
            <a:lnSpc>
              <a:spcPct val="100000"/>
            </a:lnSpc>
            <a:spcBef>
              <a:spcPct val="0"/>
            </a:spcBef>
            <a:spcAft>
              <a:spcPct val="35000"/>
            </a:spcAft>
            <a:buNone/>
            <a:defRPr b="1"/>
          </a:pPr>
          <a:r>
            <a:rPr lang="en-US" sz="1400" kern="1200" dirty="0"/>
            <a:t>Innovative Adversarial Training Technique</a:t>
          </a:r>
          <a:br>
            <a:rPr lang="en-US" sz="1400" kern="1200" dirty="0"/>
          </a:br>
          <a:br>
            <a:rPr lang="en-US" sz="1400" kern="1200" dirty="0"/>
          </a:br>
          <a:r>
            <a:rPr lang="en-US" sz="1400" kern="1200" dirty="0"/>
            <a:t> </a:t>
          </a:r>
          <a:r>
            <a:rPr lang="en-US" sz="1400" b="0" kern="1200" dirty="0"/>
            <a:t>Impostor Projections</a:t>
          </a:r>
        </a:p>
      </dsp:txBody>
      <dsp:txXfrm>
        <a:off x="2289474" y="835797"/>
        <a:ext cx="1941047" cy="1190527"/>
      </dsp:txXfrm>
    </dsp:sp>
    <dsp:sp modelId="{EF676580-0A33-4729-A945-19DC3B22F79D}">
      <dsp:nvSpPr>
        <dsp:cNvPr id="0" name=""/>
        <dsp:cNvSpPr/>
      </dsp:nvSpPr>
      <dsp:spPr>
        <a:xfrm>
          <a:off x="2287747" y="1725821"/>
          <a:ext cx="1941047" cy="1124948"/>
        </a:xfrm>
        <a:prstGeom prst="rect">
          <a:avLst/>
        </a:prstGeom>
        <a:noFill/>
        <a:ln>
          <a:noFill/>
        </a:ln>
        <a:effectLst/>
      </dsp:spPr>
      <dsp:style>
        <a:lnRef idx="0">
          <a:scrgbClr r="0" g="0" b="0"/>
        </a:lnRef>
        <a:fillRef idx="0">
          <a:scrgbClr r="0" g="0" b="0"/>
        </a:fillRef>
        <a:effectRef idx="0">
          <a:scrgbClr r="0" g="0" b="0"/>
        </a:effectRef>
        <a:fontRef idx="minor"/>
      </dsp:style>
    </dsp:sp>
    <dsp:sp modelId="{D5638E3C-2A0E-48FE-A294-5A0556F85F92}">
      <dsp:nvSpPr>
        <dsp:cNvPr id="0" name=""/>
        <dsp:cNvSpPr/>
      </dsp:nvSpPr>
      <dsp:spPr>
        <a:xfrm>
          <a:off x="5199318" y="70309"/>
          <a:ext cx="679366" cy="6472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ECE6F1-AB86-4832-9FC6-5639C1F3C8B7}">
      <dsp:nvSpPr>
        <dsp:cNvPr id="0" name=""/>
        <dsp:cNvSpPr/>
      </dsp:nvSpPr>
      <dsp:spPr>
        <a:xfrm>
          <a:off x="4568477" y="837163"/>
          <a:ext cx="1941047" cy="833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Inference</a:t>
          </a:r>
          <a:br>
            <a:rPr lang="en-US" sz="1400" kern="1200"/>
          </a:br>
          <a:r>
            <a:rPr lang="en-US" sz="1400" kern="1200"/>
            <a:t>Pipeline</a:t>
          </a:r>
        </a:p>
      </dsp:txBody>
      <dsp:txXfrm>
        <a:off x="4568477" y="837163"/>
        <a:ext cx="1941047" cy="833049"/>
      </dsp:txXfrm>
    </dsp:sp>
    <dsp:sp modelId="{3EBA7D6C-2441-4BFF-A94F-054B46019151}">
      <dsp:nvSpPr>
        <dsp:cNvPr id="0" name=""/>
        <dsp:cNvSpPr/>
      </dsp:nvSpPr>
      <dsp:spPr>
        <a:xfrm>
          <a:off x="4565236" y="1488986"/>
          <a:ext cx="1941047" cy="1124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0" kern="1200" dirty="0"/>
            <a:t>Signal Construction</a:t>
          </a:r>
        </a:p>
        <a:p>
          <a:pPr marL="0" lvl="0" indent="0" algn="ctr" defTabSz="622300">
            <a:lnSpc>
              <a:spcPct val="100000"/>
            </a:lnSpc>
            <a:spcBef>
              <a:spcPct val="0"/>
            </a:spcBef>
            <a:spcAft>
              <a:spcPct val="35000"/>
            </a:spcAft>
            <a:buNone/>
          </a:pPr>
          <a:r>
            <a:rPr lang="en-US" sz="1400" b="0" kern="1200"/>
            <a:t>Dynamic Time Warping</a:t>
          </a:r>
        </a:p>
        <a:p>
          <a:pPr marL="0" lvl="0" indent="0" algn="ctr" defTabSz="622300">
            <a:lnSpc>
              <a:spcPct val="100000"/>
            </a:lnSpc>
            <a:spcBef>
              <a:spcPct val="0"/>
            </a:spcBef>
            <a:spcAft>
              <a:spcPct val="35000"/>
            </a:spcAft>
            <a:buNone/>
          </a:pPr>
          <a:r>
            <a:rPr lang="en-US" sz="1400" b="0" kern="1200"/>
            <a:t>Isolation Forest Algorithm</a:t>
          </a:r>
        </a:p>
        <a:p>
          <a:pPr marL="0" lvl="0" indent="0" algn="ctr" defTabSz="622300">
            <a:lnSpc>
              <a:spcPct val="100000"/>
            </a:lnSpc>
            <a:spcBef>
              <a:spcPct val="0"/>
            </a:spcBef>
            <a:spcAft>
              <a:spcPct val="35000"/>
            </a:spcAft>
            <a:buNone/>
          </a:pPr>
          <a:r>
            <a:rPr lang="en-US" sz="1400" b="0" kern="1200" dirty="0"/>
            <a:t>K-Medoids Clustering Algorithm</a:t>
          </a:r>
        </a:p>
      </dsp:txBody>
      <dsp:txXfrm>
        <a:off x="4565236" y="1488986"/>
        <a:ext cx="1941047" cy="1124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0513A55-2EA7-46D6-A515-9E0DB3779A77}" type="datetimeFigureOut">
              <a:rPr lang="he-IL" smtClean="0"/>
              <a:t>כ"ו/טבת/תשפ"ה</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E9018E3-F371-4868-B708-55B0EBDFCDB1}" type="slidenum">
              <a:rPr lang="he-IL" smtClean="0"/>
              <a:t>‹#›</a:t>
            </a:fld>
            <a:endParaRPr lang="he-IL"/>
          </a:p>
        </p:txBody>
      </p:sp>
    </p:spTree>
    <p:extLst>
      <p:ext uri="{BB962C8B-B14F-4D97-AF65-F5344CB8AC3E}">
        <p14:creationId xmlns:p14="http://schemas.microsoft.com/office/powerpoint/2010/main" val="732255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00000"/>
              </a:lnSpc>
            </a:pPr>
            <a:r>
              <a:rPr lang="en-US"/>
              <a:t>Verification models differ with respect to their view of the task.</a:t>
            </a:r>
          </a:p>
          <a:p>
            <a:pPr lvl="0">
              <a:lnSpc>
                <a:spcPct val="100000"/>
              </a:lnSpc>
            </a:pPr>
            <a:r>
              <a:rPr lang="en-US"/>
              <a:t> ● The intrinsic approach operates only with the provided texts (of acknowledged authorship and the questioned one) and leads to a one-class classification problem. Such methods are usually robust and fast while they do not require any external resources.</a:t>
            </a:r>
          </a:p>
          <a:p>
            <a:pPr lvl="0">
              <a:lnSpc>
                <a:spcPct val="100000"/>
              </a:lnSpc>
            </a:pPr>
            <a:r>
              <a:rPr lang="en-US"/>
              <a:t>● Extrinsic verification models try to transform the verification task into two class classification task by bearing in mind external documents representing the negative class. They are usually found to be more effective than intrinsic methods</a:t>
            </a:r>
            <a:br>
              <a:rPr lang="en-US"/>
            </a:br>
            <a:br>
              <a:rPr lang="en-US" b="1"/>
            </a:br>
            <a:r>
              <a:rPr lang="en-US" b="1"/>
              <a:t>Digital Forensics Importance: </a:t>
            </a:r>
            <a:r>
              <a:rPr lang="en-US"/>
              <a:t>Authorship verification ensures integrity in digital forensics by validating the origin of electronic documents.</a:t>
            </a:r>
            <a:endParaRPr lang="he-IL"/>
          </a:p>
          <a:p>
            <a:pPr lvl="0">
              <a:lnSpc>
                <a:spcPct val="100000"/>
              </a:lnSpc>
            </a:pPr>
            <a:endParaRPr lang="he-IL"/>
          </a:p>
          <a:p>
            <a:pPr marL="0" marR="0" lvl="0" indent="0" algn="l" defTabSz="914400" rtl="0" eaLnBrk="1" fontAlgn="auto" latinLnBrk="0" hangingPunct="1">
              <a:lnSpc>
                <a:spcPct val="100000"/>
              </a:lnSpc>
              <a:spcBef>
                <a:spcPts val="0"/>
              </a:spcBef>
              <a:spcAft>
                <a:spcPts val="0"/>
              </a:spcAft>
              <a:buClrTx/>
              <a:buSzTx/>
              <a:buFontTx/>
              <a:buNone/>
              <a:tabLst/>
              <a:defRPr/>
            </a:pPr>
            <a:r>
              <a:rPr lang="en-US" b="1"/>
              <a:t>Academic Integrity Maintenance: </a:t>
            </a:r>
            <a:r>
              <a:rPr lang="en-US"/>
              <a:t>It upholds academic integrity by confirming authorship, thereby preventing plagiarism and fraudulent practices.</a:t>
            </a:r>
          </a:p>
          <a:p>
            <a:pPr lvl="0">
              <a:lnSpc>
                <a:spcPct val="100000"/>
              </a:lnSpc>
            </a:pPr>
            <a:endParaRPr lang="he-IL"/>
          </a:p>
          <a:p>
            <a:pPr marL="0" marR="0" lvl="0" indent="0" algn="l" defTabSz="914400" rtl="0" eaLnBrk="1" fontAlgn="auto" latinLnBrk="0" hangingPunct="1">
              <a:lnSpc>
                <a:spcPct val="100000"/>
              </a:lnSpc>
              <a:spcBef>
                <a:spcPts val="0"/>
              </a:spcBef>
              <a:spcAft>
                <a:spcPts val="0"/>
              </a:spcAft>
              <a:buClrTx/>
              <a:buSzTx/>
              <a:buFontTx/>
              <a:buNone/>
              <a:tabLst/>
              <a:defRPr/>
            </a:pPr>
            <a:r>
              <a:rPr lang="en-US" b="1"/>
              <a:t>Text Analysis Applications: </a:t>
            </a:r>
            <a:r>
              <a:rPr lang="en-US"/>
              <a:t>In text analysis, it enhances credibility through accurate attribution, benefiting linguistic and stylistic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1"/>
              <a:t>The Shakespeare Apocrypha </a:t>
            </a:r>
            <a:r>
              <a:rPr lang="en-US"/>
              <a:t>is a collection of creations sometimes questionable or not attributed to William Shakespeare.</a:t>
            </a:r>
          </a:p>
          <a:p>
            <a:endParaRPr lang="en-US"/>
          </a:p>
        </p:txBody>
      </p:sp>
      <p:sp>
        <p:nvSpPr>
          <p:cNvPr id="4" name="Slide Number Placeholder 3"/>
          <p:cNvSpPr>
            <a:spLocks noGrp="1"/>
          </p:cNvSpPr>
          <p:nvPr>
            <p:ph type="sldNum" sz="quarter" idx="5"/>
          </p:nvPr>
        </p:nvSpPr>
        <p:spPr/>
        <p:txBody>
          <a:bodyPr/>
          <a:lstStyle/>
          <a:p>
            <a:fld id="{1E9018E3-F371-4868-B708-55B0EBDFCDB1}" type="slidenum">
              <a:rPr lang="he-IL" smtClean="0"/>
              <a:t>2</a:t>
            </a:fld>
            <a:endParaRPr lang="he-IL"/>
          </a:p>
        </p:txBody>
      </p:sp>
    </p:spTree>
    <p:extLst>
      <p:ext uri="{BB962C8B-B14F-4D97-AF65-F5344CB8AC3E}">
        <p14:creationId xmlns:p14="http://schemas.microsoft.com/office/powerpoint/2010/main" val="2246433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a:solidFill>
                  <a:srgbClr val="000000"/>
                </a:solidFill>
                <a:effectLst/>
                <a:latin typeface="Arial" panose="020B0604020202020204" pitchFamily="34" charset="0"/>
              </a:rPr>
              <a:t>BERT </a:t>
            </a:r>
            <a:r>
              <a:rPr lang="en-US" sz="1800" b="0" i="0" u="none" strike="noStrike">
                <a:solidFill>
                  <a:srgbClr val="000000"/>
                </a:solidFill>
                <a:effectLst/>
                <a:latin typeface="Arial" panose="020B0604020202020204" pitchFamily="34" charset="0"/>
              </a:rPr>
              <a:t>stands for </a:t>
            </a:r>
            <a:r>
              <a:rPr lang="en-US" sz="1800" b="1" i="0" u="none" strike="noStrike">
                <a:solidFill>
                  <a:srgbClr val="000000"/>
                </a:solidFill>
                <a:effectLst/>
                <a:latin typeface="Arial" panose="020B0604020202020204" pitchFamily="34" charset="0"/>
              </a:rPr>
              <a:t>Bidirectional Encoder Representations from Transformers</a:t>
            </a:r>
          </a:p>
          <a:p>
            <a:r>
              <a:rPr lang="en-US" sz="1200" b="1"/>
              <a:t>Contextual Embeddings: </a:t>
            </a:r>
            <a:r>
              <a:rPr lang="en-US" sz="1200"/>
              <a:t>Pre-trained BERT generates contextual embeddings, capturing nuanced semantic relationships crucial for authorship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Arial" panose="020B0604020202020204" pitchFamily="34" charset="0"/>
              </a:rPr>
              <a:t>A way to represent words as vectors in the multi-dimensional space where the distance and direction between vectors reflect similarity and relationships among the corresponding words.</a:t>
            </a:r>
            <a:endParaRPr lang="en-US" sz="1000" b="1"/>
          </a:p>
          <a:p>
            <a:endParaRPr lang="en-US" sz="1200"/>
          </a:p>
          <a:p>
            <a:r>
              <a:rPr lang="en-US" sz="1200" b="1"/>
              <a:t>Improved Semantic Understanding: </a:t>
            </a:r>
            <a:r>
              <a:rPr lang="en-US" sz="1200"/>
              <a:t>BERT's architecture allows for deep semantic understanding by considering left and right contexts of every token in every sentence, thus enhancing the model's ability to differentiate author styles.</a:t>
            </a:r>
          </a:p>
          <a:p>
            <a:r>
              <a:rPr lang="en-US" sz="1200" b="1"/>
              <a:t>Transfer Learning Benefits: </a:t>
            </a:r>
            <a:r>
              <a:rPr lang="en-US" sz="1200"/>
              <a:t>Utilizing BERT leverages transfer learning, adapting prior knowledge to improve performance in specific authorship tasks.</a:t>
            </a:r>
          </a:p>
          <a:p>
            <a:r>
              <a:rPr lang="en-US" b="1"/>
              <a:t>Supervised Fine-Tuning: </a:t>
            </a:r>
            <a:r>
              <a:rPr lang="en-US" sz="1800" b="0" i="0" u="none" strike="noStrike">
                <a:solidFill>
                  <a:srgbClr val="000000"/>
                </a:solidFill>
                <a:effectLst/>
                <a:latin typeface="Arial" panose="020B0604020202020204" pitchFamily="34" charset="0"/>
              </a:rPr>
              <a:t>Pre-trained BERT models are first trained on large unlabeled corpora with objectives such as masked language modeling and next sentence prediction, allowing the model to learn general language representations. They can then be fine-tuned with comparatively smaller, labeled datasets to adapt these representations to a specific downstream task, such as authorship verification. This fine-tuning process slightly updates the model parameters so that BERT can use its deep understanding of the context of language and, at the same time, focus on task-specific features. It is worthwhile to mention that fine-tuning usually adopts strategies like using a Siamese network architecture, to further enhance the model's ability in sequential dependencies. </a:t>
            </a:r>
          </a:p>
          <a:p>
            <a:r>
              <a:rPr lang="en-US" sz="1800" b="1" i="0" u="none" strike="noStrike">
                <a:solidFill>
                  <a:srgbClr val="000000"/>
                </a:solidFill>
                <a:effectLst/>
                <a:latin typeface="Arial" panose="020B0604020202020204" pitchFamily="34" charset="0"/>
              </a:rPr>
              <a:t>Optimizable using AdamW:</a:t>
            </a:r>
            <a:r>
              <a:rPr lang="en-US" sz="1800" b="0" i="0" u="none" strike="noStrike">
                <a:solidFill>
                  <a:srgbClr val="000000"/>
                </a:solidFill>
                <a:effectLst/>
                <a:latin typeface="Arial" panose="020B0604020202020204" pitchFamily="34" charset="0"/>
              </a:rPr>
              <a:t> Optimization techniques, such as using the AdamW optimizer in the right learning rates for the task at hand, shall guarantee that the fine-tuned model is robust and overfitting is avoided.</a:t>
            </a:r>
          </a:p>
          <a:p>
            <a:endParaRPr lang="en-US" sz="1800" b="0" i="0" u="none" strike="noStrike">
              <a:solidFill>
                <a:srgbClr val="000000"/>
              </a:solidFill>
              <a:effectLst/>
              <a:latin typeface="Arial" panose="020B0604020202020204" pitchFamily="34" charset="0"/>
            </a:endParaRPr>
          </a:p>
          <a:p>
            <a:r>
              <a:rPr lang="en-US" sz="1800" b="1" i="0" u="sng" strike="noStrike">
                <a:solidFill>
                  <a:srgbClr val="000000"/>
                </a:solidFill>
                <a:effectLst/>
                <a:latin typeface="Arial" panose="020B0604020202020204" pitchFamily="34" charset="0"/>
              </a:rPr>
              <a:t>Assuming that the language has been relatively unchanged</a:t>
            </a:r>
            <a:endParaRPr lang="en-US" b="1" u="sng"/>
          </a:p>
        </p:txBody>
      </p:sp>
      <p:sp>
        <p:nvSpPr>
          <p:cNvPr id="4" name="Slide Number Placeholder 3"/>
          <p:cNvSpPr>
            <a:spLocks noGrp="1"/>
          </p:cNvSpPr>
          <p:nvPr>
            <p:ph type="sldNum" sz="quarter" idx="5"/>
          </p:nvPr>
        </p:nvSpPr>
        <p:spPr/>
        <p:txBody>
          <a:bodyPr/>
          <a:lstStyle/>
          <a:p>
            <a:fld id="{1E9018E3-F371-4868-B708-55B0EBDFCDB1}" type="slidenum">
              <a:rPr lang="he-IL" smtClean="0"/>
              <a:t>11</a:t>
            </a:fld>
            <a:endParaRPr lang="he-IL"/>
          </a:p>
        </p:txBody>
      </p:sp>
    </p:spTree>
    <p:extLst>
      <p:ext uri="{BB962C8B-B14F-4D97-AF65-F5344CB8AC3E}">
        <p14:creationId xmlns:p14="http://schemas.microsoft.com/office/powerpoint/2010/main" val="2351714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CNN Feature Extraction: </a:t>
            </a:r>
            <a:r>
              <a:rPr lang="en-US" sz="1200"/>
              <a:t>Convolutional Neural Networks efficiently extract local features, capturing intricate stylistic elements in authorship verification.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rial"/>
                <a:cs typeface="Arial"/>
              </a:rPr>
              <a:t>In the use case of a vector embedding input, CNN filters then capture local stylistic patterns within these representations, generating a richer representation 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rial"/>
                <a:cs typeface="Arial"/>
              </a:rPr>
              <a:t>features.</a:t>
            </a:r>
            <a:br>
              <a:rPr lang="en-US" sz="1800" b="0" i="0" u="none" strike="noStrike">
                <a:effectLst/>
                <a:latin typeface="Arial" panose="020B0604020202020204" pitchFamily="34" charset="0"/>
                <a:cs typeface="Arial"/>
              </a:rPr>
            </a:b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err="1"/>
              <a:t>BiLSTM</a:t>
            </a:r>
            <a:r>
              <a:rPr lang="en-US" sz="1200" b="1"/>
              <a:t> Sequential Modeling: </a:t>
            </a:r>
            <a:r>
              <a:rPr lang="en-US" sz="1200"/>
              <a:t>Bidirectional LSTM incorporates these localized features with past and future context, enhancing text analysis with temporal dependency awareness, thus obtaining </a:t>
            </a:r>
            <a:r>
              <a:rPr lang="en-US" sz="1800" b="0" i="0" u="none" strike="noStrike">
                <a:solidFill>
                  <a:srgbClr val="000000"/>
                </a:solidFill>
                <a:effectLst/>
                <a:latin typeface="Arial"/>
                <a:cs typeface="Arial"/>
              </a:rPr>
              <a:t>more comprehensive and context-sensitive embeddings.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Hybrid Model Advantages: </a:t>
            </a:r>
            <a:r>
              <a:rPr lang="en-US"/>
              <a:t>Combining CNN and </a:t>
            </a:r>
            <a:r>
              <a:rPr lang="en-US" err="1"/>
              <a:t>BiLSTM</a:t>
            </a:r>
            <a:r>
              <a:rPr lang="en-US"/>
              <a:t> leverages strengths of both, improving robustness and adaptability in verification tasks.</a:t>
            </a:r>
          </a:p>
          <a:p>
            <a:r>
              <a:rPr lang="en-US" sz="1800" b="0" i="0" u="none" strike="noStrike">
                <a:solidFill>
                  <a:srgbClr val="000000"/>
                </a:solidFill>
                <a:effectLst/>
                <a:latin typeface="Arial"/>
                <a:cs typeface="Arial"/>
              </a:rPr>
              <a:t>The integration of CNN and </a:t>
            </a:r>
            <a:r>
              <a:rPr lang="en-US" sz="1800" b="0" i="0" u="none" strike="noStrike" err="1">
                <a:solidFill>
                  <a:srgbClr val="000000"/>
                </a:solidFill>
                <a:effectLst/>
                <a:latin typeface="Arial"/>
                <a:cs typeface="Arial"/>
              </a:rPr>
              <a:t>BiLSTM</a:t>
            </a:r>
            <a:r>
              <a:rPr lang="en-US" sz="1800" b="0" i="0" u="none" strike="noStrike">
                <a:solidFill>
                  <a:srgbClr val="000000"/>
                </a:solidFill>
                <a:effectLst/>
                <a:latin typeface="Arial"/>
                <a:cs typeface="Arial"/>
              </a:rPr>
              <a:t> layers brings synergy between localized feature extraction and global sequential modeling.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u="none" strike="noStrike">
                <a:solidFill>
                  <a:srgbClr val="000000"/>
                </a:solidFill>
                <a:effectLst/>
                <a:latin typeface="Arial"/>
                <a:cs typeface="Arial"/>
              </a:rPr>
              <a:t>* </a:t>
            </a:r>
            <a:r>
              <a:rPr lang="en-US" sz="1800" b="0" i="0" u="none" strike="noStrike">
                <a:solidFill>
                  <a:srgbClr val="000000"/>
                </a:solidFill>
                <a:effectLst/>
                <a:latin typeface="Arial"/>
                <a:cs typeface="Arial"/>
              </a:rPr>
              <a:t>CNNs are very good at extracting fine-grained stylistic cues, such as lexical patterns or punctuation, which may appear within short fragments of text. These features often form the core stylistic patterns that characterize an author.</a:t>
            </a:r>
          </a:p>
          <a:p>
            <a:r>
              <a:rPr lang="en-US" sz="1800" b="0" i="0" u="none" strike="noStrike" err="1">
                <a:solidFill>
                  <a:srgbClr val="000000"/>
                </a:solidFill>
                <a:effectLst/>
                <a:latin typeface="Arial"/>
                <a:cs typeface="Arial"/>
              </a:rPr>
              <a:t>BiLSTMs</a:t>
            </a:r>
            <a:r>
              <a:rPr lang="en-US" sz="1800" b="0" i="0" u="none" strike="noStrike">
                <a:solidFill>
                  <a:srgbClr val="000000"/>
                </a:solidFill>
                <a:effectLst/>
                <a:latin typeface="Arial"/>
                <a:cs typeface="Arial"/>
              </a:rPr>
              <a:t> then track how these patterns evolve and interact throughout the text, capturing broader stylistic and structural dependencies.</a:t>
            </a:r>
          </a:p>
          <a:p>
            <a:endParaRPr lang="en-US" sz="1800">
              <a:solidFill>
                <a:srgbClr val="000000"/>
              </a:solidFill>
              <a:latin typeface="Arial"/>
              <a:cs typeface="Arial"/>
            </a:endParaRPr>
          </a:p>
          <a:p>
            <a:r>
              <a:rPr lang="en-US" sz="1800" b="1" u="sng">
                <a:solidFill>
                  <a:srgbClr val="000000"/>
                </a:solidFill>
                <a:latin typeface="Arial"/>
                <a:cs typeface="Arial"/>
              </a:rPr>
              <a:t>The </a:t>
            </a:r>
            <a:r>
              <a:rPr lang="en-US" sz="1800" b="1" u="sng" err="1">
                <a:solidFill>
                  <a:srgbClr val="000000"/>
                </a:solidFill>
                <a:latin typeface="Arial"/>
                <a:cs typeface="Arial"/>
              </a:rPr>
              <a:t>softmax</a:t>
            </a:r>
            <a:r>
              <a:rPr lang="en-US" sz="1800" b="1" u="sng">
                <a:solidFill>
                  <a:srgbClr val="000000"/>
                </a:solidFill>
                <a:latin typeface="Arial"/>
                <a:cs typeface="Arial"/>
              </a:rPr>
              <a:t> layer is in context of fuzzy classification:</a:t>
            </a:r>
          </a:p>
          <a:p>
            <a:r>
              <a:rPr lang="en-US">
                <a:solidFill>
                  <a:srgbClr val="000000"/>
                </a:solidFill>
              </a:rPr>
              <a:t>Instead of a strict </a:t>
            </a:r>
            <a:r>
              <a:rPr lang="en-US" b="1">
                <a:solidFill>
                  <a:srgbClr val="000000"/>
                </a:solidFill>
              </a:rPr>
              <a:t>probability distribution</a:t>
            </a:r>
            <a:r>
              <a:rPr lang="en-US">
                <a:solidFill>
                  <a:srgbClr val="000000"/>
                </a:solidFill>
              </a:rPr>
              <a:t> (as in </a:t>
            </a:r>
            <a:r>
              <a:rPr lang="en-US" err="1">
                <a:solidFill>
                  <a:srgbClr val="000000"/>
                </a:solidFill>
              </a:rPr>
              <a:t>softmax</a:t>
            </a:r>
            <a:r>
              <a:rPr lang="en-US">
                <a:solidFill>
                  <a:srgbClr val="000000"/>
                </a:solidFill>
              </a:rPr>
              <a:t>, where outputs sum to 1), the output vector in a fuzzy system reflects </a:t>
            </a:r>
            <a:r>
              <a:rPr lang="en-US" b="1">
                <a:solidFill>
                  <a:srgbClr val="000000"/>
                </a:solidFill>
              </a:rPr>
              <a:t>how strongly the input belongs to each class</a:t>
            </a:r>
            <a:r>
              <a:rPr lang="en-US">
                <a:solidFill>
                  <a:srgbClr val="000000"/>
                </a:solidFill>
              </a:rPr>
              <a:t>, without requiring normalization to 1.</a:t>
            </a:r>
            <a:endParaRPr lang="en-US"/>
          </a:p>
        </p:txBody>
      </p:sp>
      <p:sp>
        <p:nvSpPr>
          <p:cNvPr id="4" name="Slide Number Placeholder 3"/>
          <p:cNvSpPr>
            <a:spLocks noGrp="1"/>
          </p:cNvSpPr>
          <p:nvPr>
            <p:ph type="sldNum" sz="quarter" idx="5"/>
          </p:nvPr>
        </p:nvSpPr>
        <p:spPr/>
        <p:txBody>
          <a:bodyPr/>
          <a:lstStyle/>
          <a:p>
            <a:fld id="{1E9018E3-F371-4868-B708-55B0EBDFCDB1}" type="slidenum">
              <a:rPr lang="he-IL" smtClean="0"/>
              <a:t>12</a:t>
            </a:fld>
            <a:endParaRPr lang="he-IL"/>
          </a:p>
        </p:txBody>
      </p:sp>
    </p:spTree>
    <p:extLst>
      <p:ext uri="{BB962C8B-B14F-4D97-AF65-F5344CB8AC3E}">
        <p14:creationId xmlns:p14="http://schemas.microsoft.com/office/powerpoint/2010/main" val="799972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Siamese Networks Overview: </a:t>
            </a:r>
            <a:r>
              <a:rPr lang="en-US" sz="1200"/>
              <a:t>Siamese networks utilize shared weights, ensuring consistent representation for effective similarity scoring of text pairs.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Pairwise Similarity Scoring: </a:t>
            </a:r>
            <a:r>
              <a:rPr lang="en-US" sz="1200"/>
              <a:t>These networks compute pairwise similarities efficiently, optimizing the assessment of authorial correspondence between texts.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Enhanced Robustness: </a:t>
            </a:r>
            <a:r>
              <a:rPr lang="en-US" sz="1200"/>
              <a:t>Shared weights in Siamese networks bolster robustness against data variability, improving performance across diverse authorship scenarios.</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13</a:t>
            </a:fld>
            <a:endParaRPr lang="he-IL"/>
          </a:p>
        </p:txBody>
      </p:sp>
    </p:spTree>
    <p:extLst>
      <p:ext uri="{BB962C8B-B14F-4D97-AF65-F5344CB8AC3E}">
        <p14:creationId xmlns:p14="http://schemas.microsoft.com/office/powerpoint/2010/main" val="3550898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Dynamic Time Warping Introduction: </a:t>
            </a:r>
            <a:r>
              <a:rPr lang="en-US" sz="1200"/>
              <a:t>Dynamic Time Warping (DTW) aligns text sequences dynamically, enabling more accurate assessment of writing styles.</a:t>
            </a:r>
            <a:endParaRPr lang="en-US" sz="1200" b="1"/>
          </a:p>
          <a:p>
            <a:pPr algn="just" rtl="0">
              <a:spcBef>
                <a:spcPts val="1200"/>
              </a:spcBef>
              <a:spcAft>
                <a:spcPts val="1200"/>
              </a:spcAft>
            </a:pPr>
            <a:r>
              <a:rPr lang="en-US" sz="1800" b="0" i="0" u="none" strike="noStrike">
                <a:solidFill>
                  <a:srgbClr val="000000"/>
                </a:solidFill>
                <a:effectLst/>
                <a:latin typeface="Arial" panose="020B0604020202020204" pitchFamily="34" charset="0"/>
              </a:rPr>
              <a:t>widely-used sequence alignment algorithm, originally developed for applications like speech recognition and time-series analysis. It has since been adapted for text analysis tasks, including authorship verification, where it excels in aligning sequences of varying lengths or styles.</a:t>
            </a:r>
            <a:endParaRPr lang="en-US" b="0">
              <a:effectLst/>
            </a:endParaRPr>
          </a:p>
          <a:p>
            <a:br>
              <a:rPr lang="en-US"/>
            </a:br>
            <a:r>
              <a:rPr lang="en-US" sz="1200" b="1"/>
              <a:t>Role in Stylistic Analysis: </a:t>
            </a:r>
            <a:r>
              <a:rPr lang="en-US" sz="1200"/>
              <a:t>DTW facilitates nuanced stylistic analysis by accounting for variations in writing rhythm and 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Temporal Alignment Importance: </a:t>
            </a:r>
            <a:r>
              <a:rPr lang="en-US" sz="1200"/>
              <a:t>Utilizing temporal alignment helps improve the authorship verification process across diverse linguistic constructs.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a:solidFill>
                  <a:srgbClr val="000000"/>
                </a:solidFill>
                <a:effectLst/>
                <a:latin typeface="Arial" panose="020B0604020202020204" pitchFamily="34" charset="0"/>
              </a:rPr>
              <a:t> It aligns signals along different temporal scales, allowing both local and global stylistic congruence to be analyzed in depth</a:t>
            </a:r>
            <a:endParaRPr lang="en-US" sz="1200"/>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14</a:t>
            </a:fld>
            <a:endParaRPr lang="he-IL"/>
          </a:p>
        </p:txBody>
      </p:sp>
    </p:spTree>
    <p:extLst>
      <p:ext uri="{BB962C8B-B14F-4D97-AF65-F5344CB8AC3E}">
        <p14:creationId xmlns:p14="http://schemas.microsoft.com/office/powerpoint/2010/main" val="2751896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1"/>
                  <a:t>Isolation Forest Application: </a:t>
                </a:r>
                <a:r>
                  <a:rPr lang="en-US" sz="1200"/>
                  <a:t>Isolation Forest effectively identifies anomalies in authorship data, isolating suspicious writing patterns from genuine texts.</a:t>
                </a:r>
              </a:p>
              <a:p>
                <a:r>
                  <a:rPr lang="en-US" sz="1800" b="0" i="0" u="none" strike="noStrike">
                    <a:solidFill>
                      <a:srgbClr val="000000"/>
                    </a:solidFill>
                    <a:effectLst/>
                    <a:latin typeface="Arial" panose="020B0604020202020204" pitchFamily="34" charset="0"/>
                  </a:rPr>
                  <a:t>Isolation Forest performs the isolation of the observations by randomly choosing a feature and then randomly choosing a split value between the maximum and minimum values of that feature. Every data point is given an anomaly score that reflects how isolated it is within the random partitioning structure developed by the model.</a:t>
                </a:r>
                <a:endParaRPr lang="en-US" sz="1200" b="0" i="0" u="none" strike="noStrike">
                  <a:solidFill>
                    <a:srgbClr val="000000"/>
                  </a:solidFill>
                  <a:effectLst/>
                  <a:latin typeface="Arial" panose="020B0604020202020204" pitchFamily="34" charset="0"/>
                </a:endParaRPr>
              </a:p>
              <a:p>
                <a:r>
                  <a:rPr lang="en-US" sz="1200" b="1"/>
                  <a:t>Noisy or Malicious Data: </a:t>
                </a:r>
                <a:r>
                  <a:rPr lang="en-US" sz="1800" b="0" i="0" u="none" strike="noStrike">
                    <a:solidFill>
                      <a:srgbClr val="000000"/>
                    </a:solidFill>
                    <a:effectLst/>
                    <a:latin typeface="Arial" panose="020B0604020202020204" pitchFamily="34" charset="0"/>
                  </a:rPr>
                  <a:t>By isolating observations through random partitioning of the feature space, Isolation Forest is able to spot outliers with high efficiency in large datasets - a common scenario in authorship verification - guaranteeing that noisy or malicious data will not affect the result of the verification.</a:t>
                </a:r>
                <a:endParaRPr lang="en-US" sz="1200" b="1"/>
              </a:p>
              <a:p>
                <a:pPr algn="just" rtl="0">
                  <a:spcBef>
                    <a:spcPts val="1400"/>
                  </a:spcBef>
                </a:pPr>
                <a:endParaRPr lang="en-US" sz="1800" b="0" i="0" u="none" strike="noStrike">
                  <a:solidFill>
                    <a:srgbClr val="000000"/>
                  </a:solidFill>
                  <a:effectLst/>
                  <a:latin typeface="Arial" panose="020B0604020202020204" pitchFamily="34" charset="0"/>
                </a:endParaRPr>
              </a:p>
              <a:p>
                <a:pPr algn="just" rtl="0">
                  <a:spcBef>
                    <a:spcPts val="1400"/>
                  </a:spcBef>
                </a:pPr>
                <a:r>
                  <a:rPr lang="en-US" sz="1800" b="1" i="0" u="none" strike="noStrike">
                    <a:solidFill>
                      <a:srgbClr val="000000"/>
                    </a:solidFill>
                    <a:effectLst/>
                    <a:latin typeface="Arial" panose="020B0604020202020204" pitchFamily="34" charset="0"/>
                  </a:rPr>
                  <a:t>Isolation Forest Algorithm</a:t>
                </a:r>
              </a:p>
              <a:p>
                <a:pPr lvl="1" algn="just" rtl="0">
                  <a:spcBef>
                    <a:spcPts val="1200"/>
                  </a:spcBef>
                  <a:spcAft>
                    <a:spcPts val="1200"/>
                  </a:spcAft>
                </a:pPr>
                <a:r>
                  <a:rPr lang="en-US" sz="1800" b="0" i="0" u="none" strike="noStrike">
                    <a:solidFill>
                      <a:srgbClr val="000000"/>
                    </a:solidFill>
                    <a:effectLst/>
                    <a:latin typeface="Arial" panose="020B0604020202020204" pitchFamily="34" charset="0"/>
                  </a:rPr>
                  <a:t>Formally, the anomaly score s(x) for a point x is derived by:</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Path Length: </a:t>
                </a:r>
                <a:r>
                  <a:rPr lang="en-US" sz="1800" b="0" i="0" u="none" strike="noStrike">
                    <a:solidFill>
                      <a:srgbClr val="000000"/>
                    </a:solidFill>
                    <a:effectLst/>
                    <a:latin typeface="Arial" panose="020B0604020202020204" pitchFamily="34" charset="0"/>
                  </a:rPr>
                  <a:t>Calculating the path length h(x) from the root to the terminating node in each tree.</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Average Path Length:</a:t>
                </a:r>
                <a:r>
                  <a:rPr lang="en-US" sz="1800" b="0" i="0" u="none" strike="noStrike">
                    <a:solidFill>
                      <a:srgbClr val="000000"/>
                    </a:solidFill>
                    <a:effectLst/>
                    <a:latin typeface="Arial" panose="020B0604020202020204" pitchFamily="34" charset="0"/>
                  </a:rPr>
                  <a:t> Averaging h(x) across T trees to obtain h(x).</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Normalization: </a:t>
                </a:r>
                <a:r>
                  <a:rPr lang="en-US" sz="1800" b="0" i="0" u="none" strike="noStrike">
                    <a:solidFill>
                      <a:srgbClr val="000000"/>
                    </a:solidFill>
                    <a:effectLst/>
                    <a:latin typeface="Arial" panose="020B0604020202020204" pitchFamily="34" charset="0"/>
                  </a:rPr>
                  <a:t>Converting h(x) into a score between [0, 1] by comparing it to the expected path length of a random observation, often approximated by a function  c(n) dependent on the dataset size n.</a:t>
                </a:r>
                <a:endParaRPr lang="en-US" sz="2800" b="0" i="0" u="none" strike="noStrike" baseline="0">
                  <a:solidFill>
                    <a:schemeClr val="tx1"/>
                  </a:solidFill>
                  <a:effectLst/>
                  <a:latin typeface="+mn-lt"/>
                </a:endParaRPr>
              </a:p>
              <a:p>
                <a:pPr lvl="1" algn="ctr" rtl="0">
                  <a:spcBef>
                    <a:spcPts val="1200"/>
                  </a:spcBef>
                  <a:spcAft>
                    <a:spcPts val="1200"/>
                  </a:spcAft>
                </a:pPr>
                <a14:m>
                  <m:oMathPara xmlns:m="http://schemas.openxmlformats.org/officeDocument/2006/math">
                    <m:oMathParaPr>
                      <m:jc m:val="left"/>
                    </m:oMathParaPr>
                    <m:oMath xmlns:m="http://schemas.openxmlformats.org/officeDocument/2006/math">
                      <m:r>
                        <a:rPr lang="en-US" sz="2800" b="0" i="1" dirty="0" smtClean="0">
                          <a:effectLst/>
                          <a:latin typeface="Cambria Math" panose="02040503050406030204" pitchFamily="18" charset="0"/>
                        </a:rPr>
                        <m:t>𝑠</m:t>
                      </m:r>
                      <m:d>
                        <m:dPr>
                          <m:ctrlPr>
                            <a:rPr lang="en-US" sz="2800" b="0" i="1" dirty="0" smtClean="0">
                              <a:solidFill>
                                <a:srgbClr val="836967"/>
                              </a:solidFill>
                              <a:effectLst/>
                              <a:latin typeface="Cambria Math" panose="02040503050406030204" pitchFamily="18" charset="0"/>
                            </a:rPr>
                          </m:ctrlPr>
                        </m:dPr>
                        <m:e>
                          <m:r>
                            <a:rPr lang="en-US" sz="2800" b="0" i="1" dirty="0" smtClean="0">
                              <a:effectLst/>
                              <a:latin typeface="Cambria Math" panose="02040503050406030204" pitchFamily="18" charset="0"/>
                            </a:rPr>
                            <m:t>𝑥</m:t>
                          </m:r>
                        </m:e>
                      </m:d>
                      <m:r>
                        <a:rPr lang="en-US" sz="2800" b="0" i="0" dirty="0" smtClean="0">
                          <a:effectLst/>
                          <a:latin typeface="Cambria Math" panose="02040503050406030204" pitchFamily="18" charset="0"/>
                        </a:rPr>
                        <m:t>=</m:t>
                      </m:r>
                      <m:sSup>
                        <m:sSupPr>
                          <m:ctrlPr>
                            <a:rPr lang="en-US" sz="2800" b="0" i="1" dirty="0" smtClean="0">
                              <a:solidFill>
                                <a:srgbClr val="836967"/>
                              </a:solidFill>
                              <a:effectLst/>
                              <a:latin typeface="Cambria Math" panose="02040503050406030204" pitchFamily="18" charset="0"/>
                            </a:rPr>
                          </m:ctrlPr>
                        </m:sSupPr>
                        <m:e>
                          <m:r>
                            <a:rPr lang="en-US" sz="2800" b="0" i="0" dirty="0" smtClean="0">
                              <a:effectLst/>
                              <a:latin typeface="Cambria Math" panose="02040503050406030204" pitchFamily="18" charset="0"/>
                            </a:rPr>
                            <m:t>2</m:t>
                          </m:r>
                        </m:e>
                        <m:sup>
                          <m:r>
                            <a:rPr lang="en-US" sz="2800" b="0" i="0" dirty="0" smtClean="0">
                              <a:effectLst/>
                              <a:latin typeface="Cambria Math" panose="02040503050406030204" pitchFamily="18" charset="0"/>
                            </a:rPr>
                            <m:t>−</m:t>
                          </m:r>
                          <m:f>
                            <m:fPr>
                              <m:ctrlPr>
                                <a:rPr lang="en-US" sz="2800" b="0" i="1" dirty="0" smtClean="0">
                                  <a:solidFill>
                                    <a:srgbClr val="836967"/>
                                  </a:solidFill>
                                  <a:effectLst/>
                                  <a:latin typeface="Cambria Math" panose="02040503050406030204" pitchFamily="18" charset="0"/>
                                </a:rPr>
                              </m:ctrlPr>
                            </m:fPr>
                            <m:num>
                              <m:acc>
                                <m:accPr>
                                  <m:chr m:val="̅"/>
                                  <m:ctrlPr>
                                    <a:rPr lang="en-US" sz="2800" b="0" i="1" dirty="0" smtClean="0">
                                      <a:solidFill>
                                        <a:srgbClr val="836967"/>
                                      </a:solidFill>
                                      <a:effectLst/>
                                      <a:latin typeface="Cambria Math" panose="02040503050406030204" pitchFamily="18" charset="0"/>
                                    </a:rPr>
                                  </m:ctrlPr>
                                </m:accPr>
                                <m:e>
                                  <m:r>
                                    <a:rPr lang="en-US" sz="2800" b="0" i="1" dirty="0" smtClean="0">
                                      <a:effectLst/>
                                      <a:latin typeface="Cambria Math" panose="02040503050406030204" pitchFamily="18" charset="0"/>
                                    </a:rPr>
                                    <m:t>h</m:t>
                                  </m:r>
                                </m:e>
                              </m:acc>
                              <m:d>
                                <m:dPr>
                                  <m:ctrlPr>
                                    <a:rPr lang="en-US" sz="2800" b="0" i="1" dirty="0" smtClean="0">
                                      <a:solidFill>
                                        <a:srgbClr val="836967"/>
                                      </a:solidFill>
                                      <a:effectLst/>
                                      <a:latin typeface="Cambria Math" panose="02040503050406030204" pitchFamily="18" charset="0"/>
                                    </a:rPr>
                                  </m:ctrlPr>
                                </m:dPr>
                                <m:e>
                                  <m:r>
                                    <a:rPr lang="en-US" sz="2800" b="0" i="1" dirty="0" smtClean="0">
                                      <a:effectLst/>
                                      <a:latin typeface="Cambria Math" panose="02040503050406030204" pitchFamily="18" charset="0"/>
                                    </a:rPr>
                                    <m:t>𝑥</m:t>
                                  </m:r>
                                </m:e>
                              </m:d>
                            </m:num>
                            <m:den>
                              <m:r>
                                <a:rPr lang="en-US" sz="2800" b="0" i="1" dirty="0" smtClean="0">
                                  <a:effectLst/>
                                  <a:latin typeface="Cambria Math" panose="02040503050406030204" pitchFamily="18" charset="0"/>
                                </a:rPr>
                                <m:t>𝑐</m:t>
                              </m:r>
                              <m:d>
                                <m:dPr>
                                  <m:ctrlPr>
                                    <a:rPr lang="en-US" sz="2800" b="0" i="1" dirty="0" smtClean="0">
                                      <a:solidFill>
                                        <a:srgbClr val="836967"/>
                                      </a:solidFill>
                                      <a:effectLst/>
                                      <a:latin typeface="Cambria Math" panose="02040503050406030204" pitchFamily="18" charset="0"/>
                                    </a:rPr>
                                  </m:ctrlPr>
                                </m:dPr>
                                <m:e>
                                  <m:r>
                                    <a:rPr lang="en-US" sz="2800" b="0" i="1" dirty="0" smtClean="0">
                                      <a:effectLst/>
                                      <a:latin typeface="Cambria Math" panose="02040503050406030204" pitchFamily="18" charset="0"/>
                                    </a:rPr>
                                    <m:t>𝑛</m:t>
                                  </m:r>
                                </m:e>
                              </m:d>
                            </m:den>
                          </m:f>
                        </m:sup>
                      </m:sSup>
                    </m:oMath>
                  </m:oMathPara>
                </a14:m>
                <a:br>
                  <a:rPr lang="en-US" sz="2800"/>
                </a:br>
                <a:endParaRPr lang="en-US" sz="1800" b="1" i="0" u="none" strike="noStrike">
                  <a:solidFill>
                    <a:srgbClr val="000000"/>
                  </a:solidFill>
                  <a:effectLst/>
                  <a:latin typeface="Arial" panose="020B0604020202020204" pitchFamily="34" charset="0"/>
                </a:endParaRPr>
              </a:p>
            </p:txBody>
          </p:sp>
        </mc:Choice>
        <mc:Fallback xmlns="">
          <p:sp>
            <p:nvSpPr>
              <p:cNvPr id="3" name="Notes Placeholder 2"/>
              <p:cNvSpPr>
                <a:spLocks noGrp="1"/>
              </p:cNvSpPr>
              <p:nvPr>
                <p:ph type="body" idx="1"/>
              </p:nvPr>
            </p:nvSpPr>
            <p:spPr/>
            <p:txBody>
              <a:bodyPr/>
              <a:lstStyle/>
              <a:p>
                <a:r>
                  <a:rPr lang="en-US" sz="1200" b="1"/>
                  <a:t>Isolation Forest Application: </a:t>
                </a:r>
                <a:r>
                  <a:rPr lang="en-US" sz="1200"/>
                  <a:t>Isolation Forest effectively identifies anomalies in authorship data, isolating suspicious writing patterns from genuine texts.</a:t>
                </a:r>
              </a:p>
              <a:p>
                <a:r>
                  <a:rPr lang="en-US" sz="1800" b="0" i="0" u="none" strike="noStrike">
                    <a:solidFill>
                      <a:srgbClr val="000000"/>
                    </a:solidFill>
                    <a:effectLst/>
                    <a:latin typeface="Arial" panose="020B0604020202020204" pitchFamily="34" charset="0"/>
                  </a:rPr>
                  <a:t>Isolation Forest performs the isolation of the observations by randomly choosing a feature and then randomly choosing a split value between the maximum and minimum values of that feature. Every data point is given an anomaly score that reflects how isolated it is within the random partitioning structure developed by the model.</a:t>
                </a:r>
                <a:endParaRPr lang="en-US" sz="1200" b="0" i="0" u="none" strike="noStrike">
                  <a:solidFill>
                    <a:srgbClr val="000000"/>
                  </a:solidFill>
                  <a:effectLst/>
                  <a:latin typeface="Arial" panose="020B0604020202020204" pitchFamily="34" charset="0"/>
                </a:endParaRPr>
              </a:p>
              <a:p>
                <a:r>
                  <a:rPr lang="en-US" sz="1200" b="1"/>
                  <a:t>Noisy or Malicious Data: </a:t>
                </a:r>
                <a:r>
                  <a:rPr lang="en-US" sz="1800" b="0" i="0" u="none" strike="noStrike">
                    <a:solidFill>
                      <a:srgbClr val="000000"/>
                    </a:solidFill>
                    <a:effectLst/>
                    <a:latin typeface="Arial" panose="020B0604020202020204" pitchFamily="34" charset="0"/>
                  </a:rPr>
                  <a:t>By isolating observations through random partitioning of the feature space, Isolation Forest is able to spot outliers with high efficiency in large datasets - a common scenario in authorship verification - guaranteeing that noisy or malicious data will not affect the result of the verification.</a:t>
                </a:r>
                <a:endParaRPr lang="en-US" sz="1200" b="1"/>
              </a:p>
              <a:p>
                <a:pPr algn="just" rtl="0">
                  <a:spcBef>
                    <a:spcPts val="1400"/>
                  </a:spcBef>
                </a:pPr>
                <a:endParaRPr lang="en-US" sz="1800" b="0" i="0" u="none" strike="noStrike">
                  <a:solidFill>
                    <a:srgbClr val="000000"/>
                  </a:solidFill>
                  <a:effectLst/>
                  <a:latin typeface="Arial" panose="020B0604020202020204" pitchFamily="34" charset="0"/>
                </a:endParaRPr>
              </a:p>
              <a:p>
                <a:pPr algn="just" rtl="0">
                  <a:spcBef>
                    <a:spcPts val="1400"/>
                  </a:spcBef>
                </a:pPr>
                <a:r>
                  <a:rPr lang="en-US" sz="1800" b="1" i="0" u="none" strike="noStrike">
                    <a:solidFill>
                      <a:srgbClr val="000000"/>
                    </a:solidFill>
                    <a:effectLst/>
                    <a:latin typeface="Arial" panose="020B0604020202020204" pitchFamily="34" charset="0"/>
                  </a:rPr>
                  <a:t>Isolation Forest Algorithm</a:t>
                </a:r>
              </a:p>
              <a:p>
                <a:pPr lvl="1" algn="just" rtl="0">
                  <a:spcBef>
                    <a:spcPts val="1200"/>
                  </a:spcBef>
                  <a:spcAft>
                    <a:spcPts val="1200"/>
                  </a:spcAft>
                </a:pPr>
                <a:r>
                  <a:rPr lang="en-US" sz="1800" b="0" i="0" u="none" strike="noStrike">
                    <a:solidFill>
                      <a:srgbClr val="000000"/>
                    </a:solidFill>
                    <a:effectLst/>
                    <a:latin typeface="Arial" panose="020B0604020202020204" pitchFamily="34" charset="0"/>
                  </a:rPr>
                  <a:t>Formally, the anomaly score s(x) for a point x is derived by:</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Path Length: </a:t>
                </a:r>
                <a:r>
                  <a:rPr lang="en-US" sz="1800" b="0" i="0" u="none" strike="noStrike">
                    <a:solidFill>
                      <a:srgbClr val="000000"/>
                    </a:solidFill>
                    <a:effectLst/>
                    <a:latin typeface="Arial" panose="020B0604020202020204" pitchFamily="34" charset="0"/>
                  </a:rPr>
                  <a:t>Calculating the path length h(x) from the root to the terminating node in each tree.</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Average Path Length:</a:t>
                </a:r>
                <a:r>
                  <a:rPr lang="en-US" sz="1800" b="0" i="0" u="none" strike="noStrike">
                    <a:solidFill>
                      <a:srgbClr val="000000"/>
                    </a:solidFill>
                    <a:effectLst/>
                    <a:latin typeface="Arial" panose="020B0604020202020204" pitchFamily="34" charset="0"/>
                  </a:rPr>
                  <a:t> Averaging h(x) across T trees to obtain h(x).</a:t>
                </a:r>
                <a:endParaRPr lang="en-US" sz="2800" b="0">
                  <a:effectLst/>
                </a:endParaRPr>
              </a:p>
              <a:p>
                <a:pPr lvl="1" algn="just" rtl="0">
                  <a:spcBef>
                    <a:spcPts val="1200"/>
                  </a:spcBef>
                  <a:spcAft>
                    <a:spcPts val="1200"/>
                  </a:spcAft>
                </a:pPr>
                <a:r>
                  <a:rPr lang="en-US" sz="1800" b="1" i="0" u="none" strike="noStrike">
                    <a:solidFill>
                      <a:srgbClr val="000000"/>
                    </a:solidFill>
                    <a:effectLst/>
                    <a:latin typeface="Arial" panose="020B0604020202020204" pitchFamily="34" charset="0"/>
                  </a:rPr>
                  <a:t>Normalization: </a:t>
                </a:r>
                <a:r>
                  <a:rPr lang="en-US" sz="1800" b="0" i="0" u="none" strike="noStrike">
                    <a:solidFill>
                      <a:srgbClr val="000000"/>
                    </a:solidFill>
                    <a:effectLst/>
                    <a:latin typeface="Arial" panose="020B0604020202020204" pitchFamily="34" charset="0"/>
                  </a:rPr>
                  <a:t>Converting h(x) into a score between [0, 1] by comparing it to the expected path length of a random observation, often approximated by a function  c(n) dependent on the dataset size n.</a:t>
                </a:r>
                <a:endParaRPr lang="en-US" sz="2800" b="0" i="0" u="none" strike="noStrike" baseline="0">
                  <a:solidFill>
                    <a:schemeClr val="tx1"/>
                  </a:solidFill>
                  <a:effectLst/>
                  <a:latin typeface="+mn-lt"/>
                </a:endParaRPr>
              </a:p>
              <a:p>
                <a:pPr lvl="1" algn="ctr" rtl="0">
                  <a:spcBef>
                    <a:spcPts val="1200"/>
                  </a:spcBef>
                  <a:spcAft>
                    <a:spcPts val="1200"/>
                  </a:spcAft>
                </a:pPr>
                <a:r>
                  <a:rPr lang="en-US" sz="2800" b="0" i="0" dirty="0">
                    <a:effectLst/>
                    <a:latin typeface="Cambria Math" panose="02040503050406030204" pitchFamily="18" charset="0"/>
                  </a:rPr>
                  <a:t>𝑠</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𝑥)=2</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ℎ</a:t>
                </a:r>
                <a:r>
                  <a:rPr lang="en-US" sz="2800" b="0" i="0" dirty="0">
                    <a:solidFill>
                      <a:srgbClr val="836967"/>
                    </a:solidFill>
                    <a:effectLst/>
                    <a:latin typeface="Cambria Math" panose="02040503050406030204" pitchFamily="18" charset="0"/>
                  </a:rPr>
                  <a:t> ̅(</a:t>
                </a:r>
                <a:r>
                  <a:rPr lang="en-US" sz="2800" b="0" i="0" dirty="0">
                    <a:effectLst/>
                    <a:latin typeface="Cambria Math" panose="02040503050406030204" pitchFamily="18" charset="0"/>
                  </a:rPr>
                  <a:t>𝑥)</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𝑐</a:t>
                </a:r>
                <a:r>
                  <a:rPr lang="en-US" sz="2800" b="0" i="0" dirty="0">
                    <a:solidFill>
                      <a:srgbClr val="836967"/>
                    </a:solidFill>
                    <a:effectLst/>
                    <a:latin typeface="Cambria Math" panose="02040503050406030204" pitchFamily="18" charset="0"/>
                  </a:rPr>
                  <a:t>(</a:t>
                </a:r>
                <a:r>
                  <a:rPr lang="en-US" sz="2800" b="0" i="0" dirty="0">
                    <a:effectLst/>
                    <a:latin typeface="Cambria Math" panose="02040503050406030204" pitchFamily="18" charset="0"/>
                  </a:rPr>
                  <a:t>𝑛) </a:t>
                </a:r>
                <a:r>
                  <a:rPr lang="en-US" sz="2800" b="0" i="0" dirty="0">
                    <a:solidFill>
                      <a:srgbClr val="836967"/>
                    </a:solidFill>
                    <a:effectLst/>
                    <a:latin typeface="Cambria Math" panose="02040503050406030204" pitchFamily="18" charset="0"/>
                  </a:rPr>
                  <a:t>)</a:t>
                </a:r>
                <a:br>
                  <a:rPr lang="en-US" sz="2800"/>
                </a:br>
                <a:endParaRPr lang="en-US" sz="1800" b="1" i="0" u="none" strike="noStrike">
                  <a:solidFill>
                    <a:srgbClr val="000000"/>
                  </a:solidFill>
                  <a:effectLst/>
                  <a:latin typeface="Arial" panose="020B0604020202020204" pitchFamily="34" charset="0"/>
                </a:endParaRPr>
              </a:p>
            </p:txBody>
          </p:sp>
        </mc:Fallback>
      </mc:AlternateContent>
      <p:sp>
        <p:nvSpPr>
          <p:cNvPr id="4" name="Slide Number Placeholder 3"/>
          <p:cNvSpPr>
            <a:spLocks noGrp="1"/>
          </p:cNvSpPr>
          <p:nvPr>
            <p:ph type="sldNum" sz="quarter" idx="5"/>
          </p:nvPr>
        </p:nvSpPr>
        <p:spPr/>
        <p:txBody>
          <a:bodyPr/>
          <a:lstStyle/>
          <a:p>
            <a:fld id="{1E9018E3-F371-4868-B708-55B0EBDFCDB1}" type="slidenum">
              <a:rPr lang="he-IL" smtClean="0"/>
              <a:t>15</a:t>
            </a:fld>
            <a:endParaRPr lang="he-IL"/>
          </a:p>
        </p:txBody>
      </p:sp>
    </p:spTree>
    <p:extLst>
      <p:ext uri="{BB962C8B-B14F-4D97-AF65-F5344CB8AC3E}">
        <p14:creationId xmlns:p14="http://schemas.microsoft.com/office/powerpoint/2010/main" val="230750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3D47A-BE71-5076-5191-E8655B0A11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B05C9-0AC8-53C7-9006-BBBB35AB66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552ED-BE91-6F6B-7DAD-037DD39683C9}"/>
              </a:ext>
            </a:extLst>
          </p:cNvPr>
          <p:cNvSpPr>
            <a:spLocks noGrp="1"/>
          </p:cNvSpPr>
          <p:nvPr>
            <p:ph type="body" idx="1"/>
          </p:nvPr>
        </p:nvSpPr>
        <p:spPr/>
        <p:txBody>
          <a:bodyPr/>
          <a:lstStyle/>
          <a:p>
            <a:r>
              <a:rPr lang="en-US" sz="1200" b="1"/>
              <a:t>K-Medoids Clustering: </a:t>
            </a:r>
            <a:r>
              <a:rPr lang="en-US" sz="1200"/>
              <a:t>K-Medoids clusters authored texts by similarity, enhancing the identification of distinctive authorial styles through grouping.</a:t>
            </a:r>
          </a:p>
          <a:p>
            <a:r>
              <a:rPr lang="en-US" sz="1800" b="0" i="0" u="none" strike="noStrike">
                <a:solidFill>
                  <a:srgbClr val="000000"/>
                </a:solidFill>
                <a:effectLst/>
                <a:latin typeface="Arial" panose="020B0604020202020204" pitchFamily="34" charset="0"/>
              </a:rPr>
              <a:t>Unlike K-means, which makes use of centroids as the representative of the cluster, which is sensitive to outliers, the K-medoids algorithm selects actual data points (medoids) as the cluster centers to minimize the sum of pairwise dissimilarities between points and their assigned medoids. </a:t>
            </a:r>
            <a:endParaRPr lang="en-US" sz="1200" b="0" i="0" u="none" strike="noStrike">
              <a:solidFill>
                <a:srgbClr val="000000"/>
              </a:solidFill>
              <a:effectLst/>
              <a:latin typeface="Arial" panose="020B0604020202020204" pitchFamily="34" charset="0"/>
            </a:endParaRPr>
          </a:p>
          <a:p>
            <a:endParaRPr lang="en-US" sz="1200"/>
          </a:p>
          <a:p>
            <a:r>
              <a:rPr lang="en-US" sz="1200" b="1"/>
              <a:t>Integration for Robustness: </a:t>
            </a:r>
            <a:r>
              <a:rPr lang="en-US" sz="1200"/>
              <a:t>Combining Isolation Forest and K-Medoids boosts robustness in detecting novel anomalies while refining clustering efficacy.</a:t>
            </a:r>
          </a:p>
          <a:p>
            <a:endParaRPr lang="en-US"/>
          </a:p>
          <a:p>
            <a:pPr algn="just" rtl="0">
              <a:spcBef>
                <a:spcPts val="1400"/>
              </a:spcBef>
            </a:pPr>
            <a:r>
              <a:rPr lang="en-US" sz="1800" b="0" i="0" u="none" strike="noStrike">
                <a:solidFill>
                  <a:srgbClr val="000000"/>
                </a:solidFill>
                <a:effectLst/>
                <a:latin typeface="Arial" panose="020B0604020202020204" pitchFamily="34" charset="0"/>
              </a:rPr>
              <a:t>K-medoids clusters these scores into stylistically coherent groups, effectively separating between the “normal” texts-which would have low anomaly score-from probably adversarial or outlier texts that would present high anomaly scores. K-medoids ensures that that the clustering is reliable even in the presence of noisy or deceptive inputs by aiming at minimizing dissimilarity around robust medoids.</a:t>
            </a:r>
          </a:p>
          <a:p>
            <a:pPr algn="just" rtl="0">
              <a:spcBef>
                <a:spcPts val="1400"/>
              </a:spcBef>
            </a:pPr>
            <a:br>
              <a:rPr lang="en-US" sz="2800"/>
            </a:br>
            <a:endParaRPr lang="en-US" sz="1800" b="0" i="0" u="none" strike="noStrike">
              <a:solidFill>
                <a:srgbClr val="000000"/>
              </a:solidFill>
              <a:effectLst/>
              <a:latin typeface="Arial" panose="020B0604020202020204" pitchFamily="34" charset="0"/>
            </a:endParaRPr>
          </a:p>
          <a:p>
            <a:pPr algn="just" rtl="0">
              <a:spcBef>
                <a:spcPts val="1400"/>
              </a:spcBef>
            </a:pPr>
            <a:r>
              <a:rPr lang="en-US" sz="1800" b="1" i="0" u="none" strike="noStrike">
                <a:solidFill>
                  <a:srgbClr val="000000"/>
                </a:solidFill>
                <a:effectLst/>
                <a:latin typeface="Arial" panose="020B0604020202020204" pitchFamily="34" charset="0"/>
              </a:rPr>
              <a:t>K-Medoids Algorithm</a:t>
            </a:r>
            <a:endParaRPr lang="en-US" b="0">
              <a:effectLst/>
            </a:endParaRPr>
          </a:p>
          <a:p>
            <a:pPr lvl="1" rtl="0" fontAlgn="base">
              <a:spcBef>
                <a:spcPts val="1200"/>
              </a:spcBef>
              <a:buFont typeface="+mj-lt"/>
              <a:buAutoNum type="arabicPeriod"/>
            </a:pPr>
            <a:r>
              <a:rPr lang="en-US" sz="1800" b="1" i="0" u="none" strike="noStrike">
                <a:solidFill>
                  <a:srgbClr val="000000"/>
                </a:solidFill>
                <a:effectLst/>
                <a:latin typeface="Arial" panose="020B0604020202020204" pitchFamily="34" charset="0"/>
              </a:rPr>
              <a:t>Initialization</a:t>
            </a:r>
            <a:r>
              <a:rPr lang="en-US" sz="1800" b="0" i="0" u="none" strike="noStrike">
                <a:solidFill>
                  <a:srgbClr val="000000"/>
                </a:solidFill>
                <a:effectLst/>
                <a:latin typeface="Arial" panose="020B0604020202020204" pitchFamily="34" charset="0"/>
              </a:rPr>
              <a:t>: Randomly select k points from the dataset as initial medoids.</a:t>
            </a:r>
          </a:p>
          <a:p>
            <a:pPr lvl="1" rtl="0" fontAlgn="base">
              <a:buFont typeface="+mj-lt"/>
              <a:buAutoNum type="arabicPeriod"/>
            </a:pPr>
            <a:r>
              <a:rPr lang="en-US" sz="1800" b="1" i="0" u="none" strike="noStrike">
                <a:solidFill>
                  <a:srgbClr val="000000"/>
                </a:solidFill>
                <a:effectLst/>
                <a:latin typeface="Arial" panose="020B0604020202020204" pitchFamily="34" charset="0"/>
              </a:rPr>
              <a:t>Assignment</a:t>
            </a:r>
            <a:r>
              <a:rPr lang="en-US" sz="1800" b="0" i="0" u="none" strike="noStrike">
                <a:solidFill>
                  <a:srgbClr val="000000"/>
                </a:solidFill>
                <a:effectLst/>
                <a:latin typeface="Arial" panose="020B0604020202020204" pitchFamily="34" charset="0"/>
              </a:rPr>
              <a:t>: Assign each data point to the cluster represented by the nearest medoid, based on a dissimilarity measure.</a:t>
            </a:r>
          </a:p>
          <a:p>
            <a:pPr lvl="1" rtl="0" fontAlgn="base">
              <a:buFont typeface="+mj-lt"/>
              <a:buAutoNum type="arabicPeriod"/>
            </a:pPr>
            <a:r>
              <a:rPr lang="en-US" sz="1800" b="1" i="0" u="none" strike="noStrike">
                <a:solidFill>
                  <a:srgbClr val="000000"/>
                </a:solidFill>
                <a:effectLst/>
                <a:latin typeface="Arial" panose="020B0604020202020204" pitchFamily="34" charset="0"/>
              </a:rPr>
              <a:t>Update</a:t>
            </a:r>
            <a:r>
              <a:rPr lang="en-US" sz="1800" b="0" i="0" u="none" strike="noStrike">
                <a:solidFill>
                  <a:srgbClr val="000000"/>
                </a:solidFill>
                <a:effectLst/>
                <a:latin typeface="Arial" panose="020B0604020202020204" pitchFamily="34" charset="0"/>
              </a:rPr>
              <a:t>: For each cluster, calculate the total dissimilarity for each point in the cluster to all other points in the cluster. Next, replace the medoid with the point that minimizes the total dissimilarity if such a replacement reduces the overall clustering cost.</a:t>
            </a:r>
          </a:p>
          <a:p>
            <a:pPr lvl="1" rtl="0" fontAlgn="base">
              <a:spcAft>
                <a:spcPts val="1200"/>
              </a:spcAft>
              <a:buFont typeface="+mj-lt"/>
              <a:buAutoNum type="arabicPeriod"/>
            </a:pPr>
            <a:r>
              <a:rPr lang="en-US" sz="1800" b="1" i="0" u="none" strike="noStrike">
                <a:solidFill>
                  <a:srgbClr val="000000"/>
                </a:solidFill>
                <a:effectLst/>
                <a:latin typeface="Arial" panose="020B0604020202020204" pitchFamily="34" charset="0"/>
              </a:rPr>
              <a:t>Iteration</a:t>
            </a:r>
            <a:r>
              <a:rPr lang="en-US" sz="1800" b="0" i="0" u="none" strike="noStrike">
                <a:solidFill>
                  <a:srgbClr val="000000"/>
                </a:solidFill>
                <a:effectLst/>
                <a:latin typeface="Arial" panose="020B0604020202020204" pitchFamily="34" charset="0"/>
              </a:rPr>
              <a:t>: Repeat the assignment and update steps until the medoids stabilize or the clustering cost converges.</a:t>
            </a:r>
          </a:p>
          <a:p>
            <a:pPr lvl="1"/>
            <a:r>
              <a:rPr lang="en-US" sz="1800" b="1" i="0" u="none" strike="noStrike">
                <a:solidFill>
                  <a:srgbClr val="000000"/>
                </a:solidFill>
                <a:effectLst/>
                <a:latin typeface="Arial" panose="020B0604020202020204" pitchFamily="34" charset="0"/>
              </a:rPr>
              <a:t>Output</a:t>
            </a:r>
            <a:r>
              <a:rPr lang="en-US" sz="1800" b="0" i="0" u="none" strike="noStrike">
                <a:solidFill>
                  <a:srgbClr val="000000"/>
                </a:solidFill>
                <a:effectLst/>
                <a:latin typeface="Arial" panose="020B0604020202020204" pitchFamily="34" charset="0"/>
              </a:rPr>
              <a:t>: The final clusters and their medoids.</a:t>
            </a:r>
            <a:endParaRPr lang="en-US"/>
          </a:p>
          <a:p>
            <a:pPr lvl="1"/>
            <a:br>
              <a:rPr lang="en-US"/>
            </a:br>
            <a:endParaRPr lang="LID4096"/>
          </a:p>
        </p:txBody>
      </p:sp>
      <p:sp>
        <p:nvSpPr>
          <p:cNvPr id="4" name="Slide Number Placeholder 3">
            <a:extLst>
              <a:ext uri="{FF2B5EF4-FFF2-40B4-BE49-F238E27FC236}">
                <a16:creationId xmlns:a16="http://schemas.microsoft.com/office/drawing/2014/main" id="{AE1D192C-724B-651F-4062-9A60CEFC04FA}"/>
              </a:ext>
            </a:extLst>
          </p:cNvPr>
          <p:cNvSpPr>
            <a:spLocks noGrp="1"/>
          </p:cNvSpPr>
          <p:nvPr>
            <p:ph type="sldNum" sz="quarter" idx="5"/>
          </p:nvPr>
        </p:nvSpPr>
        <p:spPr/>
        <p:txBody>
          <a:bodyPr/>
          <a:lstStyle/>
          <a:p>
            <a:fld id="{1E9018E3-F371-4868-B708-55B0EBDFCDB1}" type="slidenum">
              <a:rPr lang="he-IL" smtClean="0"/>
              <a:t>16</a:t>
            </a:fld>
            <a:endParaRPr lang="he-IL"/>
          </a:p>
        </p:txBody>
      </p:sp>
    </p:spTree>
    <p:extLst>
      <p:ext uri="{BB962C8B-B14F-4D97-AF65-F5344CB8AC3E}">
        <p14:creationId xmlns:p14="http://schemas.microsoft.com/office/powerpoint/2010/main" val="3616501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b="1"/>
              <a:t>Testing Strategies Overview: </a:t>
            </a:r>
            <a:r>
              <a:rPr lang="en-US" sz="1200"/>
              <a:t>Employing varied testing strategies effectively assesses the model's resilience to diverse authorship verification scenarios.</a:t>
            </a:r>
          </a:p>
          <a:p>
            <a:pPr>
              <a:lnSpc>
                <a:spcPct val="90000"/>
              </a:lnSpc>
            </a:pPr>
            <a:r>
              <a:rPr lang="en-US" sz="1200" b="1"/>
              <a:t>Evaluation Metrics Employed: </a:t>
            </a:r>
            <a:r>
              <a:rPr lang="en-US" sz="1200"/>
              <a:t>Utilization of precision, recall, F1-score, and AUC ensures a comprehensive understanding of model performance.</a:t>
            </a:r>
          </a:p>
          <a:p>
            <a:pPr>
              <a:lnSpc>
                <a:spcPct val="90000"/>
              </a:lnSpc>
            </a:pPr>
            <a:r>
              <a:rPr lang="en-US" sz="1200" b="1"/>
              <a:t>Stress Testing Methods: </a:t>
            </a:r>
            <a:r>
              <a:rPr lang="en-US" sz="1200"/>
              <a:t>Implementing stress tests simulates extreme conditions, validating the model's robustness against potential vulnerabilities.</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20</a:t>
            </a:fld>
            <a:endParaRPr lang="he-IL"/>
          </a:p>
        </p:txBody>
      </p:sp>
    </p:spTree>
    <p:extLst>
      <p:ext uri="{BB962C8B-B14F-4D97-AF65-F5344CB8AC3E}">
        <p14:creationId xmlns:p14="http://schemas.microsoft.com/office/powerpoint/2010/main" val="2285476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7E8CF-DEB6-7F15-400A-4FA2B59FFE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447EE0-75EF-7CB9-5B32-02630EE14F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194189-B72D-C555-FF47-9D3EB45BDA2A}"/>
              </a:ext>
            </a:extLst>
          </p:cNvPr>
          <p:cNvSpPr>
            <a:spLocks noGrp="1"/>
          </p:cNvSpPr>
          <p:nvPr>
            <p:ph type="body" idx="1"/>
          </p:nvPr>
        </p:nvSpPr>
        <p:spPr/>
        <p:txBody>
          <a:bodyPr/>
          <a:lstStyle/>
          <a:p>
            <a:pPr>
              <a:lnSpc>
                <a:spcPct val="90000"/>
              </a:lnSpc>
            </a:pPr>
            <a:r>
              <a:rPr lang="en-US" sz="1200" b="1"/>
              <a:t>Testing Strategies Overview: </a:t>
            </a:r>
            <a:r>
              <a:rPr lang="en-US" sz="1200"/>
              <a:t>Employing varied testing strategies effectively assesses the model's resilience to diverse authorship verification scenarios.</a:t>
            </a:r>
          </a:p>
          <a:p>
            <a:pPr>
              <a:lnSpc>
                <a:spcPct val="90000"/>
              </a:lnSpc>
            </a:pPr>
            <a:r>
              <a:rPr lang="en-US" sz="1200" b="1"/>
              <a:t>Evaluation Metrics Employed: </a:t>
            </a:r>
            <a:r>
              <a:rPr lang="en-US" sz="1200"/>
              <a:t>Utilization of precision, recall, F1-score, and AUC ensures a comprehensive understanding of model performance.</a:t>
            </a:r>
          </a:p>
          <a:p>
            <a:pPr>
              <a:lnSpc>
                <a:spcPct val="90000"/>
              </a:lnSpc>
            </a:pPr>
            <a:r>
              <a:rPr lang="en-US" sz="1200" b="1"/>
              <a:t>Stress Testing Methods: </a:t>
            </a:r>
            <a:r>
              <a:rPr lang="en-US" sz="1200"/>
              <a:t>Implementing stress tests simulates extreme conditions, validating the model's robustness against potential vulnerabilities.</a:t>
            </a:r>
          </a:p>
          <a:p>
            <a:endParaRPr lang="LID4096"/>
          </a:p>
        </p:txBody>
      </p:sp>
      <p:sp>
        <p:nvSpPr>
          <p:cNvPr id="4" name="Slide Number Placeholder 3">
            <a:extLst>
              <a:ext uri="{FF2B5EF4-FFF2-40B4-BE49-F238E27FC236}">
                <a16:creationId xmlns:a16="http://schemas.microsoft.com/office/drawing/2014/main" id="{F349509F-3DFB-C00E-A378-171428BA1EB3}"/>
              </a:ext>
            </a:extLst>
          </p:cNvPr>
          <p:cNvSpPr>
            <a:spLocks noGrp="1"/>
          </p:cNvSpPr>
          <p:nvPr>
            <p:ph type="sldNum" sz="quarter" idx="5"/>
          </p:nvPr>
        </p:nvSpPr>
        <p:spPr/>
        <p:txBody>
          <a:bodyPr/>
          <a:lstStyle/>
          <a:p>
            <a:fld id="{1E9018E3-F371-4868-B708-55B0EBDFCDB1}" type="slidenum">
              <a:rPr lang="he-IL" smtClean="0"/>
              <a:t>22</a:t>
            </a:fld>
            <a:endParaRPr lang="he-IL"/>
          </a:p>
        </p:txBody>
      </p:sp>
    </p:spTree>
    <p:extLst>
      <p:ext uri="{BB962C8B-B14F-4D97-AF65-F5344CB8AC3E}">
        <p14:creationId xmlns:p14="http://schemas.microsoft.com/office/powerpoint/2010/main" val="4041876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91E13-6860-D1DE-CCA3-5412DAD47D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ED3B01-682A-DA17-B879-88C44395D8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48C666-D440-02DE-9AE0-EF381BD06965}"/>
              </a:ext>
            </a:extLst>
          </p:cNvPr>
          <p:cNvSpPr>
            <a:spLocks noGrp="1"/>
          </p:cNvSpPr>
          <p:nvPr>
            <p:ph type="body" idx="1"/>
          </p:nvPr>
        </p:nvSpPr>
        <p:spPr/>
        <p:txBody>
          <a:bodyPr/>
          <a:lstStyle/>
          <a:p>
            <a:pPr>
              <a:lnSpc>
                <a:spcPct val="90000"/>
              </a:lnSpc>
            </a:pPr>
            <a:r>
              <a:rPr lang="en-US" sz="1200" b="1"/>
              <a:t>Testing Strategies Overview: </a:t>
            </a:r>
            <a:r>
              <a:rPr lang="en-US" sz="1200"/>
              <a:t>Employing varied testing strategies effectively assesses the model's resilience to diverse authorship verification scenarios.</a:t>
            </a:r>
          </a:p>
          <a:p>
            <a:pPr>
              <a:lnSpc>
                <a:spcPct val="90000"/>
              </a:lnSpc>
            </a:pPr>
            <a:r>
              <a:rPr lang="en-US" sz="1200" b="1"/>
              <a:t>Evaluation Metrics Employed: </a:t>
            </a:r>
            <a:r>
              <a:rPr lang="en-US" sz="1200"/>
              <a:t>Utilization of precision, recall, F1-score, and AUC ensures a comprehensive understanding of model performance.</a:t>
            </a:r>
          </a:p>
          <a:p>
            <a:pPr>
              <a:lnSpc>
                <a:spcPct val="90000"/>
              </a:lnSpc>
            </a:pPr>
            <a:r>
              <a:rPr lang="en-US" sz="1200" b="1"/>
              <a:t>Stress Testing Methods: </a:t>
            </a:r>
            <a:r>
              <a:rPr lang="en-US" sz="1200"/>
              <a:t>Implementing stress tests simulates extreme conditions, validating the model's robustness against potential vulnerabilities.</a:t>
            </a:r>
          </a:p>
          <a:p>
            <a:endParaRPr lang="LID4096"/>
          </a:p>
        </p:txBody>
      </p:sp>
      <p:sp>
        <p:nvSpPr>
          <p:cNvPr id="4" name="Slide Number Placeholder 3">
            <a:extLst>
              <a:ext uri="{FF2B5EF4-FFF2-40B4-BE49-F238E27FC236}">
                <a16:creationId xmlns:a16="http://schemas.microsoft.com/office/drawing/2014/main" id="{8BFE695C-B791-5A2F-F542-304BBCECCF9C}"/>
              </a:ext>
            </a:extLst>
          </p:cNvPr>
          <p:cNvSpPr>
            <a:spLocks noGrp="1"/>
          </p:cNvSpPr>
          <p:nvPr>
            <p:ph type="sldNum" sz="quarter" idx="5"/>
          </p:nvPr>
        </p:nvSpPr>
        <p:spPr/>
        <p:txBody>
          <a:bodyPr/>
          <a:lstStyle/>
          <a:p>
            <a:fld id="{1E9018E3-F371-4868-B708-55B0EBDFCDB1}" type="slidenum">
              <a:rPr lang="he-IL" smtClean="0"/>
              <a:t>23</a:t>
            </a:fld>
            <a:endParaRPr lang="he-IL"/>
          </a:p>
        </p:txBody>
      </p:sp>
    </p:spTree>
    <p:extLst>
      <p:ext uri="{BB962C8B-B14F-4D97-AF65-F5344CB8AC3E}">
        <p14:creationId xmlns:p14="http://schemas.microsoft.com/office/powerpoint/2010/main" val="3489052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b="1"/>
              <a:t>Enhanced Accuracy Expectations: </a:t>
            </a:r>
            <a:r>
              <a:rPr lang="en-US" sz="1200"/>
              <a:t>Predicted improvements indicate significant enhancement in accuracy metrics through advanced analytical methodologies and innovative techniques.</a:t>
            </a:r>
          </a:p>
          <a:p>
            <a:pPr>
              <a:lnSpc>
                <a:spcPct val="90000"/>
              </a:lnSpc>
            </a:pPr>
            <a:r>
              <a:rPr lang="en-US" sz="1200" b="1"/>
              <a:t>Robustness Across Domains: </a:t>
            </a:r>
            <a:r>
              <a:rPr lang="en-US" sz="1200"/>
              <a:t>Framework's adaptability ensures robust performance across varied domains, effectively handling diverse linguistic and stylistic elements.</a:t>
            </a:r>
          </a:p>
          <a:p>
            <a:pPr>
              <a:lnSpc>
                <a:spcPct val="90000"/>
              </a:lnSpc>
            </a:pPr>
            <a:r>
              <a:rPr lang="en-US" sz="1200" b="1"/>
              <a:t>Scalability Advantages: </a:t>
            </a:r>
            <a:r>
              <a:rPr lang="en-US" sz="1200"/>
              <a:t>The proposed framework is designed for scalability, accommodating increasing datasets while maintaining efficient processing capabilities.</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24</a:t>
            </a:fld>
            <a:endParaRPr lang="he-IL"/>
          </a:p>
        </p:txBody>
      </p:sp>
    </p:spTree>
    <p:extLst>
      <p:ext uri="{BB962C8B-B14F-4D97-AF65-F5344CB8AC3E}">
        <p14:creationId xmlns:p14="http://schemas.microsoft.com/office/powerpoint/2010/main" val="239223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Adversarial Mimicry Challenges: </a:t>
            </a:r>
            <a:r>
              <a:rPr lang="en-US"/>
              <a:t>Adversarial mimicry techniques complicate authorship verification by generating deceptive texts that closely imitate genuine writings.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he-IL"/>
          </a:p>
          <a:p>
            <a:pPr marL="0" marR="0" lvl="0" indent="0" algn="l" defTabSz="914400" rtl="0" eaLnBrk="1" fontAlgn="auto" latinLnBrk="0" hangingPunct="1">
              <a:lnSpc>
                <a:spcPct val="100000"/>
              </a:lnSpc>
              <a:spcBef>
                <a:spcPts val="0"/>
              </a:spcBef>
              <a:spcAft>
                <a:spcPts val="0"/>
              </a:spcAft>
              <a:buClrTx/>
              <a:buSzTx/>
              <a:buFontTx/>
              <a:buNone/>
              <a:tabLst/>
              <a:defRPr/>
            </a:pPr>
            <a:r>
              <a:rPr lang="en-US" b="1"/>
              <a:t>Short Text Limitations: </a:t>
            </a:r>
            <a:r>
              <a:rPr lang="en-US"/>
              <a:t>Traditional methods struggle with short or fragmented texts, often yielding unreliable authorship conclusions from minimal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he-IL"/>
          </a:p>
          <a:p>
            <a:pPr marL="0" marR="0" lvl="0" indent="0" algn="l" defTabSz="914400" rtl="0" eaLnBrk="1" fontAlgn="auto" latinLnBrk="0" hangingPunct="1">
              <a:lnSpc>
                <a:spcPct val="100000"/>
              </a:lnSpc>
              <a:spcBef>
                <a:spcPts val="0"/>
              </a:spcBef>
              <a:spcAft>
                <a:spcPts val="0"/>
              </a:spcAft>
              <a:buClrTx/>
              <a:buSzTx/>
              <a:buFontTx/>
              <a:buNone/>
              <a:tabLst/>
              <a:defRPr/>
            </a:pPr>
            <a:r>
              <a:rPr lang="en-US" b="1"/>
              <a:t>Feature Representation Issues: </a:t>
            </a:r>
            <a:r>
              <a:rPr lang="en-US"/>
              <a:t>Inaccurate feature representation in conventional models can lead to significant misidentifications and reduced verification efficacy.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he-IL"/>
          </a:p>
        </p:txBody>
      </p:sp>
      <p:sp>
        <p:nvSpPr>
          <p:cNvPr id="4" name="Slide Number Placeholder 3"/>
          <p:cNvSpPr>
            <a:spLocks noGrp="1"/>
          </p:cNvSpPr>
          <p:nvPr>
            <p:ph type="sldNum" sz="quarter" idx="5"/>
          </p:nvPr>
        </p:nvSpPr>
        <p:spPr/>
        <p:txBody>
          <a:bodyPr/>
          <a:lstStyle/>
          <a:p>
            <a:fld id="{1E9018E3-F371-4868-B708-55B0EBDFCDB1}" type="slidenum">
              <a:rPr lang="he-IL" smtClean="0"/>
              <a:t>3</a:t>
            </a:fld>
            <a:endParaRPr lang="he-IL"/>
          </a:p>
        </p:txBody>
      </p:sp>
    </p:spTree>
    <p:extLst>
      <p:ext uri="{BB962C8B-B14F-4D97-AF65-F5344CB8AC3E}">
        <p14:creationId xmlns:p14="http://schemas.microsoft.com/office/powerpoint/2010/main" val="1352763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200" b="1"/>
              <a:t>Recap of Key Innovations: </a:t>
            </a:r>
            <a:r>
              <a:rPr lang="en-US" sz="1200"/>
              <a:t>Innovations include Siamese networks and adversarial training enhancing authorship verification's accuracy and robustness.</a:t>
            </a:r>
          </a:p>
          <a:p>
            <a:pPr>
              <a:lnSpc>
                <a:spcPct val="90000"/>
              </a:lnSpc>
            </a:pPr>
            <a:r>
              <a:rPr lang="en-US" sz="1200" b="1"/>
              <a:t>Future Research Directions: </a:t>
            </a:r>
            <a:r>
              <a:rPr lang="en-US" sz="1200"/>
              <a:t>Future research will focus on refining methodologies and expanding model capabilities in diverse applications.</a:t>
            </a:r>
          </a:p>
          <a:p>
            <a:pPr>
              <a:lnSpc>
                <a:spcPct val="90000"/>
              </a:lnSpc>
            </a:pPr>
            <a:r>
              <a:rPr lang="en-US" sz="1200" b="1"/>
              <a:t>Collaboration Opportunities: </a:t>
            </a:r>
            <a:r>
              <a:rPr lang="en-US" sz="1200"/>
              <a:t>Encouraging interdisciplinary collaboration can foster innovation and application of authorship verification techniques broadly.</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25</a:t>
            </a:fld>
            <a:endParaRPr lang="he-IL"/>
          </a:p>
        </p:txBody>
      </p:sp>
    </p:spTree>
    <p:extLst>
      <p:ext uri="{BB962C8B-B14F-4D97-AF65-F5344CB8AC3E}">
        <p14:creationId xmlns:p14="http://schemas.microsoft.com/office/powerpoint/2010/main" val="3309650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Proposed Framework Overview: </a:t>
            </a:r>
            <a:r>
              <a:rPr lang="en-US"/>
              <a:t>Our framework integrates advanced techniques to enhance authorship verification, ensuring authenticity across varied domains.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Innovative Techniques Utilization: </a:t>
            </a:r>
            <a:r>
              <a:rPr lang="en-US"/>
              <a:t>Incorporates Siamese networks and adversarial training to improve accuracy, scalability, and robustness in verification.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Holistic Verification Approach: </a:t>
            </a:r>
            <a:r>
              <a:rPr lang="en-US"/>
              <a:t>Emphasizes a comprehensive methodology that addresses traditional limitations while maximizing efficiency and effectiveness.</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4</a:t>
            </a:fld>
            <a:endParaRPr lang="he-IL"/>
          </a:p>
        </p:txBody>
      </p:sp>
    </p:spTree>
    <p:extLst>
      <p:ext uri="{BB962C8B-B14F-4D97-AF65-F5344CB8AC3E}">
        <p14:creationId xmlns:p14="http://schemas.microsoft.com/office/powerpoint/2010/main" val="3124161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Impostor Projections Defined: </a:t>
            </a:r>
            <a:r>
              <a:rPr lang="en-US" sz="1200"/>
              <a:t>Impostor projections represent fabricated authorship samples simulating genuine texts to evaluate verification robustness.</a:t>
            </a:r>
          </a:p>
          <a:p>
            <a:r>
              <a:rPr lang="en-US"/>
              <a:t>The method checks whether X is more similar to Y than each of the impostors taken from a given collection, such that the evaluation is performed resting upon a collection of randomly chosen feature subsets. The “similarity” of X to Y is the fraction of the scores where X and Y are “closer” to each other than to the impostors set</a:t>
            </a:r>
          </a:p>
          <a:p>
            <a:endParaRPr lang="en-US"/>
          </a:p>
          <a:p>
            <a:r>
              <a:rPr lang="en-US"/>
              <a:t>The method inherits all the listed disadvantages of the mentioned earlier representation:</a:t>
            </a:r>
          </a:p>
          <a:p>
            <a:r>
              <a:rPr lang="en-US"/>
              <a:t>● The method does not respect the semantics of the N-grams ignoring their order. Discarding the order ignores the context and meaning in the document (semantics).</a:t>
            </a:r>
          </a:p>
          <a:p>
            <a:r>
              <a:rPr lang="en-US"/>
              <a:t>● The method compares merely one-dimensional marginal distributions of N-grams.</a:t>
            </a:r>
          </a:p>
          <a:p>
            <a:r>
              <a:rPr lang="en-US"/>
              <a:t>● N-grams distributions can be estimated appropriately just for sufficiently long texts. Thus, small patterns are not captured</a:t>
            </a:r>
            <a:br>
              <a:rPr lang="en-US">
                <a:cs typeface="+mn-lt"/>
              </a:rPr>
            </a:br>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5</a:t>
            </a:fld>
            <a:endParaRPr lang="he-IL"/>
          </a:p>
        </p:txBody>
      </p:sp>
    </p:spTree>
    <p:extLst>
      <p:ext uri="{BB962C8B-B14F-4D97-AF65-F5344CB8AC3E}">
        <p14:creationId xmlns:p14="http://schemas.microsoft.com/office/powerpoint/2010/main" val="2801444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Deep Impostor Projections Method:</a:t>
            </a:r>
            <a:r>
              <a:rPr lang="en-US" b="0"/>
              <a:t> The deep variant of the method explained earlier is inspired by the methodologies and works of Zeev </a:t>
            </a:r>
            <a:r>
              <a:rPr lang="en-US" b="0" err="1"/>
              <a:t>Volkovich</a:t>
            </a:r>
            <a:r>
              <a:rPr lang="en-US" b="0"/>
              <a:t>.</a:t>
            </a:r>
          </a:p>
          <a:p>
            <a:r>
              <a:rPr lang="en-US"/>
              <a:t>The method is based on labeling of sequential small fractions of the texts in the tested collection through a deep network trained on an impostors' pair.</a:t>
            </a:r>
          </a:p>
          <a:p>
            <a:endParaRPr lang="en-US"/>
          </a:p>
          <a:p>
            <a:r>
              <a:rPr lang="en-US" b="1"/>
              <a:t>Adversarial Scenario Creation: </a:t>
            </a:r>
            <a:r>
              <a:rPr lang="en-US"/>
              <a:t>Creating adversarial scenarios using impostor projections tests model resilience against deceptive authorship manipulation strategies.</a:t>
            </a:r>
          </a:p>
          <a:p>
            <a:endParaRPr lang="en-US"/>
          </a:p>
          <a:p>
            <a:r>
              <a:rPr lang="en-US" b="1"/>
              <a:t>Training Process Enhancement: </a:t>
            </a:r>
            <a:r>
              <a:rPr lang="en-US"/>
              <a:t>Integrating impostor projections during training optimizes model adaptability to real-world authorship verification challenges.</a:t>
            </a:r>
          </a:p>
          <a:p>
            <a:endParaRPr lang="en-US" sz="1200"/>
          </a:p>
          <a:p>
            <a:br>
              <a:rPr lang="en-US">
                <a:cs typeface="+mn-lt"/>
              </a:rPr>
            </a:br>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6</a:t>
            </a:fld>
            <a:endParaRPr lang="he-IL"/>
          </a:p>
        </p:txBody>
      </p:sp>
    </p:spTree>
    <p:extLst>
      <p:ext uri="{BB962C8B-B14F-4D97-AF65-F5344CB8AC3E}">
        <p14:creationId xmlns:p14="http://schemas.microsoft.com/office/powerpoint/2010/main" val="56923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34C82-4F67-25B0-C746-ABB81AD2B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F8078D-D456-7A52-7709-8ACCA8075E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C541AD-D346-9A9A-3445-9FA130C212EE}"/>
              </a:ext>
            </a:extLst>
          </p:cNvPr>
          <p:cNvSpPr>
            <a:spLocks noGrp="1"/>
          </p:cNvSpPr>
          <p:nvPr>
            <p:ph type="body" idx="1"/>
          </p:nvPr>
        </p:nvSpPr>
        <p:spPr/>
        <p:txBody>
          <a:bodyPr/>
          <a:lstStyle/>
          <a:p>
            <a:r>
              <a:rPr lang="en-US" sz="1200" b="1">
                <a:solidFill>
                  <a:schemeClr val="tx1">
                    <a:alpha val="80000"/>
                  </a:schemeClr>
                </a:solidFill>
              </a:rPr>
              <a:t>Input Processing: </a:t>
            </a:r>
            <a:r>
              <a:rPr lang="en-US" sz="1200">
                <a:solidFill>
                  <a:schemeClr val="tx1">
                    <a:alpha val="80000"/>
                  </a:schemeClr>
                </a:solidFill>
              </a:rPr>
              <a:t>The initial stage involves preprocessing the input text to ensure consistency and readiness for analysis.</a:t>
            </a:r>
          </a:p>
          <a:p>
            <a:r>
              <a:rPr lang="en-US" sz="1200" b="1">
                <a:solidFill>
                  <a:schemeClr val="tx1">
                    <a:alpha val="80000"/>
                  </a:schemeClr>
                </a:solidFill>
              </a:rPr>
              <a:t>Embedding Generation: </a:t>
            </a:r>
            <a:r>
              <a:rPr lang="en-US" sz="1200">
                <a:solidFill>
                  <a:schemeClr val="tx1">
                    <a:alpha val="80000"/>
                  </a:schemeClr>
                </a:solidFill>
              </a:rPr>
              <a:t>Transforming processed text into dense vector representations captures linguistic features essential for comparison.</a:t>
            </a:r>
          </a:p>
          <a:p>
            <a:r>
              <a:rPr lang="en-US" sz="1200" b="1">
                <a:solidFill>
                  <a:schemeClr val="tx1">
                    <a:alpha val="80000"/>
                  </a:schemeClr>
                </a:solidFill>
              </a:rPr>
              <a:t>Anomaly Detection: </a:t>
            </a:r>
            <a:r>
              <a:rPr lang="en-US" sz="1200">
                <a:solidFill>
                  <a:schemeClr val="tx1">
                    <a:alpha val="80000"/>
                  </a:schemeClr>
                </a:solidFill>
              </a:rPr>
              <a:t>Identifying outliers in authorship verification helps to spot unusual patterns indicative of forged texts.</a:t>
            </a:r>
          </a:p>
          <a:p>
            <a:endParaRPr lang="he-IL"/>
          </a:p>
        </p:txBody>
      </p:sp>
      <p:sp>
        <p:nvSpPr>
          <p:cNvPr id="4" name="Slide Number Placeholder 3">
            <a:extLst>
              <a:ext uri="{FF2B5EF4-FFF2-40B4-BE49-F238E27FC236}">
                <a16:creationId xmlns:a16="http://schemas.microsoft.com/office/drawing/2014/main" id="{10A6C355-256E-1FF6-2671-2EE7FEA464D9}"/>
              </a:ext>
            </a:extLst>
          </p:cNvPr>
          <p:cNvSpPr>
            <a:spLocks noGrp="1"/>
          </p:cNvSpPr>
          <p:nvPr>
            <p:ph type="sldNum" sz="quarter" idx="5"/>
          </p:nvPr>
        </p:nvSpPr>
        <p:spPr/>
        <p:txBody>
          <a:bodyPr/>
          <a:lstStyle/>
          <a:p>
            <a:fld id="{1E9018E3-F371-4868-B708-55B0EBDFCDB1}" type="slidenum">
              <a:rPr lang="he-IL" smtClean="0"/>
              <a:t>7</a:t>
            </a:fld>
            <a:endParaRPr lang="he-IL"/>
          </a:p>
        </p:txBody>
      </p:sp>
    </p:spTree>
    <p:extLst>
      <p:ext uri="{BB962C8B-B14F-4D97-AF65-F5344CB8AC3E}">
        <p14:creationId xmlns:p14="http://schemas.microsoft.com/office/powerpoint/2010/main" val="3773874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solidFill>
                  <a:schemeClr val="tx1">
                    <a:alpha val="80000"/>
                  </a:schemeClr>
                </a:solidFill>
              </a:rPr>
              <a:t>Input Processing: </a:t>
            </a:r>
            <a:r>
              <a:rPr lang="en-US" sz="1200">
                <a:solidFill>
                  <a:schemeClr val="tx1">
                    <a:alpha val="80000"/>
                  </a:schemeClr>
                </a:solidFill>
              </a:rPr>
              <a:t>The initial stage involves preprocessing the input text to ensure consistency and readiness for analysis.</a:t>
            </a:r>
          </a:p>
          <a:p>
            <a:r>
              <a:rPr lang="en-US" sz="1200" b="1">
                <a:solidFill>
                  <a:schemeClr val="tx1">
                    <a:alpha val="80000"/>
                  </a:schemeClr>
                </a:solidFill>
              </a:rPr>
              <a:t>Embedding Generation: </a:t>
            </a:r>
            <a:r>
              <a:rPr lang="en-US" sz="1200">
                <a:solidFill>
                  <a:schemeClr val="tx1">
                    <a:alpha val="80000"/>
                  </a:schemeClr>
                </a:solidFill>
              </a:rPr>
              <a:t>Transforming processed text into dense vector representations captures linguistic features essential for comparison.</a:t>
            </a:r>
          </a:p>
          <a:p>
            <a:r>
              <a:rPr lang="en-US" sz="1200" b="1">
                <a:solidFill>
                  <a:schemeClr val="tx1">
                    <a:alpha val="80000"/>
                  </a:schemeClr>
                </a:solidFill>
              </a:rPr>
              <a:t>Anomaly Detection: </a:t>
            </a:r>
            <a:r>
              <a:rPr lang="en-US" sz="1200">
                <a:solidFill>
                  <a:schemeClr val="tx1">
                    <a:alpha val="80000"/>
                  </a:schemeClr>
                </a:solidFill>
              </a:rPr>
              <a:t>Identifying outliers in authorship verification helps to spot unusual patterns indicative of forged texts.</a:t>
            </a:r>
          </a:p>
          <a:p>
            <a:endParaRPr lang="he-IL"/>
          </a:p>
        </p:txBody>
      </p:sp>
      <p:sp>
        <p:nvSpPr>
          <p:cNvPr id="4" name="Slide Number Placeholder 3"/>
          <p:cNvSpPr>
            <a:spLocks noGrp="1"/>
          </p:cNvSpPr>
          <p:nvPr>
            <p:ph type="sldNum" sz="quarter" idx="5"/>
          </p:nvPr>
        </p:nvSpPr>
        <p:spPr/>
        <p:txBody>
          <a:bodyPr/>
          <a:lstStyle/>
          <a:p>
            <a:fld id="{1E9018E3-F371-4868-B708-55B0EBDFCDB1}" type="slidenum">
              <a:rPr lang="he-IL" smtClean="0"/>
              <a:t>8</a:t>
            </a:fld>
            <a:endParaRPr lang="he-IL"/>
          </a:p>
        </p:txBody>
      </p:sp>
    </p:spTree>
    <p:extLst>
      <p:ext uri="{BB962C8B-B14F-4D97-AF65-F5344CB8AC3E}">
        <p14:creationId xmlns:p14="http://schemas.microsoft.com/office/powerpoint/2010/main" val="1167842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a:latin typeface="Abadi" panose="020B0604020104020204" pitchFamily="34" charset="0"/>
              </a:rPr>
              <a:t>negative class samples – texts </a:t>
            </a:r>
            <a:r>
              <a:rPr lang="en-GB" sz="1200" b="1" u="sng">
                <a:latin typeface="Abadi" panose="020B0604020104020204" pitchFamily="34" charset="0"/>
              </a:rPr>
              <a:t>not </a:t>
            </a:r>
            <a:r>
              <a:rPr lang="en-GB" sz="1200">
                <a:latin typeface="Abadi" panose="020B0604020104020204" pitchFamily="34" charset="0"/>
              </a:rPr>
              <a:t>attributed to Shakespeare.</a:t>
            </a:r>
            <a:endParaRPr lang="en-US"/>
          </a:p>
        </p:txBody>
      </p:sp>
      <p:sp>
        <p:nvSpPr>
          <p:cNvPr id="4" name="Slide Number Placeholder 3"/>
          <p:cNvSpPr>
            <a:spLocks noGrp="1"/>
          </p:cNvSpPr>
          <p:nvPr>
            <p:ph type="sldNum" sz="quarter" idx="5"/>
          </p:nvPr>
        </p:nvSpPr>
        <p:spPr/>
        <p:txBody>
          <a:bodyPr/>
          <a:lstStyle/>
          <a:p>
            <a:fld id="{1E9018E3-F371-4868-B708-55B0EBDFCDB1}" type="slidenum">
              <a:rPr lang="he-IL" smtClean="0"/>
              <a:t>9</a:t>
            </a:fld>
            <a:endParaRPr lang="he-IL"/>
          </a:p>
        </p:txBody>
      </p:sp>
    </p:spTree>
    <p:extLst>
      <p:ext uri="{BB962C8B-B14F-4D97-AF65-F5344CB8AC3E}">
        <p14:creationId xmlns:p14="http://schemas.microsoft.com/office/powerpoint/2010/main" val="1862715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Tokenization Techniques: </a:t>
            </a:r>
            <a:r>
              <a:rPr lang="en-US"/>
              <a:t>Tokenization breaks text into smaller components, facilitating meaningful analysis by preserving contextual relationships.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Chunking Methods: </a:t>
            </a:r>
            <a:r>
              <a:rPr lang="en-US"/>
              <a:t>Chunking organizes tokens into grammatical units, enhancing syntactic structure understanding for more accurate processing.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Impact on Analysis: </a:t>
            </a:r>
            <a:r>
              <a:rPr lang="en-US"/>
              <a:t>Effective preprocessing through tokenization and chunking improves subsequent model performance in authorship verification tasks.</a:t>
            </a:r>
          </a:p>
          <a:p>
            <a:endParaRPr lang="LID4096"/>
          </a:p>
        </p:txBody>
      </p:sp>
      <p:sp>
        <p:nvSpPr>
          <p:cNvPr id="4" name="Slide Number Placeholder 3"/>
          <p:cNvSpPr>
            <a:spLocks noGrp="1"/>
          </p:cNvSpPr>
          <p:nvPr>
            <p:ph type="sldNum" sz="quarter" idx="5"/>
          </p:nvPr>
        </p:nvSpPr>
        <p:spPr/>
        <p:txBody>
          <a:bodyPr/>
          <a:lstStyle/>
          <a:p>
            <a:fld id="{1E9018E3-F371-4868-B708-55B0EBDFCDB1}" type="slidenum">
              <a:rPr lang="he-IL" smtClean="0"/>
              <a:t>10</a:t>
            </a:fld>
            <a:endParaRPr lang="he-IL"/>
          </a:p>
        </p:txBody>
      </p:sp>
    </p:spTree>
    <p:extLst>
      <p:ext uri="{BB962C8B-B14F-4D97-AF65-F5344CB8AC3E}">
        <p14:creationId xmlns:p14="http://schemas.microsoft.com/office/powerpoint/2010/main" val="2271587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1/26/2025</a:t>
            </a:fld>
            <a:endParaRPr lang="en-US"/>
          </a:p>
        </p:txBody>
      </p:sp>
      <p:sp>
        <p:nvSpPr>
          <p:cNvPr id="5" name="Footer Placeholder 4"/>
          <p:cNvSpPr>
            <a:spLocks noGrp="1"/>
          </p:cNvSpPr>
          <p:nvPr>
            <p:ph type="ftr" sz="quarter" idx="11"/>
          </p:nvPr>
        </p:nvSpPr>
        <p:spPr>
          <a:xfrm>
            <a:off x="3999309" y="4412457"/>
            <a:ext cx="3243033" cy="273844"/>
          </a:xfr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95774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3036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6552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1799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7222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6677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0487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528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5974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13893" y="4400349"/>
            <a:ext cx="413375" cy="273844"/>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232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14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92175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73010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208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09391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0449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264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1/26/2025</a:t>
            </a:fld>
            <a:endParaRPr lang="en-US"/>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1178557"/>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lvolkov@braude.ac.il"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mailto:ravros@braude.ac.il"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25.png"/><Relationship Id="rId4" Type="http://schemas.openxmlformats.org/officeDocument/2006/relationships/diagramLayout" Target="../diagrams/layout4.xml"/><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1.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82D935E-5CE7-0882-16A1-7A83DF1DF6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27640" y="115160"/>
            <a:ext cx="4088720" cy="1359499"/>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9B95A965-D605-8AC7-273D-BBB0644578C5}"/>
              </a:ext>
            </a:extLst>
          </p:cNvPr>
          <p:cNvSpPr txBox="1">
            <a:spLocks/>
          </p:cNvSpPr>
          <p:nvPr/>
        </p:nvSpPr>
        <p:spPr>
          <a:xfrm>
            <a:off x="5200645" y="4167050"/>
            <a:ext cx="3888764" cy="894707"/>
          </a:xfrm>
          <a:prstGeom prst="rect">
            <a:avLst/>
          </a:prstGeom>
        </p:spPr>
        <p:txBody>
          <a:bodyPr vert="horz" lIns="0" tIns="45720" rIns="0" bIns="45720" rtlCol="0">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rPr>
              <a:t>Supervisors:</a:t>
            </a:r>
          </a:p>
          <a:p>
            <a:pPr lvl="1" algn="l"/>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rPr>
              <a:t>Zeev Volkovich </a:t>
            </a:r>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hlinkClick r:id="rId3"/>
              </a:rPr>
              <a:t>vlvolkov@braude.ac.il</a:t>
            </a:r>
            <a:endPar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endParaRPr>
          </a:p>
          <a:p>
            <a:pPr lvl="1" algn="l"/>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rPr>
              <a:t>Renata Avros 	</a:t>
            </a:r>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hlinkClick r:id="rId4"/>
              </a:rPr>
              <a:t>ravros@braude.ac.il</a:t>
            </a:r>
            <a:endPar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endParaRPr>
          </a:p>
        </p:txBody>
      </p:sp>
      <p:sp>
        <p:nvSpPr>
          <p:cNvPr id="11" name="TextBox 10">
            <a:extLst>
              <a:ext uri="{FF2B5EF4-FFF2-40B4-BE49-F238E27FC236}">
                <a16:creationId xmlns:a16="http://schemas.microsoft.com/office/drawing/2014/main" id="{BAE2ECDE-0056-87F5-39CD-B2D95CCE4168}"/>
              </a:ext>
            </a:extLst>
          </p:cNvPr>
          <p:cNvSpPr txBox="1"/>
          <p:nvPr/>
        </p:nvSpPr>
        <p:spPr>
          <a:xfrm>
            <a:off x="1669694" y="1793645"/>
            <a:ext cx="5804611" cy="646331"/>
          </a:xfrm>
          <a:prstGeom prst="rect">
            <a:avLst/>
          </a:prstGeom>
          <a:noFill/>
        </p:spPr>
        <p:txBody>
          <a:bodyPr wrap="square">
            <a:spAutoFit/>
          </a:bodyPr>
          <a:lstStyle/>
          <a:p>
            <a:pPr algn="ctr"/>
            <a:r>
              <a:rPr lang="en-US" sz="1800">
                <a:latin typeface="Abadi" panose="020B0604020104020204" pitchFamily="34" charset="0"/>
              </a:rPr>
              <a:t>Authorship Verification Using Impostor Projections and Siamese Networks</a:t>
            </a:r>
            <a:endParaRPr lang="en-US">
              <a:latin typeface="Abadi" panose="020B0604020104020204" pitchFamily="34" charset="0"/>
            </a:endParaRPr>
          </a:p>
        </p:txBody>
      </p:sp>
      <p:sp>
        <p:nvSpPr>
          <p:cNvPr id="3" name="TextBox 2">
            <a:extLst>
              <a:ext uri="{FF2B5EF4-FFF2-40B4-BE49-F238E27FC236}">
                <a16:creationId xmlns:a16="http://schemas.microsoft.com/office/drawing/2014/main" id="{333B8B48-36A8-18C0-148D-E368366B13A0}"/>
              </a:ext>
            </a:extLst>
          </p:cNvPr>
          <p:cNvSpPr txBox="1"/>
          <p:nvPr/>
        </p:nvSpPr>
        <p:spPr>
          <a:xfrm>
            <a:off x="3237914" y="2387084"/>
            <a:ext cx="2668169" cy="369332"/>
          </a:xfrm>
          <a:prstGeom prst="rect">
            <a:avLst/>
          </a:prstGeom>
          <a:noFill/>
        </p:spPr>
        <p:txBody>
          <a:bodyPr wrap="square">
            <a:spAutoFit/>
          </a:bodyPr>
          <a:lstStyle/>
          <a:p>
            <a:pPr algn="ctr"/>
            <a:r>
              <a:rPr lang="en-US" dirty="0">
                <a:latin typeface="Abadi" panose="020B0604020104020204" pitchFamily="34" charset="0"/>
              </a:rPr>
              <a:t>25-1-R-17</a:t>
            </a:r>
          </a:p>
        </p:txBody>
      </p:sp>
      <p:sp>
        <p:nvSpPr>
          <p:cNvPr id="5" name="TextBox 4">
            <a:extLst>
              <a:ext uri="{FF2B5EF4-FFF2-40B4-BE49-F238E27FC236}">
                <a16:creationId xmlns:a16="http://schemas.microsoft.com/office/drawing/2014/main" id="{FFD9366C-E3FF-5E53-86E3-7BD8ACDC7ECE}"/>
              </a:ext>
            </a:extLst>
          </p:cNvPr>
          <p:cNvSpPr txBox="1"/>
          <p:nvPr/>
        </p:nvSpPr>
        <p:spPr>
          <a:xfrm>
            <a:off x="2641960" y="3011125"/>
            <a:ext cx="3324499" cy="584775"/>
          </a:xfrm>
          <a:prstGeom prst="rect">
            <a:avLst/>
          </a:prstGeom>
          <a:noFill/>
        </p:spPr>
        <p:txBody>
          <a:bodyPr wrap="square">
            <a:spAutoFit/>
          </a:bodyPr>
          <a:lstStyle/>
          <a:p>
            <a:pPr lvl="1" algn="ctr"/>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rPr>
              <a:t>Adir David - 206132029</a:t>
            </a:r>
          </a:p>
          <a:p>
            <a:pPr lvl="1" algn="ctr"/>
            <a:r>
              <a:rPr lang="en-US" sz="1600" b="1">
                <a:solidFill>
                  <a:schemeClr val="tx1">
                    <a:lumMod val="75000"/>
                    <a:lumOff val="25000"/>
                  </a:schemeClr>
                </a:solidFill>
                <a:latin typeface="Abadi" panose="020B0604020104020204" pitchFamily="34" charset="0"/>
                <a:ea typeface="ADLaM Display" panose="020F0502020204030204" pitchFamily="2" charset="0"/>
                <a:cs typeface="ADLaM Display" panose="020F0502020204030204" pitchFamily="2" charset="0"/>
              </a:rPr>
              <a:t>Eyal Maklada - 206459166</a:t>
            </a:r>
          </a:p>
        </p:txBody>
      </p:sp>
    </p:spTree>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455" y="365542"/>
            <a:ext cx="6046112" cy="518615"/>
          </a:xfrm>
        </p:spPr>
        <p:txBody>
          <a:bodyPr anchor="b">
            <a:noAutofit/>
          </a:bodyPr>
          <a:lstStyle/>
          <a:p>
            <a:r>
              <a:rPr lang="en-US" sz="2800" dirty="0">
                <a:latin typeface="Abadi" panose="020B0604020104020204" pitchFamily="34" charset="0"/>
              </a:rPr>
              <a:t>Input Processing</a:t>
            </a:r>
          </a:p>
        </p:txBody>
      </p:sp>
      <p:graphicFrame>
        <p:nvGraphicFramePr>
          <p:cNvPr id="5" name="Content Placeholder 2">
            <a:extLst>
              <a:ext uri="{FF2B5EF4-FFF2-40B4-BE49-F238E27FC236}">
                <a16:creationId xmlns:a16="http://schemas.microsoft.com/office/drawing/2014/main" id="{0B927D13-2F28-D70A-8BC0-0370C3B5F50A}"/>
              </a:ext>
            </a:extLst>
          </p:cNvPr>
          <p:cNvGraphicFramePr>
            <a:graphicFrameLocks noGrp="1"/>
          </p:cNvGraphicFramePr>
          <p:nvPr>
            <p:ph idx="1"/>
            <p:extLst>
              <p:ext uri="{D42A27DB-BD31-4B8C-83A1-F6EECF244321}">
                <p14:modId xmlns:p14="http://schemas.microsoft.com/office/powerpoint/2010/main" val="1644425285"/>
              </p:ext>
            </p:extLst>
          </p:nvPr>
        </p:nvGraphicFramePr>
        <p:xfrm>
          <a:off x="1766862" y="3049129"/>
          <a:ext cx="5000124" cy="409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42190B0A-5C16-00C3-79DE-84BF126B11EB}"/>
              </a:ext>
            </a:extLst>
          </p:cNvPr>
          <p:cNvSpPr/>
          <p:nvPr/>
        </p:nvSpPr>
        <p:spPr>
          <a:xfrm>
            <a:off x="1410939" y="2590894"/>
            <a:ext cx="6911881" cy="27699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Abadi" panose="020B0604020104020204" pitchFamily="34" charset="0"/>
              </a:rPr>
              <a:t>Text</a:t>
            </a:r>
          </a:p>
        </p:txBody>
      </p:sp>
      <p:sp>
        <p:nvSpPr>
          <p:cNvPr id="14" name="Rectangle 13">
            <a:extLst>
              <a:ext uri="{FF2B5EF4-FFF2-40B4-BE49-F238E27FC236}">
                <a16:creationId xmlns:a16="http://schemas.microsoft.com/office/drawing/2014/main" id="{A256E60A-2640-94E9-9AA1-795A971F02AF}"/>
              </a:ext>
            </a:extLst>
          </p:cNvPr>
          <p:cNvSpPr/>
          <p:nvPr/>
        </p:nvSpPr>
        <p:spPr>
          <a:xfrm>
            <a:off x="1410939" y="2867893"/>
            <a:ext cx="6911881" cy="3808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1FEE09B-1B59-C0D0-8D35-DACC9C70D177}"/>
              </a:ext>
            </a:extLst>
          </p:cNvPr>
          <p:cNvSpPr/>
          <p:nvPr/>
        </p:nvSpPr>
        <p:spPr>
          <a:xfrm>
            <a:off x="1410938" y="2874148"/>
            <a:ext cx="2091923" cy="372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latin typeface="Abadi" panose="020B0604020104020204" pitchFamily="34" charset="0"/>
              </a:rPr>
              <a:t>Batch 1</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A2D9B8C-1371-642E-A05F-F33873D57D34}"/>
                  </a:ext>
                </a:extLst>
              </p:cNvPr>
              <p:cNvSpPr/>
              <p:nvPr/>
            </p:nvSpPr>
            <p:spPr>
              <a:xfrm>
                <a:off x="4347264" y="2870401"/>
                <a:ext cx="2281459" cy="372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latin typeface="Abadi" panose="020B0604020104020204" pitchFamily="34" charset="0"/>
                  </a:rPr>
                  <a:t>Batch </a:t>
                </a:r>
                <a14:m>
                  <m:oMath xmlns:m="http://schemas.openxmlformats.org/officeDocument/2006/math">
                    <m:r>
                      <a:rPr lang="en-US" sz="1200" b="0" i="1" smtClean="0">
                        <a:latin typeface="Cambria Math" panose="02040503050406030204" pitchFamily="18" charset="0"/>
                      </a:rPr>
                      <m:t>𝑖</m:t>
                    </m:r>
                  </m:oMath>
                </a14:m>
                <a:endParaRPr lang="en-US" sz="1200">
                  <a:latin typeface="Abadi" panose="020B0604020104020204" pitchFamily="34" charset="0"/>
                </a:endParaRPr>
              </a:p>
            </p:txBody>
          </p:sp>
        </mc:Choice>
        <mc:Fallback xmlns="">
          <p:sp>
            <p:nvSpPr>
              <p:cNvPr id="17" name="Rectangle 16">
                <a:extLst>
                  <a:ext uri="{FF2B5EF4-FFF2-40B4-BE49-F238E27FC236}">
                    <a16:creationId xmlns:a16="http://schemas.microsoft.com/office/drawing/2014/main" id="{2A2D9B8C-1371-642E-A05F-F33873D57D34}"/>
                  </a:ext>
                </a:extLst>
              </p:cNvPr>
              <p:cNvSpPr>
                <a:spLocks noRot="1" noChangeAspect="1" noMove="1" noResize="1" noEditPoints="1" noAdjustHandles="1" noChangeArrowheads="1" noChangeShapeType="1" noTextEdit="1"/>
              </p:cNvSpPr>
              <p:nvPr/>
            </p:nvSpPr>
            <p:spPr>
              <a:xfrm>
                <a:off x="4347264" y="2870401"/>
                <a:ext cx="2281459" cy="372932"/>
              </a:xfrm>
              <a:prstGeom prst="rect">
                <a:avLst/>
              </a:prstGeom>
              <a:blipFill>
                <a:blip r:embed="rId8"/>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A912E0A0-FEFA-58AE-05F3-3F914C819F69}"/>
              </a:ext>
            </a:extLst>
          </p:cNvPr>
          <p:cNvSpPr txBox="1"/>
          <p:nvPr/>
        </p:nvSpPr>
        <p:spPr>
          <a:xfrm>
            <a:off x="3762671" y="2823939"/>
            <a:ext cx="481321" cy="369332"/>
          </a:xfrm>
          <a:prstGeom prst="rect">
            <a:avLst/>
          </a:prstGeom>
          <a:noFill/>
        </p:spPr>
        <p:txBody>
          <a:bodyPr wrap="square" rtlCol="0">
            <a:spAutoFit/>
          </a:bodyPr>
          <a:lstStyle/>
          <a:p>
            <a:r>
              <a:rPr lang="en-US"/>
              <a:t>…</a:t>
            </a:r>
          </a:p>
        </p:txBody>
      </p:sp>
      <p:sp>
        <p:nvSpPr>
          <p:cNvPr id="22" name="Rectangle 21">
            <a:extLst>
              <a:ext uri="{FF2B5EF4-FFF2-40B4-BE49-F238E27FC236}">
                <a16:creationId xmlns:a16="http://schemas.microsoft.com/office/drawing/2014/main" id="{7526A7C0-67E8-AC15-3C10-DEE46466A6A6}"/>
              </a:ext>
            </a:extLst>
          </p:cNvPr>
          <p:cNvSpPr/>
          <p:nvPr/>
        </p:nvSpPr>
        <p:spPr>
          <a:xfrm>
            <a:off x="1408039" y="3258643"/>
            <a:ext cx="588926" cy="38084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00">
                <a:latin typeface="Abadi" panose="020B0604020104020204" pitchFamily="34" charset="0"/>
              </a:rPr>
              <a:t>Chunk 1</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84D363B-DAD8-B93B-3944-347174A803B7}"/>
                  </a:ext>
                </a:extLst>
              </p:cNvPr>
              <p:cNvSpPr/>
              <p:nvPr/>
            </p:nvSpPr>
            <p:spPr>
              <a:xfrm>
                <a:off x="4351510" y="3251243"/>
                <a:ext cx="1105032" cy="38346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00">
                    <a:latin typeface="Abadi" panose="020B0604020104020204" pitchFamily="34" charset="0"/>
                  </a:rPr>
                  <a:t>Chunk</a:t>
                </a:r>
              </a:p>
              <a:p>
                <a:pPr algn="ctr"/>
                <a14:m>
                  <m:oMathPara xmlns:m="http://schemas.openxmlformats.org/officeDocument/2006/math">
                    <m:oMathParaPr>
                      <m:jc m:val="centerGroup"/>
                    </m:oMathParaPr>
                    <m:oMath xmlns:m="http://schemas.openxmlformats.org/officeDocument/2006/math">
                      <m:r>
                        <a:rPr lang="en-US" sz="1000" b="0" i="0" smtClean="0">
                          <a:latin typeface="Cambria Math" panose="02040503050406030204" pitchFamily="18" charset="0"/>
                        </a:rPr>
                        <m:t>(</m:t>
                      </m:r>
                      <m:r>
                        <m:rPr>
                          <m:sty m:val="p"/>
                        </m:rPr>
                        <a:rPr lang="en-US" sz="1000" b="0" i="0" smtClean="0">
                          <a:latin typeface="Cambria Math" panose="02040503050406030204" pitchFamily="18" charset="0"/>
                        </a:rPr>
                        <m:t>i</m:t>
                      </m:r>
                      <m:r>
                        <a:rPr lang="en-US" sz="1000" b="0" i="0" smtClean="0">
                          <a:latin typeface="Cambria Math" panose="02040503050406030204" pitchFamily="18" charset="0"/>
                        </a:rPr>
                        <m:t> −</m:t>
                      </m:r>
                      <m:r>
                        <a:rPr lang="en-US" sz="1000" b="0" i="0" smtClean="0">
                          <a:latin typeface="Cambria Math" panose="02040503050406030204" pitchFamily="18" charset="0"/>
                        </a:rPr>
                        <m:t>1</m:t>
                      </m:r>
                      <m:r>
                        <a:rPr lang="en-US" sz="1000" b="0" i="0" smtClean="0">
                          <a:latin typeface="Cambria Math" panose="02040503050406030204" pitchFamily="18" charset="0"/>
                        </a:rPr>
                        <m:t> ) ∗ </m:t>
                      </m:r>
                      <m:r>
                        <a:rPr lang="en-US" sz="1000" b="0" i="1" smtClean="0">
                          <a:latin typeface="Cambria Math" panose="02040503050406030204" pitchFamily="18" charset="0"/>
                        </a:rPr>
                        <m:t>𝑘</m:t>
                      </m:r>
                      <m:r>
                        <a:rPr lang="en-US" sz="1000" b="0" i="1" smtClean="0">
                          <a:latin typeface="Cambria Math" panose="02040503050406030204" pitchFamily="18" charset="0"/>
                        </a:rPr>
                        <m:t>+</m:t>
                      </m:r>
                      <m:r>
                        <a:rPr lang="en-US" sz="1000" b="0" i="1" smtClean="0">
                          <a:latin typeface="Cambria Math" panose="02040503050406030204" pitchFamily="18" charset="0"/>
                        </a:rPr>
                        <m:t>1</m:t>
                      </m:r>
                    </m:oMath>
                  </m:oMathPara>
                </a14:m>
                <a:endParaRPr lang="en-US" sz="1000">
                  <a:latin typeface="Abadi" panose="020B0604020104020204" pitchFamily="34" charset="0"/>
                </a:endParaRPr>
              </a:p>
            </p:txBody>
          </p:sp>
        </mc:Choice>
        <mc:Fallback xmlns="">
          <p:sp>
            <p:nvSpPr>
              <p:cNvPr id="23" name="Rectangle 22">
                <a:extLst>
                  <a:ext uri="{FF2B5EF4-FFF2-40B4-BE49-F238E27FC236}">
                    <a16:creationId xmlns:a16="http://schemas.microsoft.com/office/drawing/2014/main" id="{784D363B-DAD8-B93B-3944-347174A803B7}"/>
                  </a:ext>
                </a:extLst>
              </p:cNvPr>
              <p:cNvSpPr>
                <a:spLocks noRot="1" noChangeAspect="1" noMove="1" noResize="1" noEditPoints="1" noAdjustHandles="1" noChangeArrowheads="1" noChangeShapeType="1" noTextEdit="1"/>
              </p:cNvSpPr>
              <p:nvPr/>
            </p:nvSpPr>
            <p:spPr>
              <a:xfrm>
                <a:off x="4351510" y="3251243"/>
                <a:ext cx="1105032" cy="383467"/>
              </a:xfrm>
              <a:prstGeom prst="rect">
                <a:avLst/>
              </a:prstGeom>
              <a:blipFill>
                <a:blip r:embed="rId9"/>
                <a:stretch>
                  <a:fillRect b="-3030"/>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0E2FBD18-DA9E-50D4-3146-31DCA429E58E}"/>
              </a:ext>
            </a:extLst>
          </p:cNvPr>
          <p:cNvSpPr txBox="1"/>
          <p:nvPr/>
        </p:nvSpPr>
        <p:spPr>
          <a:xfrm>
            <a:off x="3762671" y="3234586"/>
            <a:ext cx="481321" cy="369332"/>
          </a:xfrm>
          <a:prstGeom prst="rect">
            <a:avLst/>
          </a:prstGeom>
          <a:noFill/>
        </p:spPr>
        <p:txBody>
          <a:bodyPr wrap="square" rtlCol="0">
            <a:spAutoFit/>
          </a:bodyPr>
          <a:lstStyle/>
          <a:p>
            <a:r>
              <a:rPr lang="en-US"/>
              <a:t>…</a:t>
            </a:r>
          </a:p>
        </p:txBody>
      </p:sp>
      <p:sp>
        <p:nvSpPr>
          <p:cNvPr id="26" name="TextBox 25">
            <a:extLst>
              <a:ext uri="{FF2B5EF4-FFF2-40B4-BE49-F238E27FC236}">
                <a16:creationId xmlns:a16="http://schemas.microsoft.com/office/drawing/2014/main" id="{C51D86CC-4D66-B357-8D70-1B20BC72687B}"/>
              </a:ext>
            </a:extLst>
          </p:cNvPr>
          <p:cNvSpPr txBox="1"/>
          <p:nvPr/>
        </p:nvSpPr>
        <p:spPr>
          <a:xfrm>
            <a:off x="7287738" y="2823469"/>
            <a:ext cx="481321" cy="369332"/>
          </a:xfrm>
          <a:prstGeom prst="rect">
            <a:avLst/>
          </a:prstGeom>
          <a:noFill/>
        </p:spPr>
        <p:txBody>
          <a:bodyPr wrap="square" rtlCol="0">
            <a:spAutoFit/>
          </a:bodyPr>
          <a:lstStyle/>
          <a:p>
            <a:r>
              <a:rPr lang="en-US"/>
              <a:t>…</a:t>
            </a:r>
          </a:p>
        </p:txBody>
      </p:sp>
      <p:sp>
        <p:nvSpPr>
          <p:cNvPr id="28" name="Rectangle 27">
            <a:extLst>
              <a:ext uri="{FF2B5EF4-FFF2-40B4-BE49-F238E27FC236}">
                <a16:creationId xmlns:a16="http://schemas.microsoft.com/office/drawing/2014/main" id="{77A9D611-A651-3548-BBE6-38B30E09D3B4}"/>
              </a:ext>
            </a:extLst>
          </p:cNvPr>
          <p:cNvSpPr/>
          <p:nvPr/>
        </p:nvSpPr>
        <p:spPr>
          <a:xfrm>
            <a:off x="2004150" y="3253355"/>
            <a:ext cx="588926" cy="38084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00">
                <a:latin typeface="Abadi" panose="020B0604020104020204" pitchFamily="34" charset="0"/>
              </a:rPr>
              <a:t>Chunk 2</a:t>
            </a:r>
          </a:p>
        </p:txBody>
      </p:sp>
      <p:sp>
        <p:nvSpPr>
          <p:cNvPr id="29" name="TextBox 28">
            <a:extLst>
              <a:ext uri="{FF2B5EF4-FFF2-40B4-BE49-F238E27FC236}">
                <a16:creationId xmlns:a16="http://schemas.microsoft.com/office/drawing/2014/main" id="{498A1266-F574-8660-78CF-761CF5817A45}"/>
              </a:ext>
            </a:extLst>
          </p:cNvPr>
          <p:cNvSpPr txBox="1"/>
          <p:nvPr/>
        </p:nvSpPr>
        <p:spPr>
          <a:xfrm>
            <a:off x="5640329" y="3234586"/>
            <a:ext cx="481321" cy="369332"/>
          </a:xfrm>
          <a:prstGeom prst="rect">
            <a:avLst/>
          </a:prstGeom>
          <a:noFill/>
        </p:spPr>
        <p:txBody>
          <a:bodyPr wrap="square" rtlCol="0">
            <a:spAutoFit/>
          </a:bodyPr>
          <a:lstStyle/>
          <a:p>
            <a:r>
              <a:rPr lang="en-US"/>
              <a:t>…</a:t>
            </a:r>
          </a:p>
        </p:txBody>
      </p:sp>
      <p:sp>
        <p:nvSpPr>
          <p:cNvPr id="8" name="TextBox 7">
            <a:extLst>
              <a:ext uri="{FF2B5EF4-FFF2-40B4-BE49-F238E27FC236}">
                <a16:creationId xmlns:a16="http://schemas.microsoft.com/office/drawing/2014/main" id="{8B84E381-C656-CD8C-0B84-C8C11FD60A74}"/>
              </a:ext>
            </a:extLst>
          </p:cNvPr>
          <p:cNvSpPr txBox="1"/>
          <p:nvPr/>
        </p:nvSpPr>
        <p:spPr>
          <a:xfrm>
            <a:off x="1256732" y="2016299"/>
            <a:ext cx="2835889" cy="51861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3657" tIns="123657" rIns="123657" bIns="123657" numCol="1" spcCol="1270" anchor="ctr" anchorCtr="0">
            <a:noAutofit/>
          </a:bodyPr>
          <a:lstStyle/>
          <a:p>
            <a:pPr marL="285750" lvl="0" indent="-285750" algn="l" defTabSz="1111250">
              <a:lnSpc>
                <a:spcPct val="100000"/>
              </a:lnSpc>
              <a:spcBef>
                <a:spcPct val="0"/>
              </a:spcBef>
              <a:spcAft>
                <a:spcPct val="35000"/>
              </a:spcAft>
              <a:buFont typeface="Wingdings" panose="05000000000000000000" pitchFamily="2" charset="2"/>
              <a:buChar char="Ø"/>
            </a:pPr>
            <a:r>
              <a:rPr lang="en-US" sz="1600" kern="1200" dirty="0">
                <a:latin typeface="Abadi" panose="020B0604020104020204" pitchFamily="34" charset="0"/>
              </a:rPr>
              <a:t>Chunking Methods.</a:t>
            </a:r>
          </a:p>
        </p:txBody>
      </p:sp>
      <p:sp>
        <p:nvSpPr>
          <p:cNvPr id="32" name="TextBox 31">
            <a:extLst>
              <a:ext uri="{FF2B5EF4-FFF2-40B4-BE49-F238E27FC236}">
                <a16:creationId xmlns:a16="http://schemas.microsoft.com/office/drawing/2014/main" id="{FC2FE3DC-A2E1-FCC7-7309-497624F3EFAA}"/>
              </a:ext>
            </a:extLst>
          </p:cNvPr>
          <p:cNvSpPr txBox="1"/>
          <p:nvPr/>
        </p:nvSpPr>
        <p:spPr>
          <a:xfrm>
            <a:off x="1256732" y="1546269"/>
            <a:ext cx="6271666" cy="45517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3657" tIns="123657" rIns="123657" bIns="123657" numCol="1" spcCol="1270" anchor="ctr" anchorCtr="0">
            <a:noAutofit/>
          </a:bodyPr>
          <a:lstStyle/>
          <a:p>
            <a:pPr marL="285750" lvl="0" indent="-285750" algn="l" defTabSz="1111250">
              <a:lnSpc>
                <a:spcPct val="100000"/>
              </a:lnSpc>
              <a:spcBef>
                <a:spcPct val="0"/>
              </a:spcBef>
              <a:spcAft>
                <a:spcPct val="35000"/>
              </a:spcAft>
              <a:buFont typeface="Wingdings" panose="05000000000000000000" pitchFamily="2" charset="2"/>
              <a:buChar char="Ø"/>
            </a:pPr>
            <a:r>
              <a:rPr lang="en-US" sz="1600" kern="1200" dirty="0">
                <a:latin typeface="Abadi"/>
              </a:rPr>
              <a:t>Text tokenization using BERT’s </a:t>
            </a:r>
            <a:r>
              <a:rPr lang="en-US" sz="1600" kern="1200" dirty="0" err="1">
                <a:latin typeface="Abadi"/>
              </a:rPr>
              <a:t>WordPiece</a:t>
            </a:r>
            <a:r>
              <a:rPr lang="en-US" sz="1600" kern="1200" dirty="0">
                <a:latin typeface="Abadi"/>
              </a:rPr>
              <a:t> tokenizer.</a:t>
            </a:r>
          </a:p>
        </p:txBody>
      </p:sp>
      <p:sp>
        <p:nvSpPr>
          <p:cNvPr id="33" name="TextBox 32">
            <a:extLst>
              <a:ext uri="{FF2B5EF4-FFF2-40B4-BE49-F238E27FC236}">
                <a16:creationId xmlns:a16="http://schemas.microsoft.com/office/drawing/2014/main" id="{5315A571-E088-795C-984D-357B65A6D650}"/>
              </a:ext>
            </a:extLst>
          </p:cNvPr>
          <p:cNvSpPr txBox="1"/>
          <p:nvPr/>
        </p:nvSpPr>
        <p:spPr>
          <a:xfrm>
            <a:off x="1256732" y="1088389"/>
            <a:ext cx="6271666" cy="45517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3657" tIns="123657" rIns="123657" bIns="123657" numCol="1" spcCol="1270" anchor="ctr" anchorCtr="0">
            <a:noAutofit/>
          </a:bodyPr>
          <a:lstStyle/>
          <a:p>
            <a:pPr marL="285750" lvl="0" indent="-285750" algn="l" defTabSz="1111250">
              <a:lnSpc>
                <a:spcPct val="100000"/>
              </a:lnSpc>
              <a:spcBef>
                <a:spcPct val="0"/>
              </a:spcBef>
              <a:spcAft>
                <a:spcPct val="35000"/>
              </a:spcAft>
              <a:buFont typeface="Wingdings" panose="05000000000000000000" pitchFamily="2" charset="2"/>
              <a:buChar char="Ø"/>
            </a:pPr>
            <a:r>
              <a:rPr lang="en-US" sz="1600" kern="1200" dirty="0">
                <a:latin typeface="Abadi" panose="020B0604020104020204" pitchFamily="34" charset="0"/>
              </a:rPr>
              <a:t>Lemmatization and punctuation mark removal.</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C15273C-CF48-6E13-FB8B-33D3415328B8}"/>
                  </a:ext>
                </a:extLst>
              </p:cNvPr>
              <p:cNvSpPr/>
              <p:nvPr/>
            </p:nvSpPr>
            <p:spPr>
              <a:xfrm>
                <a:off x="2913935" y="3257371"/>
                <a:ext cx="588926" cy="38084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000">
                    <a:latin typeface="Abadi" panose="020B0604020104020204" pitchFamily="34" charset="0"/>
                  </a:rPr>
                  <a:t>Chunk </a:t>
                </a:r>
                <a14:m>
                  <m:oMath xmlns:m="http://schemas.openxmlformats.org/officeDocument/2006/math">
                    <m:r>
                      <a:rPr lang="en-US" sz="1000" b="0" i="1" smtClean="0">
                        <a:latin typeface="Cambria Math" panose="02040503050406030204" pitchFamily="18" charset="0"/>
                      </a:rPr>
                      <m:t>𝑘</m:t>
                    </m:r>
                  </m:oMath>
                </a14:m>
                <a:r>
                  <a:rPr lang="en-US" sz="1000">
                    <a:latin typeface="Abadi" panose="020B0604020104020204" pitchFamily="34" charset="0"/>
                  </a:rPr>
                  <a:t> </a:t>
                </a:r>
              </a:p>
            </p:txBody>
          </p:sp>
        </mc:Choice>
        <mc:Fallback xmlns="">
          <p:sp>
            <p:nvSpPr>
              <p:cNvPr id="3" name="Rectangle 2">
                <a:extLst>
                  <a:ext uri="{FF2B5EF4-FFF2-40B4-BE49-F238E27FC236}">
                    <a16:creationId xmlns:a16="http://schemas.microsoft.com/office/drawing/2014/main" id="{CC15273C-CF48-6E13-FB8B-33D3415328B8}"/>
                  </a:ext>
                </a:extLst>
              </p:cNvPr>
              <p:cNvSpPr>
                <a:spLocks noRot="1" noChangeAspect="1" noMove="1" noResize="1" noEditPoints="1" noAdjustHandles="1" noChangeArrowheads="1" noChangeShapeType="1" noTextEdit="1"/>
              </p:cNvSpPr>
              <p:nvPr/>
            </p:nvSpPr>
            <p:spPr>
              <a:xfrm>
                <a:off x="2913935" y="3257371"/>
                <a:ext cx="588926" cy="380843"/>
              </a:xfrm>
              <a:prstGeom prst="rect">
                <a:avLst/>
              </a:prstGeom>
              <a:blipFill>
                <a:blip r:embed="rId10"/>
                <a:stretch>
                  <a:fillRect/>
                </a:stretch>
              </a:blipFill>
            </p:spPr>
            <p:txBody>
              <a:bodyPr/>
              <a:lstStyle/>
              <a:p>
                <a:r>
                  <a:rPr lang="en-US">
                    <a:noFill/>
                  </a:rPr>
                  <a:t> </a:t>
                </a:r>
              </a:p>
            </p:txBody>
          </p:sp>
        </mc:Fallback>
      </mc:AlternateContent>
    </p:spTree>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422" y="339422"/>
            <a:ext cx="3395076" cy="1182522"/>
          </a:xfrm>
        </p:spPr>
        <p:txBody>
          <a:bodyPr>
            <a:normAutofit/>
          </a:bodyPr>
          <a:lstStyle/>
          <a:p>
            <a:pPr>
              <a:lnSpc>
                <a:spcPct val="90000"/>
              </a:lnSpc>
            </a:pPr>
            <a:r>
              <a:rPr lang="en-US" sz="2400" dirty="0">
                <a:latin typeface="Abadi" panose="020B0604020104020204" pitchFamily="34" charset="0"/>
              </a:rPr>
              <a:t>Embedding Generation with BERT (English)</a:t>
            </a:r>
          </a:p>
        </p:txBody>
      </p:sp>
      <p:sp>
        <p:nvSpPr>
          <p:cNvPr id="14" name="Content Placeholder 2"/>
          <p:cNvSpPr>
            <a:spLocks noGrp="1"/>
          </p:cNvSpPr>
          <p:nvPr>
            <p:ph idx="1"/>
          </p:nvPr>
        </p:nvSpPr>
        <p:spPr>
          <a:xfrm>
            <a:off x="1248362" y="1690882"/>
            <a:ext cx="3209197" cy="2810234"/>
          </a:xfrm>
        </p:spPr>
        <p:txBody>
          <a:bodyPr>
            <a:normAutofit/>
          </a:bodyPr>
          <a:lstStyle/>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Pre-trained Language Model.</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Generates Deep Contextualized Word Embeddings.</a:t>
            </a:r>
          </a:p>
          <a:p>
            <a:pPr lvl="1">
              <a:lnSpc>
                <a:spcPct val="90000"/>
              </a:lnSpc>
              <a:buClr>
                <a:schemeClr val="accent2">
                  <a:lumMod val="50000"/>
                </a:schemeClr>
              </a:buClr>
              <a:buSzPct val="100000"/>
              <a:buFont typeface="Courier New" panose="02070309020205020404" pitchFamily="49" charset="0"/>
              <a:buChar char="o"/>
            </a:pPr>
            <a:r>
              <a:rPr lang="en-US" sz="1000">
                <a:latin typeface="Abadi" panose="020B0604020104020204" pitchFamily="34" charset="0"/>
              </a:rPr>
              <a:t>Represents Words as Vectors in a Multi-Dimensional Space.</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Improved Semantic Understanding.</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Transfer Learning Benefits.</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Supervised Fine-Tuning.</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Optimizable using AdamW.</a:t>
            </a:r>
          </a:p>
          <a:p>
            <a:pPr>
              <a:lnSpc>
                <a:spcPct val="90000"/>
              </a:lnSpc>
              <a:buClr>
                <a:schemeClr val="accent2">
                  <a:lumMod val="50000"/>
                </a:schemeClr>
              </a:buClr>
              <a:buSzPct val="100000"/>
              <a:buFont typeface="Wingdings" panose="05000000000000000000" pitchFamily="2" charset="2"/>
              <a:buChar char="Ø"/>
            </a:pPr>
            <a:r>
              <a:rPr lang="en-US" sz="1300">
                <a:latin typeface="Abadi" panose="020B0604020104020204" pitchFamily="34" charset="0"/>
              </a:rPr>
              <a:t>Assumes the core structure of the English language is preserved.</a:t>
            </a:r>
          </a:p>
        </p:txBody>
      </p:sp>
      <p:pic>
        <p:nvPicPr>
          <p:cNvPr id="2050" name="Picture 2" descr="Lightbox">
            <a:extLst>
              <a:ext uri="{FF2B5EF4-FFF2-40B4-BE49-F238E27FC236}">
                <a16:creationId xmlns:a16="http://schemas.microsoft.com/office/drawing/2014/main" id="{FBFE69D3-7A10-2CC8-4181-830CDC09A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31" r="1043" b="-2"/>
          <a:stretch/>
        </p:blipFill>
        <p:spPr bwMode="auto">
          <a:xfrm>
            <a:off x="4769098" y="1002426"/>
            <a:ext cx="4238589" cy="3498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CC3818-8BD8-08AD-1791-72BA4560FA1B}"/>
              </a:ext>
            </a:extLst>
          </p:cNvPr>
          <p:cNvSpPr txBox="1"/>
          <p:nvPr/>
        </p:nvSpPr>
        <p:spPr>
          <a:xfrm>
            <a:off x="1196442" y="41344"/>
            <a:ext cx="7332744" cy="670633"/>
          </a:xfrm>
          <a:prstGeom prst="rect">
            <a:avLst/>
          </a:prstGeom>
          <a:noFill/>
        </p:spPr>
        <p:txBody>
          <a:bodyPr wrap="square" lIns="91440" tIns="45720" rIns="91440" bIns="45720" anchor="t">
            <a:spAutoFit/>
          </a:bodyPr>
          <a:lstStyle/>
          <a:p>
            <a:pPr>
              <a:lnSpc>
                <a:spcPct val="150000"/>
              </a:lnSpc>
            </a:pPr>
            <a:r>
              <a:rPr lang="en-US" sz="2800" dirty="0">
                <a:latin typeface="Abadi"/>
              </a:rPr>
              <a:t>Embedding Refinement and Feature Retention</a:t>
            </a:r>
            <a:endParaRPr lang="en-US" sz="2800" dirty="0">
              <a:latin typeface="Abadi" panose="020B0604020104020204" pitchFamily="34" charset="0"/>
            </a:endParaRPr>
          </a:p>
        </p:txBody>
      </p:sp>
      <p:pic>
        <p:nvPicPr>
          <p:cNvPr id="8" name="Picture 7">
            <a:extLst>
              <a:ext uri="{FF2B5EF4-FFF2-40B4-BE49-F238E27FC236}">
                <a16:creationId xmlns:a16="http://schemas.microsoft.com/office/drawing/2014/main" id="{73A164C8-68E7-97AA-37A5-9318E4C8E6E8}"/>
              </a:ext>
            </a:extLst>
          </p:cNvPr>
          <p:cNvPicPr>
            <a:picLocks noChangeAspect="1"/>
          </p:cNvPicPr>
          <p:nvPr/>
        </p:nvPicPr>
        <p:blipFill>
          <a:blip r:embed="rId3"/>
          <a:stretch>
            <a:fillRect/>
          </a:stretch>
        </p:blipFill>
        <p:spPr>
          <a:xfrm>
            <a:off x="2189270" y="1841938"/>
            <a:ext cx="6365855" cy="1608678"/>
          </a:xfrm>
          <a:prstGeom prst="rect">
            <a:avLst/>
          </a:prstGeom>
        </p:spPr>
      </p:pic>
      <p:sp>
        <p:nvSpPr>
          <p:cNvPr id="4" name="Rectangle 3">
            <a:extLst>
              <a:ext uri="{FF2B5EF4-FFF2-40B4-BE49-F238E27FC236}">
                <a16:creationId xmlns:a16="http://schemas.microsoft.com/office/drawing/2014/main" id="{75FDFE55-B4F5-9304-E84C-21F04323C778}"/>
              </a:ext>
            </a:extLst>
          </p:cNvPr>
          <p:cNvSpPr/>
          <p:nvPr/>
        </p:nvSpPr>
        <p:spPr>
          <a:xfrm>
            <a:off x="4239535" y="1247370"/>
            <a:ext cx="3619192" cy="33354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 name="TextBox 2">
            <a:extLst>
              <a:ext uri="{FF2B5EF4-FFF2-40B4-BE49-F238E27FC236}">
                <a16:creationId xmlns:a16="http://schemas.microsoft.com/office/drawing/2014/main" id="{EE8298F5-B366-C568-39D4-90FB1F85ADD7}"/>
              </a:ext>
            </a:extLst>
          </p:cNvPr>
          <p:cNvSpPr txBox="1"/>
          <p:nvPr/>
        </p:nvSpPr>
        <p:spPr>
          <a:xfrm>
            <a:off x="3797282" y="3439034"/>
            <a:ext cx="310011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Abadi"/>
              </a:rPr>
              <a:t>Proposed CNN and Bi-LSTM hybrid</a:t>
            </a:r>
          </a:p>
        </p:txBody>
      </p:sp>
      <p:sp>
        <p:nvSpPr>
          <p:cNvPr id="18" name="Rectangle 17" descr="Monitor">
            <a:extLst>
              <a:ext uri="{FF2B5EF4-FFF2-40B4-BE49-F238E27FC236}">
                <a16:creationId xmlns:a16="http://schemas.microsoft.com/office/drawing/2014/main" id="{4A96C84C-B3C4-9C92-404F-B447E306C005}"/>
              </a:ext>
            </a:extLst>
          </p:cNvPr>
          <p:cNvSpPr/>
          <p:nvPr/>
        </p:nvSpPr>
        <p:spPr>
          <a:xfrm>
            <a:off x="1261940" y="1041520"/>
            <a:ext cx="583658" cy="63869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9" name="TextBox 18">
            <a:extLst>
              <a:ext uri="{FF2B5EF4-FFF2-40B4-BE49-F238E27FC236}">
                <a16:creationId xmlns:a16="http://schemas.microsoft.com/office/drawing/2014/main" id="{64B669C0-BE73-7617-BB00-8F6CB477291E}"/>
              </a:ext>
            </a:extLst>
          </p:cNvPr>
          <p:cNvSpPr txBox="1"/>
          <p:nvPr/>
        </p:nvSpPr>
        <p:spPr>
          <a:xfrm>
            <a:off x="5895441" y="1057694"/>
            <a:ext cx="3197542" cy="523220"/>
          </a:xfrm>
          <a:prstGeom prst="rect">
            <a:avLst/>
          </a:prstGeom>
          <a:noFill/>
        </p:spPr>
        <p:txBody>
          <a:bodyPr wrap="square">
            <a:spAutoFit/>
          </a:bodyPr>
          <a:lstStyle/>
          <a:p>
            <a:pPr lvl="0">
              <a:lnSpc>
                <a:spcPct val="100000"/>
              </a:lnSpc>
            </a:pPr>
            <a:r>
              <a:rPr lang="en-US" sz="1400" b="0">
                <a:latin typeface="Abadi" panose="020B0604020104020204" pitchFamily="34" charset="0"/>
              </a:rPr>
              <a:t> </a:t>
            </a:r>
            <a:r>
              <a:rPr lang="en-US" sz="1400" b="1">
                <a:latin typeface="Abadi" panose="020B0604020104020204" pitchFamily="34" charset="0"/>
              </a:rPr>
              <a:t>Bi-LSTM</a:t>
            </a:r>
            <a:r>
              <a:rPr lang="en-US" sz="1400" b="0">
                <a:latin typeface="Abadi" panose="020B0604020104020204" pitchFamily="34" charset="0"/>
              </a:rPr>
              <a:t> incorporates the features with past and future context.</a:t>
            </a:r>
          </a:p>
        </p:txBody>
      </p:sp>
      <p:sp>
        <p:nvSpPr>
          <p:cNvPr id="20" name="Rectangle 19" descr="Checkmark">
            <a:extLst>
              <a:ext uri="{FF2B5EF4-FFF2-40B4-BE49-F238E27FC236}">
                <a16:creationId xmlns:a16="http://schemas.microsoft.com/office/drawing/2014/main" id="{8C8281CB-0BAA-AE34-7BEA-0A69379D6B8F}"/>
              </a:ext>
            </a:extLst>
          </p:cNvPr>
          <p:cNvSpPr/>
          <p:nvPr/>
        </p:nvSpPr>
        <p:spPr>
          <a:xfrm>
            <a:off x="5302090" y="1041520"/>
            <a:ext cx="494871" cy="53939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21" name="TextBox 20">
            <a:extLst>
              <a:ext uri="{FF2B5EF4-FFF2-40B4-BE49-F238E27FC236}">
                <a16:creationId xmlns:a16="http://schemas.microsoft.com/office/drawing/2014/main" id="{651ED9C4-7CC6-4070-7400-C12F2F02EFF6}"/>
              </a:ext>
            </a:extLst>
          </p:cNvPr>
          <p:cNvSpPr txBox="1"/>
          <p:nvPr/>
        </p:nvSpPr>
        <p:spPr>
          <a:xfrm>
            <a:off x="1622998" y="1059782"/>
            <a:ext cx="3580613" cy="523220"/>
          </a:xfrm>
          <a:prstGeom prst="rect">
            <a:avLst/>
          </a:prstGeom>
          <a:noFill/>
        </p:spPr>
        <p:txBody>
          <a:bodyPr wrap="square">
            <a:spAutoFit/>
          </a:bodyPr>
          <a:lstStyle/>
          <a:p>
            <a:pPr marL="0" lvl="0" indent="0" algn="ctr" defTabSz="711200">
              <a:lnSpc>
                <a:spcPct val="100000"/>
              </a:lnSpc>
              <a:spcBef>
                <a:spcPct val="0"/>
              </a:spcBef>
              <a:spcAft>
                <a:spcPct val="35000"/>
              </a:spcAft>
              <a:buNone/>
            </a:pPr>
            <a:r>
              <a:rPr lang="en-US" sz="1400" b="0" kern="1200">
                <a:latin typeface="Abadi" panose="020B0604020104020204" pitchFamily="34" charset="0"/>
              </a:rPr>
              <a:t> </a:t>
            </a:r>
            <a:r>
              <a:rPr lang="en-US" sz="1400" b="1" kern="1200">
                <a:latin typeface="Abadi" panose="020B0604020104020204" pitchFamily="34" charset="0"/>
              </a:rPr>
              <a:t>CNN</a:t>
            </a:r>
            <a:r>
              <a:rPr lang="en-US" sz="1400" b="0" kern="1200">
                <a:latin typeface="Abadi" panose="020B0604020104020204" pitchFamily="34" charset="0"/>
              </a:rPr>
              <a:t> </a:t>
            </a:r>
            <a:r>
              <a:rPr lang="en-US" sz="1400">
                <a:latin typeface="Abadi" panose="020B0604020104020204" pitchFamily="34" charset="0"/>
              </a:rPr>
              <a:t>extracts localized features </a:t>
            </a:r>
            <a:r>
              <a:rPr lang="en-US" sz="1400" b="0" kern="1200">
                <a:latin typeface="Abadi" panose="020B0604020104020204" pitchFamily="34" charset="0"/>
              </a:rPr>
              <a:t>such as lexical patterns.</a:t>
            </a:r>
          </a:p>
        </p:txBody>
      </p:sp>
      <p:sp>
        <p:nvSpPr>
          <p:cNvPr id="24" name="TextBox 23">
            <a:extLst>
              <a:ext uri="{FF2B5EF4-FFF2-40B4-BE49-F238E27FC236}">
                <a16:creationId xmlns:a16="http://schemas.microsoft.com/office/drawing/2014/main" id="{1272EEAA-9E40-D092-1F89-25CD86745123}"/>
              </a:ext>
            </a:extLst>
          </p:cNvPr>
          <p:cNvSpPr txBox="1"/>
          <p:nvPr/>
        </p:nvSpPr>
        <p:spPr>
          <a:xfrm>
            <a:off x="2311166" y="3786772"/>
            <a:ext cx="1407781" cy="369332"/>
          </a:xfrm>
          <a:prstGeom prst="rect">
            <a:avLst/>
          </a:prstGeom>
          <a:noFill/>
        </p:spPr>
        <p:txBody>
          <a:bodyPr wrap="square" rtlCol="0">
            <a:spAutoFit/>
          </a:bodyPr>
          <a:lstStyle/>
          <a:p>
            <a:r>
              <a:rPr lang="en-US" b="1">
                <a:latin typeface="Abadi" panose="020B0604020104020204" pitchFamily="34" charset="0"/>
              </a:rPr>
              <a:t>Advantages</a:t>
            </a:r>
          </a:p>
        </p:txBody>
      </p:sp>
      <p:sp>
        <p:nvSpPr>
          <p:cNvPr id="25" name="TextBox 24">
            <a:extLst>
              <a:ext uri="{FF2B5EF4-FFF2-40B4-BE49-F238E27FC236}">
                <a16:creationId xmlns:a16="http://schemas.microsoft.com/office/drawing/2014/main" id="{3A4148E9-431F-2BD9-B956-955A50B9D61D}"/>
              </a:ext>
            </a:extLst>
          </p:cNvPr>
          <p:cNvSpPr txBox="1"/>
          <p:nvPr/>
        </p:nvSpPr>
        <p:spPr>
          <a:xfrm>
            <a:off x="2329365" y="4123747"/>
            <a:ext cx="4142459" cy="954107"/>
          </a:xfrm>
          <a:prstGeom prst="rect">
            <a:avLst/>
          </a:prstGeom>
          <a:noFill/>
        </p:spPr>
        <p:txBody>
          <a:bodyPr wrap="square" lIns="91440" tIns="45720" rIns="91440" bIns="45720" rtlCol="0" anchor="t">
            <a:spAutoFit/>
          </a:bodyPr>
          <a:lstStyle/>
          <a:p>
            <a:pPr marL="342900" indent="-342900">
              <a:buFont typeface="+mj-lt"/>
              <a:buAutoNum type="arabicPeriod"/>
            </a:pPr>
            <a:r>
              <a:rPr lang="en-US" sz="1400">
                <a:latin typeface="Abadi"/>
              </a:rPr>
              <a:t>Synergy between localized feature extraction and global sequential modeling.</a:t>
            </a:r>
          </a:p>
          <a:p>
            <a:pPr marL="342900" indent="-342900">
              <a:buFont typeface="+mj-lt"/>
              <a:buAutoNum type="arabicPeriod"/>
            </a:pPr>
            <a:r>
              <a:rPr lang="en-US" sz="1400">
                <a:latin typeface="Abadi"/>
              </a:rPr>
              <a:t>Richer representation of features.</a:t>
            </a:r>
          </a:p>
          <a:p>
            <a:pPr marL="342900" indent="-342900">
              <a:buFont typeface="+mj-lt"/>
              <a:buAutoNum type="arabicPeriod"/>
            </a:pPr>
            <a:r>
              <a:rPr lang="en-US" sz="1400">
                <a:latin typeface="Abadi"/>
              </a:rPr>
              <a:t>Temporal dependency awareness.</a:t>
            </a:r>
          </a:p>
        </p:txBody>
      </p:sp>
    </p:spTree>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11BDA29-B9BB-EB1B-B936-72A915196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668" y="2381693"/>
            <a:ext cx="2458452" cy="27012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142342" y="322248"/>
            <a:ext cx="5730873" cy="596738"/>
          </a:xfrm>
        </p:spPr>
        <p:txBody>
          <a:bodyPr>
            <a:normAutofit/>
          </a:bodyPr>
          <a:lstStyle/>
          <a:p>
            <a:r>
              <a:rPr lang="en-US" sz="2800" dirty="0">
                <a:latin typeface="Abadi" panose="020B0604020104020204" pitchFamily="34" charset="0"/>
              </a:rPr>
              <a:t>Siamese Networks for Comparison</a:t>
            </a:r>
          </a:p>
        </p:txBody>
      </p:sp>
      <p:graphicFrame>
        <p:nvGraphicFramePr>
          <p:cNvPr id="5" name="Content Placeholder 2">
            <a:extLst>
              <a:ext uri="{FF2B5EF4-FFF2-40B4-BE49-F238E27FC236}">
                <a16:creationId xmlns:a16="http://schemas.microsoft.com/office/drawing/2014/main" id="{F03B3652-BCD0-C174-3A3E-500C1BA21E5C}"/>
              </a:ext>
            </a:extLst>
          </p:cNvPr>
          <p:cNvGraphicFramePr>
            <a:graphicFrameLocks noGrp="1"/>
          </p:cNvGraphicFramePr>
          <p:nvPr>
            <p:ph idx="1"/>
            <p:extLst>
              <p:ext uri="{D42A27DB-BD31-4B8C-83A1-F6EECF244321}">
                <p14:modId xmlns:p14="http://schemas.microsoft.com/office/powerpoint/2010/main" val="991571453"/>
              </p:ext>
            </p:extLst>
          </p:nvPr>
        </p:nvGraphicFramePr>
        <p:xfrm>
          <a:off x="628650" y="1369218"/>
          <a:ext cx="7886700" cy="32635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63C2879B-C391-E22C-BBD8-7F0B2C5BCB65}"/>
              </a:ext>
            </a:extLst>
          </p:cNvPr>
          <p:cNvSpPr txBox="1"/>
          <p:nvPr/>
        </p:nvSpPr>
        <p:spPr>
          <a:xfrm>
            <a:off x="1038043" y="1108144"/>
            <a:ext cx="5730873" cy="3785652"/>
          </a:xfrm>
          <a:prstGeom prst="rect">
            <a:avLst/>
          </a:prstGeom>
          <a:noFill/>
        </p:spPr>
        <p:txBody>
          <a:bodyPr wrap="square" lIns="91440" tIns="45720" rIns="91440" bIns="45720" rtlCol="0" anchor="t">
            <a:spAutoFit/>
          </a:bodyPr>
          <a:lstStyle/>
          <a:p>
            <a:r>
              <a:rPr lang="en-US" sz="1600" dirty="0">
                <a:latin typeface="Abadi"/>
              </a:rPr>
              <a:t>Siamese networks are a type of neural network architecture that are efficient for:</a:t>
            </a:r>
          </a:p>
          <a:p>
            <a:pPr marL="800100" lvl="1" indent="-342900">
              <a:buFont typeface="+mj-lt"/>
              <a:buAutoNum type="arabicPeriod"/>
            </a:pPr>
            <a:r>
              <a:rPr lang="en-US" sz="1600" dirty="0">
                <a:latin typeface="Abadi"/>
              </a:rPr>
              <a:t>Pairwise comparisons.</a:t>
            </a:r>
          </a:p>
          <a:p>
            <a:pPr marL="800100" lvl="1" indent="-342900">
              <a:buFont typeface="+mj-lt"/>
              <a:buAutoNum type="arabicPeriod"/>
            </a:pPr>
            <a:r>
              <a:rPr lang="en-US" sz="1600" dirty="0">
                <a:latin typeface="Abadi"/>
              </a:rPr>
              <a:t>Learning to minimize or maximize distance between embeddings.</a:t>
            </a:r>
          </a:p>
          <a:p>
            <a:pPr marL="800100" lvl="1" indent="-342900">
              <a:buFont typeface="+mj-lt"/>
              <a:buAutoNum type="arabicPeriod"/>
            </a:pPr>
            <a:r>
              <a:rPr lang="en-US" sz="1600" dirty="0">
                <a:latin typeface="Abadi"/>
              </a:rPr>
              <a:t>Learning similarity functions that generalize well to unseen text pairs.</a:t>
            </a:r>
          </a:p>
          <a:p>
            <a:pPr lvl="1"/>
            <a:endParaRPr lang="en-US" sz="1600" dirty="0">
              <a:latin typeface="Abadi" panose="020B0604020104020204" pitchFamily="34" charset="0"/>
            </a:endParaRPr>
          </a:p>
          <a:p>
            <a:pPr marL="285750" indent="-285750">
              <a:buFont typeface="Wingdings" panose="05000000000000000000" pitchFamily="2" charset="2"/>
              <a:buChar char="Ø"/>
            </a:pPr>
            <a:r>
              <a:rPr lang="en-US" sz="1600" dirty="0">
                <a:latin typeface="Abadi"/>
              </a:rPr>
              <a:t>Optimized using the binary cross-entropy loss function for loss calculation.</a:t>
            </a:r>
          </a:p>
          <a:p>
            <a:pPr marL="285750" indent="-285750">
              <a:buFont typeface="Wingdings" panose="05000000000000000000" pitchFamily="2" charset="2"/>
              <a:buChar char="Ø"/>
            </a:pPr>
            <a:r>
              <a:rPr lang="en-US" sz="1600" dirty="0">
                <a:latin typeface="Abadi"/>
              </a:rPr>
              <a:t>Adept at handling text variability, adversarial mimicry, and sparse datasets.</a:t>
            </a:r>
          </a:p>
          <a:p>
            <a:pPr marL="800100" lvl="1" indent="-342900">
              <a:buFont typeface="+mj-lt"/>
              <a:buAutoNum type="arabicPeriod"/>
            </a:pPr>
            <a:endParaRPr lang="en-US" sz="1600" dirty="0">
              <a:latin typeface="Abadi" panose="020B0604020104020204" pitchFamily="34" charset="0"/>
            </a:endParaRPr>
          </a:p>
          <a:p>
            <a:pPr marL="800100" lvl="1" indent="-342900">
              <a:buFont typeface="+mj-lt"/>
              <a:buAutoNum type="arabicPeriod"/>
            </a:pPr>
            <a:endParaRPr lang="en-US" sz="1600" dirty="0">
              <a:latin typeface="Abadi" panose="020B0604020104020204" pitchFamily="34" charset="0"/>
            </a:endParaRPr>
          </a:p>
          <a:p>
            <a:pPr marL="800100" lvl="1" indent="-342900">
              <a:buFont typeface="+mj-lt"/>
              <a:buAutoNum type="arabicPeriod"/>
            </a:pPr>
            <a:endParaRPr lang="en-US" sz="1600" dirty="0">
              <a:latin typeface="Abadi" panose="020B0604020104020204" pitchFamily="34" charset="0"/>
            </a:endParaRPr>
          </a:p>
        </p:txBody>
      </p:sp>
    </p:spTree>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D64A728-E88C-9DA5-15A2-D764AAC3B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3" r="-13" b="-13"/>
          <a:stretch/>
        </p:blipFill>
        <p:spPr bwMode="auto">
          <a:xfrm>
            <a:off x="4811028" y="0"/>
            <a:ext cx="4332972" cy="5029769"/>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28491" y="195147"/>
            <a:ext cx="4776528" cy="810352"/>
          </a:xfrm>
        </p:spPr>
        <p:txBody>
          <a:bodyPr vert="horz" lIns="91440" tIns="45720" rIns="91440" bIns="45720" rtlCol="0" anchor="b">
            <a:noAutofit/>
          </a:bodyPr>
          <a:lstStyle/>
          <a:p>
            <a:pPr defTabSz="914400">
              <a:lnSpc>
                <a:spcPct val="90000"/>
              </a:lnSpc>
            </a:pPr>
            <a:r>
              <a:rPr lang="en-US" sz="2800" dirty="0">
                <a:latin typeface="Abadi" panose="020B0604020104020204" pitchFamily="34" charset="0"/>
              </a:rPr>
              <a:t>Dynamic Time Warping</a:t>
            </a:r>
            <a:br>
              <a:rPr lang="en-US" sz="2800" dirty="0">
                <a:latin typeface="Abadi" panose="020B0604020104020204" pitchFamily="34" charset="0"/>
              </a:rPr>
            </a:br>
            <a:r>
              <a:rPr lang="en-US" sz="2800" dirty="0">
                <a:latin typeface="Abadi" panose="020B0604020104020204" pitchFamily="34" charset="0"/>
              </a:rPr>
              <a:t>(DTW)</a:t>
            </a:r>
          </a:p>
        </p:txBody>
      </p:sp>
      <p:sp>
        <p:nvSpPr>
          <p:cNvPr id="6" name="TextBox 5">
            <a:extLst>
              <a:ext uri="{FF2B5EF4-FFF2-40B4-BE49-F238E27FC236}">
                <a16:creationId xmlns:a16="http://schemas.microsoft.com/office/drawing/2014/main" id="{41F39683-0243-DFED-57C5-9A5639C4B4BA}"/>
              </a:ext>
            </a:extLst>
          </p:cNvPr>
          <p:cNvSpPr txBox="1"/>
          <p:nvPr/>
        </p:nvSpPr>
        <p:spPr>
          <a:xfrm>
            <a:off x="842281" y="1306262"/>
            <a:ext cx="3968747" cy="2814636"/>
          </a:xfrm>
          <a:prstGeom prst="rect">
            <a:avLst/>
          </a:prstGeom>
        </p:spPr>
        <p:txBody>
          <a:bodyPr vert="horz" lIns="91440" tIns="45720" rIns="91440" bIns="45720" rtlCol="0">
            <a:normAutofit/>
          </a:bodyPr>
          <a:lstStyle/>
          <a:p>
            <a:pPr marL="342900" indent="-285750" defTabSz="914400">
              <a:lnSpc>
                <a:spcPct val="90000"/>
              </a:lnSpc>
              <a:spcAft>
                <a:spcPts val="600"/>
              </a:spcAft>
              <a:buFont typeface="Wingdings" panose="05000000000000000000" pitchFamily="2" charset="2"/>
              <a:buChar char="Ø"/>
            </a:pPr>
            <a:r>
              <a:rPr lang="en-US" sz="1600" dirty="0"/>
              <a:t>S</a:t>
            </a:r>
            <a:r>
              <a:rPr lang="en-US" sz="1600" i="0" u="none" dirty="0"/>
              <a:t>equence Alignment Algorithm.</a:t>
            </a:r>
            <a:endParaRPr lang="en-US" sz="1600" dirty="0"/>
          </a:p>
          <a:p>
            <a:pPr marL="342900" lvl="0" indent="-285750" defTabSz="914400">
              <a:lnSpc>
                <a:spcPct val="90000"/>
              </a:lnSpc>
              <a:spcAft>
                <a:spcPts val="600"/>
              </a:spcAft>
              <a:buFont typeface="Wingdings" panose="05000000000000000000" pitchFamily="2" charset="2"/>
              <a:buChar char="Ø"/>
            </a:pPr>
            <a:r>
              <a:rPr lang="en-US" sz="1600" dirty="0"/>
              <a:t>Accounts for Variations in Writing Rhythm and Structure.</a:t>
            </a:r>
          </a:p>
          <a:p>
            <a:pPr marL="342900" lvl="0" indent="-285750" defTabSz="914400">
              <a:lnSpc>
                <a:spcPct val="90000"/>
              </a:lnSpc>
              <a:spcAft>
                <a:spcPts val="600"/>
              </a:spcAft>
              <a:buFont typeface="Wingdings" panose="05000000000000000000" pitchFamily="2" charset="2"/>
              <a:buChar char="Ø"/>
            </a:pPr>
            <a:r>
              <a:rPr lang="en-US" sz="1600" dirty="0"/>
              <a:t>Utilizes Temporal Alignment.</a:t>
            </a:r>
          </a:p>
          <a:p>
            <a:pPr marL="342900" lvl="0" indent="-285750" defTabSz="914400">
              <a:lnSpc>
                <a:spcPct val="90000"/>
              </a:lnSpc>
              <a:spcAft>
                <a:spcPts val="600"/>
              </a:spcAft>
              <a:buFont typeface="Wingdings" panose="05000000000000000000" pitchFamily="2" charset="2"/>
              <a:buChar char="Ø"/>
            </a:pPr>
            <a:r>
              <a:rPr lang="en-US" sz="1600" dirty="0"/>
              <a:t>Robust against noisy of fragmented data.</a:t>
            </a:r>
          </a:p>
          <a:p>
            <a:pPr marL="342900" lvl="0" indent="-285750" defTabSz="914400">
              <a:lnSpc>
                <a:spcPct val="90000"/>
              </a:lnSpc>
              <a:spcAft>
                <a:spcPts val="600"/>
              </a:spcAft>
              <a:buFont typeface="Wingdings" panose="05000000000000000000" pitchFamily="2" charset="2"/>
              <a:buChar char="Ø"/>
            </a:pPr>
            <a:endParaRPr lang="en-US" sz="1600" b="1" dirty="0"/>
          </a:p>
          <a:p>
            <a:pPr marL="57150" lvl="0" defTabSz="914400">
              <a:lnSpc>
                <a:spcPct val="90000"/>
              </a:lnSpc>
              <a:spcAft>
                <a:spcPts val="600"/>
              </a:spcAft>
            </a:pPr>
            <a:r>
              <a:rPr lang="en-US" sz="1600" b="1" dirty="0"/>
              <a:t>We are primarily interested in the distance matrix of the two time-series, produced by the algorithm.</a:t>
            </a:r>
          </a:p>
        </p:txBody>
      </p:sp>
    </p:spTree>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FEC9C0F-52AA-7AB9-538F-FC1C1F8CFB1B}"/>
              </a:ext>
            </a:extLst>
          </p:cNvPr>
          <p:cNvPicPr>
            <a:picLocks noChangeAspect="1"/>
          </p:cNvPicPr>
          <p:nvPr/>
        </p:nvPicPr>
        <p:blipFill>
          <a:blip r:embed="rId3"/>
          <a:stretch>
            <a:fillRect/>
          </a:stretch>
        </p:blipFill>
        <p:spPr>
          <a:xfrm>
            <a:off x="2501905" y="3132145"/>
            <a:ext cx="6334976" cy="2011355"/>
          </a:xfrm>
          <a:prstGeom prst="rect">
            <a:avLst/>
          </a:prstGeom>
          <a:effectLst/>
        </p:spPr>
      </p:pic>
      <p:sp>
        <p:nvSpPr>
          <p:cNvPr id="2" name="Title 1"/>
          <p:cNvSpPr>
            <a:spLocks noGrp="1"/>
          </p:cNvSpPr>
          <p:nvPr>
            <p:ph type="title"/>
          </p:nvPr>
        </p:nvSpPr>
        <p:spPr>
          <a:xfrm>
            <a:off x="1192217" y="310020"/>
            <a:ext cx="7249448" cy="497998"/>
          </a:xfrm>
        </p:spPr>
        <p:txBody>
          <a:bodyPr anchor="b">
            <a:noAutofit/>
          </a:bodyPr>
          <a:lstStyle/>
          <a:p>
            <a:r>
              <a:rPr lang="en-US" sz="2800" dirty="0">
                <a:latin typeface="Abadi" panose="020B0604020104020204" pitchFamily="34" charset="0"/>
              </a:rPr>
              <a:t>Anomaly Detection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63685" y="1772029"/>
                <a:ext cx="7377980" cy="1599441"/>
              </a:xfrm>
            </p:spPr>
            <p:txBody>
              <a:bodyPr anchor="t">
                <a:noAutofit/>
              </a:bodyPr>
              <a:lstStyle/>
              <a:p>
                <a:pPr>
                  <a:buClrTx/>
                  <a:buSzPct val="100000"/>
                  <a:buFont typeface="Wingdings" panose="05000000000000000000" pitchFamily="2" charset="2"/>
                  <a:buChar char="Ø"/>
                </a:pPr>
                <a:r>
                  <a:rPr lang="en-US" sz="1600" dirty="0">
                    <a:latin typeface="Abadi" panose="020B0604020104020204" pitchFamily="34" charset="0"/>
                  </a:rPr>
                  <a:t>Data points are given an anomaly score </a:t>
                </a:r>
                <a14:m>
                  <m:oMath xmlns:m="http://schemas.openxmlformats.org/officeDocument/2006/math">
                    <m:r>
                      <a:rPr lang="en-US" sz="1600">
                        <a:latin typeface="Abadi" panose="020B0604020104020204" pitchFamily="34" charset="0"/>
                      </a:rPr>
                      <m:t>𝑥</m:t>
                    </m:r>
                    <m:r>
                      <a:rPr lang="en-US" sz="1600">
                        <a:latin typeface="Abadi" panose="020B0604020104020204" pitchFamily="34" charset="0"/>
                      </a:rPr>
                      <m:t>∈</m:t>
                    </m:r>
                    <m:d>
                      <m:dPr>
                        <m:begChr m:val="["/>
                        <m:endChr m:val="]"/>
                        <m:ctrlPr>
                          <a:rPr lang="en-US" sz="1600">
                            <a:latin typeface="Abadi" panose="020B0604020104020204" pitchFamily="34" charset="0"/>
                          </a:rPr>
                        </m:ctrlPr>
                      </m:dPr>
                      <m:e>
                        <m:r>
                          <a:rPr lang="en-US" sz="1600">
                            <a:latin typeface="Abadi" panose="020B0604020104020204" pitchFamily="34" charset="0"/>
                          </a:rPr>
                          <m:t>0</m:t>
                        </m:r>
                        <m:r>
                          <a:rPr lang="en-US" sz="1600">
                            <a:latin typeface="Abadi" panose="020B0604020104020204" pitchFamily="34" charset="0"/>
                          </a:rPr>
                          <m:t>,</m:t>
                        </m:r>
                        <m:r>
                          <a:rPr lang="en-US" sz="1600">
                            <a:latin typeface="Abadi" panose="020B0604020104020204" pitchFamily="34" charset="0"/>
                          </a:rPr>
                          <m:t>1</m:t>
                        </m:r>
                      </m:e>
                    </m:d>
                  </m:oMath>
                </a14:m>
                <a:r>
                  <a:rPr lang="en-US" sz="1600" dirty="0">
                    <a:latin typeface="Abadi" panose="020B0604020104020204" pitchFamily="34" charset="0"/>
                  </a:rPr>
                  <a:t>.</a:t>
                </a:r>
              </a:p>
              <a:p>
                <a:pPr>
                  <a:buClrTx/>
                  <a:buSzPct val="100000"/>
                  <a:buFont typeface="Wingdings" panose="05000000000000000000" pitchFamily="2" charset="2"/>
                  <a:buChar char="Ø"/>
                </a:pPr>
                <a:r>
                  <a:rPr lang="en-US" sz="1600" dirty="0">
                    <a:latin typeface="Abadi" panose="020B0604020104020204" pitchFamily="34" charset="0"/>
                  </a:rPr>
                  <a:t>Scores closer to 1 means data point is more likely to be an anomaly.</a:t>
                </a:r>
                <a:br>
                  <a:rPr lang="en-US" sz="1600" dirty="0">
                    <a:latin typeface="Abadi" panose="020B0604020104020204" pitchFamily="34" charset="0"/>
                  </a:rPr>
                </a:br>
                <a:r>
                  <a:rPr lang="en-US" sz="1600" dirty="0">
                    <a:latin typeface="Abadi" panose="020B0604020104020204" pitchFamily="34" charset="0"/>
                  </a:rPr>
                  <a:t>In contrast, closer to 0 indicates likeliness to be more “normal”.</a:t>
                </a:r>
              </a:p>
              <a:p>
                <a:pPr>
                  <a:buClrTx/>
                  <a:buSzPct val="100000"/>
                  <a:buFont typeface="Wingdings" panose="05000000000000000000" pitchFamily="2" charset="2"/>
                  <a:buChar char="Ø"/>
                </a:pPr>
                <a:r>
                  <a:rPr lang="en-US" sz="1600" dirty="0">
                    <a:latin typeface="Abadi" panose="020B0604020104020204" pitchFamily="34" charset="0"/>
                  </a:rPr>
                  <a:t>Noisy or malicious data have no impact on the results.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63685" y="1772029"/>
                <a:ext cx="7377980" cy="1599441"/>
              </a:xfrm>
              <a:blipFill>
                <a:blip r:embed="rId4"/>
                <a:stretch>
                  <a:fillRect l="-330" t="-1145"/>
                </a:stretch>
              </a:blipFill>
            </p:spPr>
            <p:txBody>
              <a:bodyPr/>
              <a:lstStyle/>
              <a:p>
                <a:r>
                  <a:rPr lang="en-IL">
                    <a:noFill/>
                  </a:rPr>
                  <a:t> </a:t>
                </a:r>
              </a:p>
            </p:txBody>
          </p:sp>
        </mc:Fallback>
      </mc:AlternateContent>
      <p:sp>
        <p:nvSpPr>
          <p:cNvPr id="4" name="TextBox 3">
            <a:extLst>
              <a:ext uri="{FF2B5EF4-FFF2-40B4-BE49-F238E27FC236}">
                <a16:creationId xmlns:a16="http://schemas.microsoft.com/office/drawing/2014/main" id="{0EFF62EC-3FF7-DDA3-0D1A-6DD08D97F3BB}"/>
              </a:ext>
            </a:extLst>
          </p:cNvPr>
          <p:cNvSpPr txBox="1"/>
          <p:nvPr/>
        </p:nvSpPr>
        <p:spPr>
          <a:xfrm>
            <a:off x="1007665" y="888214"/>
            <a:ext cx="7692090" cy="584775"/>
          </a:xfrm>
          <a:prstGeom prst="rect">
            <a:avLst/>
          </a:prstGeom>
          <a:noFill/>
        </p:spPr>
        <p:txBody>
          <a:bodyPr wrap="square" rtlCol="0">
            <a:spAutoFit/>
          </a:bodyPr>
          <a:lstStyle/>
          <a:p>
            <a:r>
              <a:rPr lang="en-US" sz="1600" dirty="0">
                <a:latin typeface="Abadi" panose="020B0604020104020204" pitchFamily="34" charset="0"/>
              </a:rPr>
              <a:t>Anomaly detection focuses on finding outliers–data points that are significantly different from the general stylistic patterns in a dataset.</a:t>
            </a:r>
          </a:p>
        </p:txBody>
      </p:sp>
      <p:sp>
        <p:nvSpPr>
          <p:cNvPr id="5" name="TextBox 4">
            <a:extLst>
              <a:ext uri="{FF2B5EF4-FFF2-40B4-BE49-F238E27FC236}">
                <a16:creationId xmlns:a16="http://schemas.microsoft.com/office/drawing/2014/main" id="{6641C31A-2798-B437-440C-15BB39C1B867}"/>
              </a:ext>
            </a:extLst>
          </p:cNvPr>
          <p:cNvSpPr txBox="1"/>
          <p:nvPr/>
        </p:nvSpPr>
        <p:spPr>
          <a:xfrm>
            <a:off x="1007665" y="1492562"/>
            <a:ext cx="2559440" cy="338554"/>
          </a:xfrm>
          <a:prstGeom prst="rect">
            <a:avLst/>
          </a:prstGeom>
          <a:noFill/>
        </p:spPr>
        <p:txBody>
          <a:bodyPr wrap="square" rtlCol="0">
            <a:spAutoFit/>
          </a:bodyPr>
          <a:lstStyle/>
          <a:p>
            <a:r>
              <a:rPr lang="en-US" sz="1600" b="1" dirty="0">
                <a:latin typeface="Abadi" panose="020B0604020104020204" pitchFamily="34" charset="0"/>
              </a:rPr>
              <a:t>Isolation Forest Algorithm</a:t>
            </a:r>
          </a:p>
        </p:txBody>
      </p:sp>
    </p:spTree>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68B66-2EE7-8C5F-23F1-A6F979F4C8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837C2-F83F-72DE-D82C-6E0CB417015D}"/>
              </a:ext>
            </a:extLst>
          </p:cNvPr>
          <p:cNvSpPr>
            <a:spLocks noGrp="1"/>
          </p:cNvSpPr>
          <p:nvPr>
            <p:ph type="title"/>
          </p:nvPr>
        </p:nvSpPr>
        <p:spPr>
          <a:xfrm>
            <a:off x="1192216" y="204186"/>
            <a:ext cx="7249448" cy="497998"/>
          </a:xfrm>
        </p:spPr>
        <p:txBody>
          <a:bodyPr anchor="b">
            <a:noAutofit/>
          </a:bodyPr>
          <a:lstStyle/>
          <a:p>
            <a:r>
              <a:rPr lang="en-US" sz="2800" dirty="0">
                <a:latin typeface="Abadi" panose="020B0604020104020204" pitchFamily="34" charset="0"/>
              </a:rPr>
              <a:t>Clustering</a:t>
            </a:r>
          </a:p>
        </p:txBody>
      </p:sp>
      <p:sp>
        <p:nvSpPr>
          <p:cNvPr id="4" name="TextBox 3">
            <a:extLst>
              <a:ext uri="{FF2B5EF4-FFF2-40B4-BE49-F238E27FC236}">
                <a16:creationId xmlns:a16="http://schemas.microsoft.com/office/drawing/2014/main" id="{26BC8A6F-ABC0-ACB4-57F4-E9301BEF2A83}"/>
              </a:ext>
            </a:extLst>
          </p:cNvPr>
          <p:cNvSpPr txBox="1"/>
          <p:nvPr/>
        </p:nvSpPr>
        <p:spPr>
          <a:xfrm>
            <a:off x="1192216" y="823953"/>
            <a:ext cx="7692090" cy="584775"/>
          </a:xfrm>
          <a:prstGeom prst="rect">
            <a:avLst/>
          </a:prstGeom>
          <a:noFill/>
        </p:spPr>
        <p:txBody>
          <a:bodyPr wrap="square" rtlCol="0">
            <a:spAutoFit/>
          </a:bodyPr>
          <a:lstStyle/>
          <a:p>
            <a:r>
              <a:rPr lang="en-US" sz="1600" dirty="0">
                <a:latin typeface="Abadi" panose="020B0604020104020204" pitchFamily="34" charset="0"/>
              </a:rPr>
              <a:t>Clustering groups data points based on similarity, addressing noise and outliers effectively.</a:t>
            </a:r>
          </a:p>
        </p:txBody>
      </p:sp>
      <p:sp>
        <p:nvSpPr>
          <p:cNvPr id="5" name="TextBox 4">
            <a:extLst>
              <a:ext uri="{FF2B5EF4-FFF2-40B4-BE49-F238E27FC236}">
                <a16:creationId xmlns:a16="http://schemas.microsoft.com/office/drawing/2014/main" id="{8DD0BDCD-32FC-EB68-598A-41FF6406C52F}"/>
              </a:ext>
            </a:extLst>
          </p:cNvPr>
          <p:cNvSpPr txBox="1"/>
          <p:nvPr/>
        </p:nvSpPr>
        <p:spPr>
          <a:xfrm>
            <a:off x="1192216" y="1557267"/>
            <a:ext cx="3082326" cy="338554"/>
          </a:xfrm>
          <a:prstGeom prst="rect">
            <a:avLst/>
          </a:prstGeom>
          <a:noFill/>
        </p:spPr>
        <p:txBody>
          <a:bodyPr wrap="square" rtlCol="0">
            <a:spAutoFit/>
          </a:bodyPr>
          <a:lstStyle/>
          <a:p>
            <a:r>
              <a:rPr lang="en-US" sz="1600" b="1" dirty="0">
                <a:latin typeface="Abadi" panose="020B0604020104020204" pitchFamily="34" charset="0"/>
              </a:rPr>
              <a:t>K-Medoids Clustering Algorithm</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09AD1B80-A571-0476-A388-B4D44C1A4486}"/>
                  </a:ext>
                </a:extLst>
              </p:cNvPr>
              <p:cNvSpPr txBox="1">
                <a:spLocks/>
              </p:cNvSpPr>
              <p:nvPr/>
            </p:nvSpPr>
            <p:spPr>
              <a:xfrm>
                <a:off x="968893" y="2179790"/>
                <a:ext cx="3305649" cy="1697475"/>
              </a:xfrm>
              <a:prstGeom prst="rect">
                <a:avLst/>
              </a:prstGeom>
            </p:spPr>
            <p:txBody>
              <a:bodyPr vert="horz" lIns="91440" tIns="45720" rIns="91440" bIns="45720" rtlCol="0" anchor="t">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anose="05000000000000000000" pitchFamily="2" charset="2"/>
                  <a:buChar char="Ø"/>
                </a:pPr>
                <a:r>
                  <a:rPr lang="en-US" sz="1400" dirty="0">
                    <a:latin typeface="Abadi" panose="020B0604020104020204" pitchFamily="34" charset="0"/>
                  </a:rPr>
                  <a:t>Selects actual data points (medoids) as cluster centers, unlike K-Means.</a:t>
                </a:r>
              </a:p>
              <a:p>
                <a:pPr>
                  <a:buFont typeface="Wingdings" panose="05000000000000000000" pitchFamily="2" charset="2"/>
                  <a:buChar char="Ø"/>
                </a:pPr>
                <a:r>
                  <a:rPr lang="en-US" sz="1400" dirty="0">
                    <a:latin typeface="Abadi" panose="020B0604020104020204" pitchFamily="34" charset="0"/>
                  </a:rPr>
                  <a:t>Capable of dealing with noise and outliers.</a:t>
                </a:r>
              </a:p>
              <a:p>
                <a:pPr>
                  <a:buFont typeface="Wingdings" panose="05000000000000000000" pitchFamily="2" charset="2"/>
                  <a:buChar char="Ø"/>
                </a:pPr>
                <a:r>
                  <a:rPr lang="en-US" sz="1400" dirty="0">
                    <a:latin typeface="Abadi" panose="020B0604020104020204" pitchFamily="34" charset="0"/>
                  </a:rPr>
                  <a:t>Separates anomaly scores into two clusters </a:t>
                </a:r>
                <a14:m>
                  <m:oMath xmlns:m="http://schemas.openxmlformats.org/officeDocument/2006/math">
                    <m:r>
                      <a:rPr lang="en-US" sz="1400" dirty="0"/>
                      <m:t>(</m:t>
                    </m:r>
                    <m:r>
                      <a:rPr lang="en-US" sz="1400" dirty="0"/>
                      <m:t>𝐾</m:t>
                    </m:r>
                    <m:r>
                      <a:rPr lang="en-US" sz="1400" dirty="0"/>
                      <m:t>=</m:t>
                    </m:r>
                    <m:r>
                      <a:rPr lang="en-US" sz="1400" dirty="0"/>
                      <m:t>2</m:t>
                    </m:r>
                    <m:r>
                      <a:rPr lang="en-US" sz="1400" dirty="0"/>
                      <m:t>)</m:t>
                    </m:r>
                  </m:oMath>
                </a14:m>
                <a:r>
                  <a:rPr lang="en-US" sz="1400" dirty="0">
                    <a:latin typeface="Abadi" panose="020B0604020104020204" pitchFamily="34" charset="0"/>
                  </a:rPr>
                  <a:t>:</a:t>
                </a:r>
              </a:p>
              <a:p>
                <a:pPr lvl="1">
                  <a:buFont typeface="Wingdings" panose="05000000000000000000" pitchFamily="2" charset="2"/>
                  <a:buChar char="v"/>
                </a:pPr>
                <a:r>
                  <a:rPr lang="en-US" sz="1400" dirty="0">
                    <a:latin typeface="Abadi" panose="020B0604020104020204" pitchFamily="34" charset="0"/>
                  </a:rPr>
                  <a:t>Outliers (impostors and pseudo-Shakespearian texts).</a:t>
                </a:r>
              </a:p>
              <a:p>
                <a:pPr lvl="1">
                  <a:buFont typeface="Wingdings" panose="05000000000000000000" pitchFamily="2" charset="2"/>
                  <a:buChar char="v"/>
                </a:pPr>
                <a:r>
                  <a:rPr lang="en-US" sz="1400" dirty="0">
                    <a:latin typeface="Abadi" panose="020B0604020104020204" pitchFamily="34" charset="0"/>
                  </a:rPr>
                  <a:t>“Normal” texts (Shakespearian).</a:t>
                </a:r>
              </a:p>
            </p:txBody>
          </p:sp>
        </mc:Choice>
        <mc:Fallback>
          <p:sp>
            <p:nvSpPr>
              <p:cNvPr id="7" name="Content Placeholder 2">
                <a:extLst>
                  <a:ext uri="{FF2B5EF4-FFF2-40B4-BE49-F238E27FC236}">
                    <a16:creationId xmlns:a16="http://schemas.microsoft.com/office/drawing/2014/main" id="{09AD1B80-A571-0476-A388-B4D44C1A4486}"/>
                  </a:ext>
                </a:extLst>
              </p:cNvPr>
              <p:cNvSpPr txBox="1">
                <a:spLocks noRot="1" noChangeAspect="1" noMove="1" noResize="1" noEditPoints="1" noAdjustHandles="1" noChangeArrowheads="1" noChangeShapeType="1" noTextEdit="1"/>
              </p:cNvSpPr>
              <p:nvPr/>
            </p:nvSpPr>
            <p:spPr>
              <a:xfrm>
                <a:off x="968893" y="2179790"/>
                <a:ext cx="3305649" cy="1697475"/>
              </a:xfrm>
              <a:prstGeom prst="rect">
                <a:avLst/>
              </a:prstGeom>
              <a:blipFill>
                <a:blip r:embed="rId3"/>
                <a:stretch>
                  <a:fillRect l="-369" t="-1079" r="-738" b="-32014"/>
                </a:stretch>
              </a:blipFill>
            </p:spPr>
            <p:txBody>
              <a:bodyPr/>
              <a:lstStyle/>
              <a:p>
                <a:r>
                  <a:rPr lang="en-IL">
                    <a:noFill/>
                  </a:rPr>
                  <a:t> </a:t>
                </a:r>
              </a:p>
            </p:txBody>
          </p:sp>
        </mc:Fallback>
      </mc:AlternateContent>
      <p:pic>
        <p:nvPicPr>
          <p:cNvPr id="1026" name="Picture 2">
            <a:extLst>
              <a:ext uri="{FF2B5EF4-FFF2-40B4-BE49-F238E27FC236}">
                <a16:creationId xmlns:a16="http://schemas.microsoft.com/office/drawing/2014/main" id="{7CC307D1-EE9E-F6E9-9195-69D09E022C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1659" y="1662658"/>
            <a:ext cx="4342296" cy="218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535530"/>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42BA-B65F-D04C-72B1-2EFACE85136D}"/>
              </a:ext>
            </a:extLst>
          </p:cNvPr>
          <p:cNvSpPr>
            <a:spLocks noGrp="1"/>
          </p:cNvSpPr>
          <p:nvPr>
            <p:ph type="title"/>
          </p:nvPr>
        </p:nvSpPr>
        <p:spPr>
          <a:xfrm>
            <a:off x="1017140" y="145152"/>
            <a:ext cx="6274205" cy="469843"/>
          </a:xfrm>
        </p:spPr>
        <p:txBody>
          <a:bodyPr>
            <a:noAutofit/>
          </a:bodyPr>
          <a:lstStyle/>
          <a:p>
            <a:r>
              <a:rPr lang="en-US" sz="2800" dirty="0">
                <a:latin typeface="Abadi"/>
              </a:rPr>
              <a:t>Sequence Diagrams</a:t>
            </a:r>
          </a:p>
        </p:txBody>
      </p:sp>
      <p:pic>
        <p:nvPicPr>
          <p:cNvPr id="7" name="Content Placeholder 6" descr="A diagram of data processing&#10;&#10;AI-generated content may be incorrect.">
            <a:extLst>
              <a:ext uri="{FF2B5EF4-FFF2-40B4-BE49-F238E27FC236}">
                <a16:creationId xmlns:a16="http://schemas.microsoft.com/office/drawing/2014/main" id="{606331FD-BDC0-FA1E-90F7-E1EBA840D748}"/>
              </a:ext>
            </a:extLst>
          </p:cNvPr>
          <p:cNvPicPr>
            <a:picLocks noGrp="1" noChangeAspect="1"/>
          </p:cNvPicPr>
          <p:nvPr>
            <p:ph idx="1"/>
          </p:nvPr>
        </p:nvPicPr>
        <p:blipFill>
          <a:blip r:embed="rId2"/>
          <a:stretch>
            <a:fillRect/>
          </a:stretch>
        </p:blipFill>
        <p:spPr>
          <a:xfrm>
            <a:off x="2141488" y="689946"/>
            <a:ext cx="4285617" cy="3763607"/>
          </a:xfrm>
        </p:spPr>
      </p:pic>
    </p:spTree>
    <p:extLst>
      <p:ext uri="{BB962C8B-B14F-4D97-AF65-F5344CB8AC3E}">
        <p14:creationId xmlns:p14="http://schemas.microsoft.com/office/powerpoint/2010/main" val="994088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42BA-B65F-D04C-72B1-2EFACE85136D}"/>
              </a:ext>
            </a:extLst>
          </p:cNvPr>
          <p:cNvSpPr>
            <a:spLocks noGrp="1"/>
          </p:cNvSpPr>
          <p:nvPr>
            <p:ph type="title"/>
          </p:nvPr>
        </p:nvSpPr>
        <p:spPr>
          <a:xfrm>
            <a:off x="1249787" y="104692"/>
            <a:ext cx="5643994" cy="469843"/>
          </a:xfrm>
        </p:spPr>
        <p:txBody>
          <a:bodyPr>
            <a:noAutofit/>
          </a:bodyPr>
          <a:lstStyle/>
          <a:p>
            <a:r>
              <a:rPr lang="en-US" sz="2800" dirty="0">
                <a:latin typeface="Abadi"/>
              </a:rPr>
              <a:t>Sequence Diagrams Contd.</a:t>
            </a:r>
          </a:p>
        </p:txBody>
      </p:sp>
      <p:pic>
        <p:nvPicPr>
          <p:cNvPr id="5" name="Content Placeholder 4" descr="A screenshot of a training program&#10;&#10;AI-generated content may be incorrect.">
            <a:extLst>
              <a:ext uri="{FF2B5EF4-FFF2-40B4-BE49-F238E27FC236}">
                <a16:creationId xmlns:a16="http://schemas.microsoft.com/office/drawing/2014/main" id="{0A84BE9B-E079-E27C-3141-59663C4227FD}"/>
              </a:ext>
            </a:extLst>
          </p:cNvPr>
          <p:cNvPicPr>
            <a:picLocks noGrp="1" noChangeAspect="1"/>
          </p:cNvPicPr>
          <p:nvPr>
            <p:ph idx="1"/>
          </p:nvPr>
        </p:nvPicPr>
        <p:blipFill>
          <a:blip r:embed="rId2"/>
          <a:stretch>
            <a:fillRect/>
          </a:stretch>
        </p:blipFill>
        <p:spPr>
          <a:xfrm>
            <a:off x="1248918" y="663831"/>
            <a:ext cx="7654802" cy="3928795"/>
          </a:xfrm>
        </p:spPr>
      </p:pic>
    </p:spTree>
    <p:extLst>
      <p:ext uri="{BB962C8B-B14F-4D97-AF65-F5344CB8AC3E}">
        <p14:creationId xmlns:p14="http://schemas.microsoft.com/office/powerpoint/2010/main" val="945455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42BA-B65F-D04C-72B1-2EFACE85136D}"/>
              </a:ext>
            </a:extLst>
          </p:cNvPr>
          <p:cNvSpPr>
            <a:spLocks noGrp="1"/>
          </p:cNvSpPr>
          <p:nvPr>
            <p:ph type="title"/>
          </p:nvPr>
        </p:nvSpPr>
        <p:spPr>
          <a:xfrm>
            <a:off x="1249787" y="94576"/>
            <a:ext cx="5461114" cy="469843"/>
          </a:xfrm>
        </p:spPr>
        <p:txBody>
          <a:bodyPr>
            <a:noAutofit/>
          </a:bodyPr>
          <a:lstStyle/>
          <a:p>
            <a:r>
              <a:rPr lang="en-US" sz="2800" dirty="0">
                <a:latin typeface="Abadi"/>
              </a:rPr>
              <a:t>Sequence Diagrams Contd.</a:t>
            </a:r>
          </a:p>
        </p:txBody>
      </p:sp>
      <p:pic>
        <p:nvPicPr>
          <p:cNvPr id="6" name="Content Placeholder 5" descr="A screenshot of a diagram&#10;&#10;AI-generated content may be incorrect.">
            <a:extLst>
              <a:ext uri="{FF2B5EF4-FFF2-40B4-BE49-F238E27FC236}">
                <a16:creationId xmlns:a16="http://schemas.microsoft.com/office/drawing/2014/main" id="{73F479DF-6A1E-5C6A-13FC-70B957A770C7}"/>
              </a:ext>
            </a:extLst>
          </p:cNvPr>
          <p:cNvPicPr>
            <a:picLocks noGrp="1" noChangeAspect="1"/>
          </p:cNvPicPr>
          <p:nvPr>
            <p:ph idx="1"/>
          </p:nvPr>
        </p:nvPicPr>
        <p:blipFill>
          <a:blip r:embed="rId2"/>
          <a:stretch>
            <a:fillRect/>
          </a:stretch>
        </p:blipFill>
        <p:spPr>
          <a:xfrm>
            <a:off x="1073733" y="790647"/>
            <a:ext cx="8042496" cy="3471970"/>
          </a:xfrm>
        </p:spPr>
      </p:pic>
    </p:spTree>
    <p:extLst>
      <p:ext uri="{BB962C8B-B14F-4D97-AF65-F5344CB8AC3E}">
        <p14:creationId xmlns:p14="http://schemas.microsoft.com/office/powerpoint/2010/main" val="227322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436" y="385645"/>
            <a:ext cx="6756842" cy="426161"/>
          </a:xfrm>
        </p:spPr>
        <p:txBody>
          <a:bodyPr vert="horz" lIns="91440" tIns="45720" rIns="91440" bIns="45720" rtlCol="0" anchor="b">
            <a:noAutofit/>
          </a:bodyPr>
          <a:lstStyle/>
          <a:p>
            <a:pPr defTabSz="914400">
              <a:lnSpc>
                <a:spcPct val="90000"/>
              </a:lnSpc>
            </a:pPr>
            <a:r>
              <a:rPr lang="en-US" sz="2800" kern="1200" dirty="0">
                <a:solidFill>
                  <a:schemeClr val="tx1"/>
                </a:solidFill>
                <a:latin typeface="Abadi" panose="020B0604020104020204" pitchFamily="34" charset="0"/>
              </a:rPr>
              <a:t>Authorship Verification Problem</a:t>
            </a:r>
          </a:p>
        </p:txBody>
      </p:sp>
      <p:sp>
        <p:nvSpPr>
          <p:cNvPr id="3" name="Content Placeholder 2"/>
          <p:cNvSpPr>
            <a:spLocks noGrp="1"/>
          </p:cNvSpPr>
          <p:nvPr>
            <p:ph idx="1"/>
          </p:nvPr>
        </p:nvSpPr>
        <p:spPr>
          <a:xfrm>
            <a:off x="1173049" y="910562"/>
            <a:ext cx="4340647" cy="1062404"/>
          </a:xfrm>
        </p:spPr>
        <p:txBody>
          <a:bodyPr vert="horz" lIns="91440" tIns="45720" rIns="91440" bIns="45720" rtlCol="0">
            <a:normAutofit/>
          </a:bodyPr>
          <a:lstStyle/>
          <a:p>
            <a:pPr marL="0" indent="0" defTabSz="914400">
              <a:lnSpc>
                <a:spcPct val="90000"/>
              </a:lnSpc>
              <a:spcBef>
                <a:spcPts val="1000"/>
              </a:spcBef>
              <a:buNone/>
            </a:pPr>
            <a:r>
              <a:rPr lang="en-US" sz="1600" kern="1200" dirty="0">
                <a:solidFill>
                  <a:schemeClr val="tx1"/>
                </a:solidFill>
                <a:latin typeface="Abadi" panose="020B0604020104020204" pitchFamily="34" charset="0"/>
              </a:rPr>
              <a:t>Authorship verification determines</a:t>
            </a:r>
            <a:br>
              <a:rPr lang="en-US" sz="1600" dirty="0">
                <a:latin typeface="Abadi" panose="020B0604020104020204" pitchFamily="34" charset="0"/>
              </a:rPr>
            </a:br>
            <a:r>
              <a:rPr lang="en-US" sz="1600" kern="1200" dirty="0">
                <a:solidFill>
                  <a:schemeClr val="tx1"/>
                </a:solidFill>
                <a:latin typeface="Abadi" panose="020B0604020104020204" pitchFamily="34" charset="0"/>
              </a:rPr>
              <a:t>whether two given texts are authored</a:t>
            </a:r>
            <a:br>
              <a:rPr lang="en-US" sz="1600" kern="1200" dirty="0">
                <a:solidFill>
                  <a:schemeClr val="tx1"/>
                </a:solidFill>
                <a:latin typeface="Abadi" panose="020B0604020104020204" pitchFamily="34" charset="0"/>
              </a:rPr>
            </a:br>
            <a:r>
              <a:rPr lang="en-US" sz="1600" kern="1200" dirty="0">
                <a:solidFill>
                  <a:schemeClr val="tx1"/>
                </a:solidFill>
                <a:latin typeface="Abadi" panose="020B0604020104020204" pitchFamily="34" charset="0"/>
              </a:rPr>
              <a:t>by the same individual.</a:t>
            </a:r>
          </a:p>
        </p:txBody>
      </p:sp>
      <p:graphicFrame>
        <p:nvGraphicFramePr>
          <p:cNvPr id="10" name="Content Placeholder 2">
            <a:extLst>
              <a:ext uri="{FF2B5EF4-FFF2-40B4-BE49-F238E27FC236}">
                <a16:creationId xmlns:a16="http://schemas.microsoft.com/office/drawing/2014/main" id="{041EB211-7471-2D7F-0DE6-0435A7815DF0}"/>
              </a:ext>
            </a:extLst>
          </p:cNvPr>
          <p:cNvGraphicFramePr>
            <a:graphicFrameLocks/>
          </p:cNvGraphicFramePr>
          <p:nvPr>
            <p:extLst>
              <p:ext uri="{D42A27DB-BD31-4B8C-83A1-F6EECF244321}">
                <p14:modId xmlns:p14="http://schemas.microsoft.com/office/powerpoint/2010/main" val="553005345"/>
              </p:ext>
            </p:extLst>
          </p:nvPr>
        </p:nvGraphicFramePr>
        <p:xfrm>
          <a:off x="1606472" y="2766452"/>
          <a:ext cx="4532649" cy="1317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2" descr="A diagram of a person's thoughts&#10;&#10;Description automatically generated">
            <a:extLst>
              <a:ext uri="{FF2B5EF4-FFF2-40B4-BE49-F238E27FC236}">
                <a16:creationId xmlns:a16="http://schemas.microsoft.com/office/drawing/2014/main" id="{8D47B575-2A5A-CDE9-67D7-803DAEE8FB9E}"/>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572000" y="1059064"/>
            <a:ext cx="4436828" cy="244746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3178357-23D1-04CB-A144-4ACFEC3E79ED}"/>
              </a:ext>
            </a:extLst>
          </p:cNvPr>
          <p:cNvSpPr txBox="1"/>
          <p:nvPr/>
        </p:nvSpPr>
        <p:spPr>
          <a:xfrm>
            <a:off x="1606472" y="4157141"/>
            <a:ext cx="7482806" cy="584775"/>
          </a:xfrm>
          <a:prstGeom prst="rect">
            <a:avLst/>
          </a:prstGeom>
          <a:noFill/>
        </p:spPr>
        <p:txBody>
          <a:bodyPr wrap="square">
            <a:spAutoFit/>
          </a:bodyPr>
          <a:lstStyle/>
          <a:p>
            <a:r>
              <a:rPr lang="en-US" sz="1600" dirty="0">
                <a:latin typeface="Abadi" panose="020B0604020104020204" pitchFamily="34" charset="0"/>
              </a:rPr>
              <a:t>Classic example: The controversies over the authorship of the Shakespeare Apocrypha.</a:t>
            </a:r>
          </a:p>
        </p:txBody>
      </p:sp>
      <p:sp>
        <p:nvSpPr>
          <p:cNvPr id="17" name="TextBox 16">
            <a:extLst>
              <a:ext uri="{FF2B5EF4-FFF2-40B4-BE49-F238E27FC236}">
                <a16:creationId xmlns:a16="http://schemas.microsoft.com/office/drawing/2014/main" id="{ADE2050E-3926-03AD-4FFE-5C1067F72402}"/>
              </a:ext>
            </a:extLst>
          </p:cNvPr>
          <p:cNvSpPr txBox="1"/>
          <p:nvPr/>
        </p:nvSpPr>
        <p:spPr>
          <a:xfrm>
            <a:off x="1173049" y="2295458"/>
            <a:ext cx="1534344" cy="400110"/>
          </a:xfrm>
          <a:prstGeom prst="rect">
            <a:avLst/>
          </a:prstGeom>
          <a:noFill/>
        </p:spPr>
        <p:txBody>
          <a:bodyPr wrap="square" rtlCol="0">
            <a:spAutoFit/>
          </a:bodyPr>
          <a:lstStyle/>
          <a:p>
            <a:r>
              <a:rPr lang="en-US" sz="2000" b="1">
                <a:latin typeface="Abadi" panose="020B0604020104020204" pitchFamily="34" charset="0"/>
              </a:rPr>
              <a:t>Applications </a:t>
            </a:r>
          </a:p>
        </p:txBody>
      </p:sp>
    </p:spTree>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465" y="133632"/>
            <a:ext cx="7122179" cy="592951"/>
          </a:xfrm>
        </p:spPr>
        <p:txBody>
          <a:bodyPr anchor="ctr">
            <a:normAutofit/>
          </a:bodyPr>
          <a:lstStyle/>
          <a:p>
            <a:r>
              <a:rPr lang="en-US" sz="2800" dirty="0">
                <a:latin typeface="Abadi"/>
              </a:rPr>
              <a:t>Testing and Evaluation Plan</a:t>
            </a:r>
          </a:p>
        </p:txBody>
      </p:sp>
      <p:pic>
        <p:nvPicPr>
          <p:cNvPr id="2050" name="Picture 2">
            <a:extLst>
              <a:ext uri="{FF2B5EF4-FFF2-40B4-BE49-F238E27FC236}">
                <a16:creationId xmlns:a16="http://schemas.microsoft.com/office/drawing/2014/main" id="{55F9D3FF-7C0A-E4B0-659B-0E7014303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506" y="902890"/>
            <a:ext cx="2404834" cy="146694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23005EB-A140-ED75-3FB2-86751A67233F}"/>
                  </a:ext>
                </a:extLst>
              </p:cNvPr>
              <p:cNvSpPr txBox="1"/>
              <p:nvPr/>
            </p:nvSpPr>
            <p:spPr>
              <a:xfrm>
                <a:off x="1278291" y="838251"/>
                <a:ext cx="5088406" cy="2377189"/>
              </a:xfrm>
              <a:prstGeom prst="rect">
                <a:avLst/>
              </a:prstGeom>
              <a:noFill/>
            </p:spPr>
            <p:txBody>
              <a:bodyPr wrap="square">
                <a:spAutoFit/>
              </a:bodyPr>
              <a:lstStyle/>
              <a:p>
                <a:pPr>
                  <a:lnSpc>
                    <a:spcPct val="150000"/>
                  </a:lnSpc>
                </a:pPr>
                <a:r>
                  <a:rPr lang="en-US" sz="1600" b="1">
                    <a:latin typeface="Abadi" panose="020B0604020104020204" pitchFamily="34" charset="0"/>
                  </a:rPr>
                  <a:t>Evaluation Metrics</a:t>
                </a:r>
                <a:endParaRPr lang="en-US" sz="1600">
                  <a:latin typeface="Abadi" panose="020B0604020104020204" pitchFamily="34" charset="0"/>
                </a:endParaRPr>
              </a:p>
              <a:p>
                <a:pPr marL="742950" lvl="1" indent="-285750">
                  <a:lnSpc>
                    <a:spcPct val="150000"/>
                  </a:lnSpc>
                  <a:buFont typeface="Wingdings" panose="05000000000000000000" pitchFamily="2" charset="2"/>
                  <a:buChar char="Ø"/>
                </a:pPr>
                <a:r>
                  <a:rPr lang="en-US" sz="1200" b="1">
                    <a:latin typeface="Abadi" panose="020B0604020104020204" pitchFamily="34" charset="0"/>
                  </a:rPr>
                  <a:t>Accuracy:</a:t>
                </a:r>
                <a:r>
                  <a:rPr lang="en-US" sz="1200">
                    <a:latin typeface="Abadi" panose="020B0604020104020204" pitchFamily="34" charset="0"/>
                  </a:rPr>
                  <a:t> Measures correct predictions as a ratio of total predictions.</a:t>
                </a:r>
              </a:p>
              <a:p>
                <a:pPr marL="742950" lvl="1" indent="-285750">
                  <a:lnSpc>
                    <a:spcPct val="150000"/>
                  </a:lnSpc>
                  <a:buFont typeface="Wingdings" panose="05000000000000000000" pitchFamily="2" charset="2"/>
                  <a:buChar char="Ø"/>
                </a:pPr>
                <a:r>
                  <a:rPr lang="en-US" sz="1200" b="1">
                    <a:latin typeface="Abadi" panose="020B0604020104020204" pitchFamily="34" charset="0"/>
                  </a:rPr>
                  <a:t>Precision:</a:t>
                </a:r>
                <a:r>
                  <a:rPr lang="en-US" sz="1200">
                    <a:latin typeface="Abadi" panose="020B0604020104020204" pitchFamily="34" charset="0"/>
                  </a:rPr>
                  <a:t> Proportion of positive identifications that are correct.</a:t>
                </a:r>
              </a:p>
              <a:p>
                <a:pPr marL="742950" lvl="1" indent="-285750">
                  <a:lnSpc>
                    <a:spcPct val="150000"/>
                  </a:lnSpc>
                  <a:buFont typeface="Wingdings" panose="05000000000000000000" pitchFamily="2" charset="2"/>
                  <a:buChar char="Ø"/>
                </a:pPr>
                <a:r>
                  <a:rPr lang="en-US" sz="1200" b="1">
                    <a:latin typeface="Abadi" panose="020B0604020104020204" pitchFamily="34" charset="0"/>
                  </a:rPr>
                  <a:t>Recall:</a:t>
                </a:r>
                <a:r>
                  <a:rPr lang="en-US" sz="1200">
                    <a:latin typeface="Abadi" panose="020B0604020104020204" pitchFamily="34" charset="0"/>
                  </a:rPr>
                  <a:t> Ability to identify all positive cases.</a:t>
                </a:r>
              </a:p>
              <a:p>
                <a:pPr marL="742950" lvl="1" indent="-285750">
                  <a:lnSpc>
                    <a:spcPct val="150000"/>
                  </a:lnSpc>
                  <a:buFont typeface="Wingdings" panose="05000000000000000000" pitchFamily="2" charset="2"/>
                  <a:buChar char="Ø"/>
                </a:pPr>
                <a:r>
                  <a:rPr lang="en-US" sz="1200" b="1">
                    <a:latin typeface="Abadi" panose="020B0604020104020204" pitchFamily="34" charset="0"/>
                  </a:rPr>
                  <a:t>F1-Score:</a:t>
                </a:r>
                <a:r>
                  <a:rPr lang="en-US" sz="1200">
                    <a:latin typeface="Abadi" panose="020B0604020104020204" pitchFamily="34" charset="0"/>
                  </a:rPr>
                  <a:t> Balance between precision and recall</a:t>
                </a:r>
              </a:p>
              <a:p>
                <a:pPr lvl="2">
                  <a:lnSpc>
                    <a:spcPct val="150000"/>
                  </a:lnSpc>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𝐹</m:t>
                      </m:r>
                      <m:r>
                        <a:rPr lang="en-US" sz="1200" b="0" i="1" smtClean="0">
                          <a:latin typeface="Cambria Math" panose="02040503050406030204" pitchFamily="18" charset="0"/>
                        </a:rPr>
                        <m:t>1−</m:t>
                      </m:r>
                      <m:r>
                        <a:rPr lang="en-US" sz="1200" b="0" i="1" smtClean="0">
                          <a:latin typeface="Cambria Math" panose="02040503050406030204" pitchFamily="18" charset="0"/>
                        </a:rPr>
                        <m:t>𝑠𝑐𝑜𝑟𝑒</m:t>
                      </m:r>
                      <m:r>
                        <a:rPr lang="en-US" sz="1200" b="0" i="1" smtClean="0">
                          <a:latin typeface="Cambria Math" panose="02040503050406030204" pitchFamily="18" charset="0"/>
                        </a:rPr>
                        <m:t>=2⋅</m:t>
                      </m:r>
                      <m:f>
                        <m:fPr>
                          <m:ctrlPr>
                            <a:rPr lang="en-US" sz="1200" b="0" i="1" smtClean="0">
                              <a:latin typeface="Cambria Math" panose="02040503050406030204" pitchFamily="18" charset="0"/>
                            </a:rPr>
                          </m:ctrlPr>
                        </m:fPr>
                        <m:num>
                          <m:r>
                            <a:rPr lang="en-US" sz="1200" i="1">
                              <a:latin typeface="Cambria Math" panose="02040503050406030204" pitchFamily="18" charset="0"/>
                            </a:rPr>
                            <m:t>𝑃𝑟𝑒𝑐𝑖𝑠𝑖𝑜𝑛</m:t>
                          </m:r>
                          <m:r>
                            <a:rPr lang="en-US" sz="1200" i="1">
                              <a:latin typeface="Cambria Math" panose="02040503050406030204" pitchFamily="18" charset="0"/>
                            </a:rPr>
                            <m:t>⋅</m:t>
                          </m:r>
                          <m:r>
                            <a:rPr lang="en-US" sz="1200" b="0" i="1" smtClean="0">
                              <a:latin typeface="Cambria Math" panose="02040503050406030204" pitchFamily="18" charset="0"/>
                            </a:rPr>
                            <m:t>𝑅𝑒𝑐𝑎𝑙𝑙</m:t>
                          </m:r>
                        </m:num>
                        <m:den>
                          <m:r>
                            <a:rPr lang="en-US" sz="1200" b="0" i="1" smtClean="0">
                              <a:latin typeface="Cambria Math" panose="02040503050406030204" pitchFamily="18" charset="0"/>
                            </a:rPr>
                            <m:t>𝑃𝑟𝑒𝑐𝑖𝑠𝑖𝑜𝑛</m:t>
                          </m:r>
                          <m:r>
                            <a:rPr lang="en-US" sz="1200" b="0" i="1" smtClean="0">
                              <a:latin typeface="Cambria Math" panose="02040503050406030204" pitchFamily="18" charset="0"/>
                            </a:rPr>
                            <m:t>+</m:t>
                          </m:r>
                          <m:r>
                            <a:rPr lang="en-US" sz="1200" b="0" i="1" smtClean="0">
                              <a:latin typeface="Cambria Math" panose="02040503050406030204" pitchFamily="18" charset="0"/>
                            </a:rPr>
                            <m:t>𝑅𝑒𝑐𝑎𝑙𝑙</m:t>
                          </m:r>
                        </m:den>
                      </m:f>
                    </m:oMath>
                  </m:oMathPara>
                </a14:m>
                <a:endParaRPr lang="en-US" sz="1200">
                  <a:latin typeface="Abadi" panose="020B0604020104020204" pitchFamily="34" charset="0"/>
                </a:endParaRPr>
              </a:p>
            </p:txBody>
          </p:sp>
        </mc:Choice>
        <mc:Fallback xmlns="">
          <p:sp>
            <p:nvSpPr>
              <p:cNvPr id="7" name="TextBox 6">
                <a:extLst>
                  <a:ext uri="{FF2B5EF4-FFF2-40B4-BE49-F238E27FC236}">
                    <a16:creationId xmlns:a16="http://schemas.microsoft.com/office/drawing/2014/main" id="{E23005EB-A140-ED75-3FB2-86751A67233F}"/>
                  </a:ext>
                </a:extLst>
              </p:cNvPr>
              <p:cNvSpPr txBox="1">
                <a:spLocks noRot="1" noChangeAspect="1" noMove="1" noResize="1" noEditPoints="1" noAdjustHandles="1" noChangeArrowheads="1" noChangeShapeType="1" noTextEdit="1"/>
              </p:cNvSpPr>
              <p:nvPr/>
            </p:nvSpPr>
            <p:spPr>
              <a:xfrm>
                <a:off x="1278291" y="838251"/>
                <a:ext cx="5088406" cy="2377189"/>
              </a:xfrm>
              <a:prstGeom prst="rect">
                <a:avLst/>
              </a:prstGeom>
              <a:blipFill>
                <a:blip r:embed="rId4"/>
                <a:stretch>
                  <a:fillRect l="-71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BC4099F-21C8-4873-C0CB-D3B01F0E9420}"/>
              </a:ext>
            </a:extLst>
          </p:cNvPr>
          <p:cNvSpPr txBox="1"/>
          <p:nvPr/>
        </p:nvSpPr>
        <p:spPr>
          <a:xfrm>
            <a:off x="1278291" y="3438775"/>
            <a:ext cx="4841469" cy="338554"/>
          </a:xfrm>
          <a:prstGeom prst="rect">
            <a:avLst/>
          </a:prstGeom>
          <a:noFill/>
        </p:spPr>
        <p:txBody>
          <a:bodyPr wrap="square">
            <a:spAutoFit/>
          </a:bodyPr>
          <a:lstStyle/>
          <a:p>
            <a:r>
              <a:rPr lang="en-US" sz="1600" b="1">
                <a:latin typeface="Abadi" panose="020B0604020104020204" pitchFamily="34" charset="0"/>
              </a:rPr>
              <a:t>Planned Tests</a:t>
            </a:r>
          </a:p>
        </p:txBody>
      </p:sp>
      <p:sp>
        <p:nvSpPr>
          <p:cNvPr id="5" name="TextBox 4">
            <a:extLst>
              <a:ext uri="{FF2B5EF4-FFF2-40B4-BE49-F238E27FC236}">
                <a16:creationId xmlns:a16="http://schemas.microsoft.com/office/drawing/2014/main" id="{5CA01377-D390-C7F1-7D56-A82D737DDD5A}"/>
              </a:ext>
            </a:extLst>
          </p:cNvPr>
          <p:cNvSpPr txBox="1"/>
          <p:nvPr/>
        </p:nvSpPr>
        <p:spPr>
          <a:xfrm>
            <a:off x="1503594" y="3771598"/>
            <a:ext cx="4572000" cy="738664"/>
          </a:xfrm>
          <a:prstGeom prst="rect">
            <a:avLst/>
          </a:prstGeom>
          <a:noFill/>
        </p:spPr>
        <p:txBody>
          <a:bodyPr wrap="square" lIns="91440" tIns="45720" rIns="91440" bIns="45720" anchor="t">
            <a:spAutoFit/>
          </a:bodyPr>
          <a:lstStyle/>
          <a:p>
            <a:pPr marL="285750" indent="-285750">
              <a:buFont typeface="Wingdings"/>
              <a:buChar char="Ø"/>
            </a:pPr>
            <a:r>
              <a:rPr lang="en-US" sz="1400">
                <a:latin typeface="Abadi"/>
              </a:rPr>
              <a:t>Data Preparation.</a:t>
            </a:r>
            <a:endParaRPr lang="en-US">
              <a:latin typeface="Corbel" panose="020B0503020204020204"/>
            </a:endParaRPr>
          </a:p>
          <a:p>
            <a:pPr marL="285750" indent="-285750">
              <a:buFont typeface="Wingdings"/>
              <a:buChar char="Ø"/>
            </a:pPr>
            <a:r>
              <a:rPr lang="en-US" sz="1400">
                <a:latin typeface="Abadi"/>
              </a:rPr>
              <a:t>Model Training.</a:t>
            </a:r>
            <a:endParaRPr lang="en-US">
              <a:latin typeface="Corbel" panose="020B0503020204020204"/>
            </a:endParaRPr>
          </a:p>
          <a:p>
            <a:pPr marL="285750" indent="-285750">
              <a:buFont typeface="Wingdings"/>
              <a:buChar char="Ø"/>
            </a:pPr>
            <a:r>
              <a:rPr lang="en-US" sz="1400">
                <a:latin typeface="Abadi"/>
              </a:rPr>
              <a:t>Network-Components Integration.</a:t>
            </a:r>
            <a:endParaRPr lang="en-US"/>
          </a:p>
        </p:txBody>
      </p:sp>
    </p:spTree>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845985D-5287-DA67-CF78-589A40ED185C}"/>
              </a:ext>
            </a:extLst>
          </p:cNvPr>
          <p:cNvGraphicFramePr>
            <a:graphicFrameLocks noGrp="1"/>
          </p:cNvGraphicFramePr>
          <p:nvPr>
            <p:extLst>
              <p:ext uri="{D42A27DB-BD31-4B8C-83A1-F6EECF244321}">
                <p14:modId xmlns:p14="http://schemas.microsoft.com/office/powerpoint/2010/main" val="4219007501"/>
              </p:ext>
            </p:extLst>
          </p:nvPr>
        </p:nvGraphicFramePr>
        <p:xfrm>
          <a:off x="1347969" y="911044"/>
          <a:ext cx="3419060" cy="3623241"/>
        </p:xfrm>
        <a:graphic>
          <a:graphicData uri="http://schemas.openxmlformats.org/drawingml/2006/table">
            <a:tbl>
              <a:tblPr/>
              <a:tblGrid>
                <a:gridCol w="854765">
                  <a:extLst>
                    <a:ext uri="{9D8B030D-6E8A-4147-A177-3AD203B41FA5}">
                      <a16:colId xmlns:a16="http://schemas.microsoft.com/office/drawing/2014/main" val="551224693"/>
                    </a:ext>
                  </a:extLst>
                </a:gridCol>
                <a:gridCol w="854765">
                  <a:extLst>
                    <a:ext uri="{9D8B030D-6E8A-4147-A177-3AD203B41FA5}">
                      <a16:colId xmlns:a16="http://schemas.microsoft.com/office/drawing/2014/main" val="378090358"/>
                    </a:ext>
                  </a:extLst>
                </a:gridCol>
                <a:gridCol w="854765">
                  <a:extLst>
                    <a:ext uri="{9D8B030D-6E8A-4147-A177-3AD203B41FA5}">
                      <a16:colId xmlns:a16="http://schemas.microsoft.com/office/drawing/2014/main" val="3334572647"/>
                    </a:ext>
                  </a:extLst>
                </a:gridCol>
                <a:gridCol w="854765">
                  <a:extLst>
                    <a:ext uri="{9D8B030D-6E8A-4147-A177-3AD203B41FA5}">
                      <a16:colId xmlns:a16="http://schemas.microsoft.com/office/drawing/2014/main" val="4235885255"/>
                    </a:ext>
                  </a:extLst>
                </a:gridCol>
              </a:tblGrid>
              <a:tr h="379584">
                <a:tc>
                  <a:txBody>
                    <a:bodyPr/>
                    <a:lstStyle/>
                    <a:p>
                      <a:pPr algn="ctr" rtl="0" fontAlgn="t"/>
                      <a:r>
                        <a:rPr lang="en-US" sz="800" b="1" i="0" u="none" strike="noStrike">
                          <a:solidFill>
                            <a:srgbClr val="000000"/>
                          </a:solidFill>
                          <a:effectLst/>
                          <a:latin typeface="Arial"/>
                        </a:rPr>
                        <a:t>Test</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a:rPr>
                        <a:t>Function Tested</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a:rPr>
                        <a:t>Input</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a:rPr>
                        <a:t>Expected Result</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8533961"/>
                  </a:ext>
                </a:extLst>
              </a:tr>
              <a:tr h="855293">
                <a:tc>
                  <a:txBody>
                    <a:bodyPr/>
                    <a:lstStyle/>
                    <a:p>
                      <a:pPr rtl="0" fontAlgn="base">
                        <a:buFont typeface="+mj-lt"/>
                        <a:buAutoNum type="arabicPeriod"/>
                      </a:pPr>
                      <a:r>
                        <a:rPr lang="en-US" sz="800" b="0" i="0" u="none" strike="noStrike">
                          <a:solidFill>
                            <a:srgbClr val="000000"/>
                          </a:solidFill>
                          <a:effectLst/>
                          <a:latin typeface="Arial"/>
                        </a:rPr>
                        <a:t>Tokenization</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Tokenize input texts into valid sub-word tokens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Example text: "Tokenization ensures each text fragment is split into valid sub-word tokens."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a:rPr>
                        <a:t>All tokens conform to BERT tokenizer (</a:t>
                      </a:r>
                      <a:r>
                        <a:rPr lang="en-US" sz="800" b="0" i="0" u="none" strike="noStrike" dirty="0" err="1">
                          <a:solidFill>
                            <a:srgbClr val="000000"/>
                          </a:solidFill>
                          <a:effectLst/>
                          <a:latin typeface="Arial"/>
                        </a:rPr>
                        <a:t>WordPiece</a:t>
                      </a:r>
                      <a:r>
                        <a:rPr lang="en-US" sz="800" b="0" i="0" u="none" strike="noStrike" dirty="0">
                          <a:solidFill>
                            <a:srgbClr val="000000"/>
                          </a:solidFill>
                          <a:effectLst/>
                          <a:latin typeface="Arial"/>
                        </a:rPr>
                        <a:t>) rules</a:t>
                      </a:r>
                      <a:endParaRPr lang="en-US" sz="900" dirty="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2449098"/>
                  </a:ext>
                </a:extLst>
              </a:tr>
              <a:tr h="970898">
                <a:tc>
                  <a:txBody>
                    <a:bodyPr/>
                    <a:lstStyle/>
                    <a:p>
                      <a:pPr rtl="0" fontAlgn="base">
                        <a:buFont typeface="+mj-lt"/>
                        <a:buAutoNum type="arabicPeriod" startAt="2"/>
                      </a:pPr>
                      <a:r>
                        <a:rPr lang="en-US" sz="800" b="0" i="0" u="none" strike="noStrike">
                          <a:solidFill>
                            <a:srgbClr val="000000"/>
                          </a:solidFill>
                          <a:effectLst/>
                          <a:latin typeface="Arial"/>
                        </a:rPr>
                        <a:t>Pairwise Creation</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Generate text pairs (genuine and impostor pairs)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Dataset of texts from different authors, e.g., ["Text A by Author 1", "Text B by Author 2", "Text C by Author 1"]</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Pairs correctly labeled and stored</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8304010"/>
                  </a:ext>
                </a:extLst>
              </a:tr>
              <a:tr h="1317713">
                <a:tc>
                  <a:txBody>
                    <a:bodyPr/>
                    <a:lstStyle/>
                    <a:p>
                      <a:pPr rtl="0" fontAlgn="base">
                        <a:buFont typeface="+mj-lt"/>
                        <a:buAutoNum type="arabicPeriod" startAt="3"/>
                      </a:pPr>
                      <a:r>
                        <a:rPr lang="en-US" sz="800" b="0" i="0" u="none" strike="noStrike">
                          <a:solidFill>
                            <a:srgbClr val="000000"/>
                          </a:solidFill>
                          <a:effectLst/>
                          <a:latin typeface="Arial"/>
                        </a:rPr>
                        <a:t>Chunking</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Divide texts into appropriate-sized chunks</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a:rPr>
                        <a:t>A long text (e.g., 1000+ tokens): "This is a very long input text..." (add sufficient text so its length exceeds 1000 tokens for realistic chunking)</a:t>
                      </a:r>
                      <a:endParaRPr lang="en-US" sz="90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a:rPr>
                        <a:t>Chunk size 512 tokens</a:t>
                      </a:r>
                      <a:endParaRPr lang="en-US" sz="900" dirty="0">
                        <a:effectLst/>
                        <a:latin typeface="Arial"/>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2898742"/>
                  </a:ext>
                </a:extLst>
              </a:tr>
            </a:tbl>
          </a:graphicData>
        </a:graphic>
      </p:graphicFrame>
      <p:graphicFrame>
        <p:nvGraphicFramePr>
          <p:cNvPr id="8" name="Table 7">
            <a:extLst>
              <a:ext uri="{FF2B5EF4-FFF2-40B4-BE49-F238E27FC236}">
                <a16:creationId xmlns:a16="http://schemas.microsoft.com/office/drawing/2014/main" id="{1B85087E-5E9F-184E-8411-6EFBA80C6188}"/>
              </a:ext>
            </a:extLst>
          </p:cNvPr>
          <p:cNvGraphicFramePr>
            <a:graphicFrameLocks noGrp="1"/>
          </p:cNvGraphicFramePr>
          <p:nvPr>
            <p:extLst>
              <p:ext uri="{D42A27DB-BD31-4B8C-83A1-F6EECF244321}">
                <p14:modId xmlns:p14="http://schemas.microsoft.com/office/powerpoint/2010/main" val="3501721854"/>
              </p:ext>
            </p:extLst>
          </p:nvPr>
        </p:nvGraphicFramePr>
        <p:xfrm>
          <a:off x="5072931" y="911044"/>
          <a:ext cx="3419060" cy="2169784"/>
        </p:xfrm>
        <a:graphic>
          <a:graphicData uri="http://schemas.openxmlformats.org/drawingml/2006/table">
            <a:tbl>
              <a:tblPr/>
              <a:tblGrid>
                <a:gridCol w="854765">
                  <a:extLst>
                    <a:ext uri="{9D8B030D-6E8A-4147-A177-3AD203B41FA5}">
                      <a16:colId xmlns:a16="http://schemas.microsoft.com/office/drawing/2014/main" val="1166773469"/>
                    </a:ext>
                  </a:extLst>
                </a:gridCol>
                <a:gridCol w="854765">
                  <a:extLst>
                    <a:ext uri="{9D8B030D-6E8A-4147-A177-3AD203B41FA5}">
                      <a16:colId xmlns:a16="http://schemas.microsoft.com/office/drawing/2014/main" val="246459640"/>
                    </a:ext>
                  </a:extLst>
                </a:gridCol>
                <a:gridCol w="854765">
                  <a:extLst>
                    <a:ext uri="{9D8B030D-6E8A-4147-A177-3AD203B41FA5}">
                      <a16:colId xmlns:a16="http://schemas.microsoft.com/office/drawing/2014/main" val="1091328682"/>
                    </a:ext>
                  </a:extLst>
                </a:gridCol>
                <a:gridCol w="854765">
                  <a:extLst>
                    <a:ext uri="{9D8B030D-6E8A-4147-A177-3AD203B41FA5}">
                      <a16:colId xmlns:a16="http://schemas.microsoft.com/office/drawing/2014/main" val="1303373092"/>
                    </a:ext>
                  </a:extLst>
                </a:gridCol>
              </a:tblGrid>
              <a:tr h="1072279">
                <a:tc>
                  <a:txBody>
                    <a:bodyPr/>
                    <a:lstStyle/>
                    <a:p>
                      <a:pPr rtl="0" fontAlgn="base">
                        <a:buFont typeface="+mj-lt"/>
                        <a:buAutoNum type="arabicPeriod" startAt="4"/>
                      </a:pPr>
                      <a:r>
                        <a:rPr lang="en-US" sz="800" b="0" i="0" u="none" strike="noStrike">
                          <a:solidFill>
                            <a:srgbClr val="000000"/>
                          </a:solidFill>
                          <a:effectLst/>
                          <a:latin typeface="Arial" panose="020B0604020202020204" pitchFamily="34" charset="0"/>
                        </a:rPr>
                        <a:t>Dataset Integrity Validation</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Ensure the dataset has not corrupt or missing entries</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Dataset file with various text entries, some valid and some corrupted, e.g., ["Valid Text Entry 1", "", None, "Valid Text Entry 4"]</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All rows contain valid text data</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1216909"/>
                  </a:ext>
                </a:extLst>
              </a:tr>
              <a:tr h="969159">
                <a:tc>
                  <a:txBody>
                    <a:bodyPr/>
                    <a:lstStyle/>
                    <a:p>
                      <a:pPr rtl="0" fontAlgn="base">
                        <a:buFont typeface="+mj-lt"/>
                        <a:buAutoNum type="arabicPeriod" startAt="5"/>
                      </a:pPr>
                      <a:r>
                        <a:rPr lang="en-US" sz="800" b="0" i="0" u="none" strike="noStrike">
                          <a:solidFill>
                            <a:srgbClr val="000000"/>
                          </a:solidFill>
                          <a:effectLst/>
                          <a:latin typeface="Arial" panose="020B0604020202020204" pitchFamily="34" charset="0"/>
                        </a:rPr>
                        <a:t>Adversarial Cases</a:t>
                      </a: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panose="020B0604020202020204" pitchFamily="34" charset="0"/>
                        </a:rPr>
                        <a:t>Inject mimicry-based adversarial examples for testing</a:t>
                      </a:r>
                      <a:endParaRPr lang="en-US" sz="900" dirty="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Dataset with adversarial examples, e.g., pairs like ("Text A", "Text A rewritten with mimicry from a different author")</a:t>
                      </a:r>
                      <a:endParaRPr lang="en-US" sz="90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panose="020B0604020202020204" pitchFamily="34" charset="0"/>
                        </a:rPr>
                        <a:t>Model identifies adversarial different authors.</a:t>
                      </a:r>
                      <a:endParaRPr lang="en-US" sz="900" dirty="0">
                        <a:effectLst/>
                      </a:endParaRPr>
                    </a:p>
                  </a:txBody>
                  <a:tcPr marL="24286" marR="24286" marT="24286" marB="2428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1538492"/>
                  </a:ext>
                </a:extLst>
              </a:tr>
            </a:tbl>
          </a:graphicData>
        </a:graphic>
      </p:graphicFrame>
      <p:sp>
        <p:nvSpPr>
          <p:cNvPr id="15" name="TextBox 14">
            <a:extLst>
              <a:ext uri="{FF2B5EF4-FFF2-40B4-BE49-F238E27FC236}">
                <a16:creationId xmlns:a16="http://schemas.microsoft.com/office/drawing/2014/main" id="{B51CA58B-F7CA-1565-8BFD-48903DB8D996}"/>
              </a:ext>
            </a:extLst>
          </p:cNvPr>
          <p:cNvSpPr txBox="1"/>
          <p:nvPr/>
        </p:nvSpPr>
        <p:spPr>
          <a:xfrm>
            <a:off x="1258136" y="431428"/>
            <a:ext cx="7885864" cy="369332"/>
          </a:xfrm>
          <a:prstGeom prst="rect">
            <a:avLst/>
          </a:prstGeom>
          <a:noFill/>
        </p:spPr>
        <p:txBody>
          <a:bodyPr wrap="square">
            <a:spAutoFit/>
          </a:bodyPr>
          <a:lstStyle/>
          <a:p>
            <a:r>
              <a:rPr lang="en-US" sz="1800">
                <a:latin typeface="Abadi" panose="020B0604020104020204" pitchFamily="34" charset="0"/>
              </a:rPr>
              <a:t>Data Preparation Tests</a:t>
            </a:r>
            <a:endParaRPr lang="en-US"/>
          </a:p>
        </p:txBody>
      </p:sp>
      <p:sp>
        <p:nvSpPr>
          <p:cNvPr id="2" name="Title 1">
            <a:extLst>
              <a:ext uri="{FF2B5EF4-FFF2-40B4-BE49-F238E27FC236}">
                <a16:creationId xmlns:a16="http://schemas.microsoft.com/office/drawing/2014/main" id="{5A439722-CFBD-AF2C-0D58-B963BF4B20A6}"/>
              </a:ext>
            </a:extLst>
          </p:cNvPr>
          <p:cNvSpPr>
            <a:spLocks noGrp="1"/>
          </p:cNvSpPr>
          <p:nvPr>
            <p:ph type="title"/>
          </p:nvPr>
        </p:nvSpPr>
        <p:spPr>
          <a:xfrm>
            <a:off x="1047179" y="22961"/>
            <a:ext cx="6959784" cy="397953"/>
          </a:xfrm>
        </p:spPr>
        <p:txBody>
          <a:bodyPr anchor="ctr">
            <a:noAutofit/>
          </a:bodyPr>
          <a:lstStyle/>
          <a:p>
            <a:r>
              <a:rPr lang="en-US" sz="2400" dirty="0">
                <a:latin typeface="Abadi" panose="020B0604020104020204" pitchFamily="34" charset="0"/>
              </a:rPr>
              <a:t>Testing and Evaluation Plan Contd.</a:t>
            </a:r>
          </a:p>
        </p:txBody>
      </p:sp>
    </p:spTree>
    <p:extLst>
      <p:ext uri="{BB962C8B-B14F-4D97-AF65-F5344CB8AC3E}">
        <p14:creationId xmlns:p14="http://schemas.microsoft.com/office/powerpoint/2010/main" val="1443878949"/>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FA5A9-DBED-8AAF-8CA2-F7DB2DE748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5AF834-08A4-B187-FAC9-4D8B9EEDE69C}"/>
              </a:ext>
            </a:extLst>
          </p:cNvPr>
          <p:cNvSpPr>
            <a:spLocks noGrp="1"/>
          </p:cNvSpPr>
          <p:nvPr>
            <p:ph type="title"/>
          </p:nvPr>
        </p:nvSpPr>
        <p:spPr>
          <a:xfrm>
            <a:off x="1047179" y="22961"/>
            <a:ext cx="6959784" cy="397953"/>
          </a:xfrm>
        </p:spPr>
        <p:txBody>
          <a:bodyPr anchor="ctr">
            <a:noAutofit/>
          </a:bodyPr>
          <a:lstStyle/>
          <a:p>
            <a:r>
              <a:rPr lang="en-US" sz="2400" dirty="0">
                <a:latin typeface="Abadi" panose="020B0604020104020204" pitchFamily="34" charset="0"/>
              </a:rPr>
              <a:t>Testing and Evaluation Plan Contd.</a:t>
            </a:r>
          </a:p>
        </p:txBody>
      </p:sp>
      <p:graphicFrame>
        <p:nvGraphicFramePr>
          <p:cNvPr id="6" name="Table 5">
            <a:extLst>
              <a:ext uri="{FF2B5EF4-FFF2-40B4-BE49-F238E27FC236}">
                <a16:creationId xmlns:a16="http://schemas.microsoft.com/office/drawing/2014/main" id="{C31BB05C-73A7-DFD0-347C-CC488D93CA86}"/>
              </a:ext>
            </a:extLst>
          </p:cNvPr>
          <p:cNvGraphicFramePr>
            <a:graphicFrameLocks noGrp="1"/>
          </p:cNvGraphicFramePr>
          <p:nvPr>
            <p:extLst>
              <p:ext uri="{D42A27DB-BD31-4B8C-83A1-F6EECF244321}">
                <p14:modId xmlns:p14="http://schemas.microsoft.com/office/powerpoint/2010/main" val="3124586811"/>
              </p:ext>
            </p:extLst>
          </p:nvPr>
        </p:nvGraphicFramePr>
        <p:xfrm>
          <a:off x="1371147" y="844984"/>
          <a:ext cx="2569028" cy="3807704"/>
        </p:xfrm>
        <a:graphic>
          <a:graphicData uri="http://schemas.openxmlformats.org/drawingml/2006/table">
            <a:tbl>
              <a:tblPr/>
              <a:tblGrid>
                <a:gridCol w="642257">
                  <a:extLst>
                    <a:ext uri="{9D8B030D-6E8A-4147-A177-3AD203B41FA5}">
                      <a16:colId xmlns:a16="http://schemas.microsoft.com/office/drawing/2014/main" val="2701662712"/>
                    </a:ext>
                  </a:extLst>
                </a:gridCol>
                <a:gridCol w="642257">
                  <a:extLst>
                    <a:ext uri="{9D8B030D-6E8A-4147-A177-3AD203B41FA5}">
                      <a16:colId xmlns:a16="http://schemas.microsoft.com/office/drawing/2014/main" val="4241078444"/>
                    </a:ext>
                  </a:extLst>
                </a:gridCol>
                <a:gridCol w="642257">
                  <a:extLst>
                    <a:ext uri="{9D8B030D-6E8A-4147-A177-3AD203B41FA5}">
                      <a16:colId xmlns:a16="http://schemas.microsoft.com/office/drawing/2014/main" val="3690173072"/>
                    </a:ext>
                  </a:extLst>
                </a:gridCol>
                <a:gridCol w="642257">
                  <a:extLst>
                    <a:ext uri="{9D8B030D-6E8A-4147-A177-3AD203B41FA5}">
                      <a16:colId xmlns:a16="http://schemas.microsoft.com/office/drawing/2014/main" val="1129429776"/>
                    </a:ext>
                  </a:extLst>
                </a:gridCol>
              </a:tblGrid>
              <a:tr h="113891">
                <a:tc>
                  <a:txBody>
                    <a:bodyPr/>
                    <a:lstStyle/>
                    <a:p>
                      <a:pPr algn="ctr" rtl="0" fontAlgn="t"/>
                      <a:r>
                        <a:rPr lang="en-US" sz="800" b="1" i="0" u="none" strike="noStrike">
                          <a:solidFill>
                            <a:srgbClr val="000000"/>
                          </a:solidFill>
                          <a:effectLst/>
                          <a:latin typeface="Arial" panose="020B0604020202020204" pitchFamily="34" charset="0"/>
                        </a:rPr>
                        <a:t>Test</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Function Tested</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Input</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Expected Result</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1152169"/>
                  </a:ext>
                </a:extLst>
              </a:tr>
              <a:tr h="308290">
                <a:tc>
                  <a:txBody>
                    <a:bodyPr/>
                    <a:lstStyle/>
                    <a:p>
                      <a:pPr rtl="0" fontAlgn="base">
                        <a:buFont typeface="+mj-lt"/>
                        <a:buAutoNum type="arabicPeriod"/>
                      </a:pPr>
                      <a:r>
                        <a:rPr lang="en-US" sz="800" b="0" i="0" u="none" strike="noStrike">
                          <a:solidFill>
                            <a:srgbClr val="000000"/>
                          </a:solidFill>
                          <a:effectLst/>
                          <a:latin typeface="Arial" panose="020B0604020202020204" pitchFamily="34" charset="0"/>
                        </a:rPr>
                        <a:t>Siamese Network</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Siamese architecture consistency during forward passes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Pair of texts: ("Text A: Example input text", "Text B: Another example text")</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Embeddings generated for both inputs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5666152"/>
                  </a:ext>
                </a:extLst>
              </a:tr>
              <a:tr h="373091">
                <a:tc>
                  <a:txBody>
                    <a:bodyPr/>
                    <a:lstStyle/>
                    <a:p>
                      <a:pPr rtl="0" fontAlgn="base">
                        <a:buFont typeface="+mj-lt"/>
                        <a:buAutoNum type="arabicPeriod" startAt="2"/>
                      </a:pPr>
                      <a:r>
                        <a:rPr lang="en-US" sz="800" b="0" i="0" u="none" strike="noStrike">
                          <a:solidFill>
                            <a:srgbClr val="000000"/>
                          </a:solidFill>
                          <a:effectLst/>
                          <a:latin typeface="Arial" panose="020B0604020202020204" pitchFamily="34" charset="0"/>
                        </a:rPr>
                        <a:t>Loss Function</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Binary cross-entropy calculation</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 predictions and ground truth labels, e.g. predictions = [0.1, 0.9], labels = [0, 1]</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Loss values decrease as epochs progress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5160848"/>
                  </a:ext>
                </a:extLst>
              </a:tr>
              <a:tr h="502692">
                <a:tc>
                  <a:txBody>
                    <a:bodyPr/>
                    <a:lstStyle/>
                    <a:p>
                      <a:pPr rtl="0" fontAlgn="base">
                        <a:buFont typeface="+mj-lt"/>
                        <a:buAutoNum type="arabicPeriod" startAt="3"/>
                      </a:pPr>
                      <a:r>
                        <a:rPr lang="en-US" sz="800" b="0" i="0" u="none" strike="noStrike">
                          <a:solidFill>
                            <a:srgbClr val="000000"/>
                          </a:solidFill>
                          <a:effectLst/>
                          <a:latin typeface="Arial" panose="020B0604020202020204" pitchFamily="34" charset="0"/>
                        </a:rPr>
                        <a:t>Gradient Propagation</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Gradients flow through BERT, CNN, </a:t>
                      </a:r>
                      <a:r>
                        <a:rPr lang="en-US" sz="800" b="0" i="0" u="none" strike="noStrike" err="1">
                          <a:solidFill>
                            <a:srgbClr val="000000"/>
                          </a:solidFill>
                          <a:effectLst/>
                          <a:latin typeface="Arial" panose="020B0604020202020204" pitchFamily="34" charset="0"/>
                        </a:rPr>
                        <a:t>BiLSTM</a:t>
                      </a:r>
                      <a:r>
                        <a:rPr lang="en-US" sz="800" b="0" i="0" u="none" strike="noStrike">
                          <a:solidFill>
                            <a:srgbClr val="000000"/>
                          </a:solidFill>
                          <a:effectLst/>
                          <a:latin typeface="Arial" panose="020B0604020202020204" pitchFamily="34" charset="0"/>
                        </a:rPr>
                        <a:t> layers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 with architecture including BERT, CNN, and BiLSTM layers, input sequence: "Sample text input for gradient testing."</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All layers update weights without errors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0604688"/>
                  </a:ext>
                </a:extLst>
              </a:tr>
            </a:tbl>
          </a:graphicData>
        </a:graphic>
      </p:graphicFrame>
      <p:sp>
        <p:nvSpPr>
          <p:cNvPr id="9" name="Rectangle 2">
            <a:extLst>
              <a:ext uri="{FF2B5EF4-FFF2-40B4-BE49-F238E27FC236}">
                <a16:creationId xmlns:a16="http://schemas.microsoft.com/office/drawing/2014/main" id="{C84A29F7-BA78-391D-D283-150D5167BEAD}"/>
              </a:ext>
            </a:extLst>
          </p:cNvPr>
          <p:cNvSpPr>
            <a:spLocks noChangeArrowheads="1"/>
          </p:cNvSpPr>
          <p:nvPr/>
        </p:nvSpPr>
        <p:spPr bwMode="auto">
          <a:xfrm>
            <a:off x="3940175" y="1638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FF87C05-C60C-C76A-5CF8-8F6DF7AE22D0}"/>
              </a:ext>
            </a:extLst>
          </p:cNvPr>
          <p:cNvSpPr>
            <a:spLocks noChangeArrowheads="1"/>
          </p:cNvSpPr>
          <p:nvPr/>
        </p:nvSpPr>
        <p:spPr bwMode="auto">
          <a:xfrm>
            <a:off x="6627132" y="134039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20586F4E-C699-10A6-0269-C9E83CE85ED1}"/>
              </a:ext>
            </a:extLst>
          </p:cNvPr>
          <p:cNvGraphicFramePr>
            <a:graphicFrameLocks noGrp="1"/>
          </p:cNvGraphicFramePr>
          <p:nvPr>
            <p:extLst>
              <p:ext uri="{D42A27DB-BD31-4B8C-83A1-F6EECF244321}">
                <p14:modId xmlns:p14="http://schemas.microsoft.com/office/powerpoint/2010/main" val="2022026018"/>
              </p:ext>
            </p:extLst>
          </p:nvPr>
        </p:nvGraphicFramePr>
        <p:xfrm>
          <a:off x="4058104" y="841878"/>
          <a:ext cx="2569028" cy="3366892"/>
        </p:xfrm>
        <a:graphic>
          <a:graphicData uri="http://schemas.openxmlformats.org/drawingml/2006/table">
            <a:tbl>
              <a:tblPr/>
              <a:tblGrid>
                <a:gridCol w="642257">
                  <a:extLst>
                    <a:ext uri="{9D8B030D-6E8A-4147-A177-3AD203B41FA5}">
                      <a16:colId xmlns:a16="http://schemas.microsoft.com/office/drawing/2014/main" val="2567043758"/>
                    </a:ext>
                  </a:extLst>
                </a:gridCol>
                <a:gridCol w="642257">
                  <a:extLst>
                    <a:ext uri="{9D8B030D-6E8A-4147-A177-3AD203B41FA5}">
                      <a16:colId xmlns:a16="http://schemas.microsoft.com/office/drawing/2014/main" val="1614005429"/>
                    </a:ext>
                  </a:extLst>
                </a:gridCol>
                <a:gridCol w="642257">
                  <a:extLst>
                    <a:ext uri="{9D8B030D-6E8A-4147-A177-3AD203B41FA5}">
                      <a16:colId xmlns:a16="http://schemas.microsoft.com/office/drawing/2014/main" val="1194698040"/>
                    </a:ext>
                  </a:extLst>
                </a:gridCol>
                <a:gridCol w="642257">
                  <a:extLst>
                    <a:ext uri="{9D8B030D-6E8A-4147-A177-3AD203B41FA5}">
                      <a16:colId xmlns:a16="http://schemas.microsoft.com/office/drawing/2014/main" val="2197176404"/>
                    </a:ext>
                  </a:extLst>
                </a:gridCol>
              </a:tblGrid>
              <a:tr h="502692">
                <a:tc>
                  <a:txBody>
                    <a:bodyPr/>
                    <a:lstStyle/>
                    <a:p>
                      <a:pPr rtl="0" fontAlgn="base">
                        <a:buFont typeface="+mj-lt"/>
                        <a:buAutoNum type="arabicPeriod" startAt="4"/>
                      </a:pPr>
                      <a:r>
                        <a:rPr lang="en-US" sz="800" b="0" i="0" u="none" strike="noStrike">
                          <a:solidFill>
                            <a:srgbClr val="000000"/>
                          </a:solidFill>
                          <a:effectLst/>
                          <a:latin typeface="Arial" panose="020B0604020202020204" pitchFamily="34" charset="0"/>
                        </a:rPr>
                        <a:t>Isolation Forest</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Train Isolation Forest on DTW-aligned signal matrices (unsupervised)</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Dynamic Time Warping (DTW)-aligned signal matrices from time-series data, e.g., [[1.2, 0.5, 1.1], [0.8, 0.9, 1.0], ...]</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Models anomaly detection without overfitting</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2589518"/>
                  </a:ext>
                </a:extLst>
              </a:tr>
              <a:tr h="632291">
                <a:tc>
                  <a:txBody>
                    <a:bodyPr/>
                    <a:lstStyle/>
                    <a:p>
                      <a:pPr rtl="0" fontAlgn="base">
                        <a:buFont typeface="+mj-lt"/>
                        <a:buAutoNum type="arabicPeriod" startAt="5"/>
                      </a:pPr>
                      <a:r>
                        <a:rPr lang="en-US" sz="800" b="0" i="0" u="none" strike="noStrike">
                          <a:solidFill>
                            <a:srgbClr val="000000"/>
                          </a:solidFill>
                          <a:effectLst/>
                          <a:latin typeface="Arial" panose="020B0604020202020204" pitchFamily="34" charset="0"/>
                        </a:rPr>
                        <a:t>Overfitting Check</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Monitor training and validation loss during training</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Training and validation datasets with similar distributions, e.g., Dataset 1 (training), Dataset 2 (validation), with labels and features aligned appropriately.</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Avoid significant divergence between losses</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3634244"/>
                  </a:ext>
                </a:extLst>
              </a:tr>
            </a:tbl>
          </a:graphicData>
        </a:graphic>
      </p:graphicFrame>
      <p:graphicFrame>
        <p:nvGraphicFramePr>
          <p:cNvPr id="5" name="Table 4">
            <a:extLst>
              <a:ext uri="{FF2B5EF4-FFF2-40B4-BE49-F238E27FC236}">
                <a16:creationId xmlns:a16="http://schemas.microsoft.com/office/drawing/2014/main" id="{6870B1C0-712C-A0C8-C3F2-A8BB63287575}"/>
              </a:ext>
            </a:extLst>
          </p:cNvPr>
          <p:cNvGraphicFramePr>
            <a:graphicFrameLocks noGrp="1"/>
          </p:cNvGraphicFramePr>
          <p:nvPr>
            <p:extLst>
              <p:ext uri="{D42A27DB-BD31-4B8C-83A1-F6EECF244321}">
                <p14:modId xmlns:p14="http://schemas.microsoft.com/office/powerpoint/2010/main" val="2259759225"/>
              </p:ext>
            </p:extLst>
          </p:nvPr>
        </p:nvGraphicFramePr>
        <p:xfrm>
          <a:off x="6686096" y="836686"/>
          <a:ext cx="2371136" cy="2232086"/>
        </p:xfrm>
        <a:graphic>
          <a:graphicData uri="http://schemas.openxmlformats.org/drawingml/2006/table">
            <a:tbl>
              <a:tblPr/>
              <a:tblGrid>
                <a:gridCol w="592784">
                  <a:extLst>
                    <a:ext uri="{9D8B030D-6E8A-4147-A177-3AD203B41FA5}">
                      <a16:colId xmlns:a16="http://schemas.microsoft.com/office/drawing/2014/main" val="1273267226"/>
                    </a:ext>
                  </a:extLst>
                </a:gridCol>
                <a:gridCol w="592784">
                  <a:extLst>
                    <a:ext uri="{9D8B030D-6E8A-4147-A177-3AD203B41FA5}">
                      <a16:colId xmlns:a16="http://schemas.microsoft.com/office/drawing/2014/main" val="3688646318"/>
                    </a:ext>
                  </a:extLst>
                </a:gridCol>
                <a:gridCol w="592784">
                  <a:extLst>
                    <a:ext uri="{9D8B030D-6E8A-4147-A177-3AD203B41FA5}">
                      <a16:colId xmlns:a16="http://schemas.microsoft.com/office/drawing/2014/main" val="2146673008"/>
                    </a:ext>
                  </a:extLst>
                </a:gridCol>
                <a:gridCol w="592784">
                  <a:extLst>
                    <a:ext uri="{9D8B030D-6E8A-4147-A177-3AD203B41FA5}">
                      <a16:colId xmlns:a16="http://schemas.microsoft.com/office/drawing/2014/main" val="4276733641"/>
                    </a:ext>
                  </a:extLst>
                </a:gridCol>
              </a:tblGrid>
              <a:tr h="632291">
                <a:tc>
                  <a:txBody>
                    <a:bodyPr/>
                    <a:lstStyle/>
                    <a:p>
                      <a:pPr rtl="0" fontAlgn="base">
                        <a:buFont typeface="+mj-lt"/>
                        <a:buAutoNum type="arabicPeriod" startAt="6"/>
                      </a:pPr>
                      <a:r>
                        <a:rPr lang="en-US" sz="800" b="0" i="0" u="none" strike="noStrike">
                          <a:solidFill>
                            <a:srgbClr val="000000"/>
                          </a:solidFill>
                          <a:effectLst/>
                          <a:latin typeface="Arial" panose="020B0604020202020204" pitchFamily="34" charset="0"/>
                        </a:rPr>
                        <a:t>Early Stopping</a:t>
                      </a: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Ensure training stops when validation performance hits a plateau</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Model training data with early-stopping parameters, e.g., patience = 5 epochs, validation set performance plateauing, such as </a:t>
                      </a:r>
                      <a:r>
                        <a:rPr lang="en-US" sz="800" b="0" i="0" u="none" strike="noStrike" err="1">
                          <a:solidFill>
                            <a:srgbClr val="000000"/>
                          </a:solidFill>
                          <a:effectLst/>
                          <a:latin typeface="Arial" panose="020B0604020202020204" pitchFamily="34" charset="0"/>
                        </a:rPr>
                        <a:t>validation_loss</a:t>
                      </a:r>
                      <a:r>
                        <a:rPr lang="en-US" sz="800" b="0" i="0" u="none" strike="noStrike">
                          <a:solidFill>
                            <a:srgbClr val="000000"/>
                          </a:solidFill>
                          <a:effectLst/>
                          <a:latin typeface="Arial" panose="020B0604020202020204" pitchFamily="34" charset="0"/>
                        </a:rPr>
                        <a:t> = [0.5, 0.5, 0.5].</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Stops without exceeding patience threshold</a:t>
                      </a:r>
                      <a:endParaRPr lang="en-US" sz="900">
                        <a:effectLst/>
                      </a:endParaRPr>
                    </a:p>
                  </a:txBody>
                  <a:tcPr marL="18763" marR="18763" marT="18763" marB="187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5044157"/>
                  </a:ext>
                </a:extLst>
              </a:tr>
            </a:tbl>
          </a:graphicData>
        </a:graphic>
      </p:graphicFrame>
      <p:sp>
        <p:nvSpPr>
          <p:cNvPr id="8" name="TextBox 7">
            <a:extLst>
              <a:ext uri="{FF2B5EF4-FFF2-40B4-BE49-F238E27FC236}">
                <a16:creationId xmlns:a16="http://schemas.microsoft.com/office/drawing/2014/main" id="{84DBE6CA-1C3A-4CDE-9D52-0A5A1F0B570F}"/>
              </a:ext>
            </a:extLst>
          </p:cNvPr>
          <p:cNvSpPr txBox="1"/>
          <p:nvPr/>
        </p:nvSpPr>
        <p:spPr>
          <a:xfrm>
            <a:off x="1258136" y="420914"/>
            <a:ext cx="7885864" cy="369332"/>
          </a:xfrm>
          <a:prstGeom prst="rect">
            <a:avLst/>
          </a:prstGeom>
          <a:noFill/>
        </p:spPr>
        <p:txBody>
          <a:bodyPr wrap="square">
            <a:spAutoFit/>
          </a:bodyPr>
          <a:lstStyle/>
          <a:p>
            <a:r>
              <a:rPr lang="en-US" sz="1800">
                <a:latin typeface="Abadi" panose="020B0604020104020204" pitchFamily="34" charset="0"/>
              </a:rPr>
              <a:t>Model Training Tests</a:t>
            </a:r>
            <a:endParaRPr lang="en-US"/>
          </a:p>
        </p:txBody>
      </p:sp>
    </p:spTree>
    <p:extLst>
      <p:ext uri="{BB962C8B-B14F-4D97-AF65-F5344CB8AC3E}">
        <p14:creationId xmlns:p14="http://schemas.microsoft.com/office/powerpoint/2010/main" val="647333311"/>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8A7F9-544F-017C-0387-904A6FE30944}"/>
            </a:ext>
          </a:extLst>
        </p:cNvPr>
        <p:cNvGrpSpPr/>
        <p:nvPr/>
      </p:nvGrpSpPr>
      <p:grpSpPr>
        <a:xfrm>
          <a:off x="0" y="0"/>
          <a:ext cx="0" cy="0"/>
          <a:chOff x="0" y="0"/>
          <a:chExt cx="0" cy="0"/>
        </a:xfrm>
      </p:grpSpPr>
      <p:sp>
        <p:nvSpPr>
          <p:cNvPr id="9" name="Rectangle 2">
            <a:extLst>
              <a:ext uri="{FF2B5EF4-FFF2-40B4-BE49-F238E27FC236}">
                <a16:creationId xmlns:a16="http://schemas.microsoft.com/office/drawing/2014/main" id="{3B5BBE2E-6EF8-49FF-8E9D-F1A05CEF7FB2}"/>
              </a:ext>
            </a:extLst>
          </p:cNvPr>
          <p:cNvSpPr>
            <a:spLocks noChangeArrowheads="1"/>
          </p:cNvSpPr>
          <p:nvPr/>
        </p:nvSpPr>
        <p:spPr bwMode="auto">
          <a:xfrm>
            <a:off x="3940175" y="16383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7" name="Table 16">
            <a:extLst>
              <a:ext uri="{FF2B5EF4-FFF2-40B4-BE49-F238E27FC236}">
                <a16:creationId xmlns:a16="http://schemas.microsoft.com/office/drawing/2014/main" id="{95C73235-DDF0-0F1B-ACB4-13DC62886AAC}"/>
              </a:ext>
            </a:extLst>
          </p:cNvPr>
          <p:cNvGraphicFramePr>
            <a:graphicFrameLocks noGrp="1"/>
          </p:cNvGraphicFramePr>
          <p:nvPr>
            <p:extLst>
              <p:ext uri="{D42A27DB-BD31-4B8C-83A1-F6EECF244321}">
                <p14:modId xmlns:p14="http://schemas.microsoft.com/office/powerpoint/2010/main" val="1780609365"/>
              </p:ext>
            </p:extLst>
          </p:nvPr>
        </p:nvGraphicFramePr>
        <p:xfrm>
          <a:off x="1988783" y="917241"/>
          <a:ext cx="5039416" cy="4156215"/>
        </p:xfrm>
        <a:graphic>
          <a:graphicData uri="http://schemas.openxmlformats.org/drawingml/2006/table">
            <a:tbl>
              <a:tblPr/>
              <a:tblGrid>
                <a:gridCol w="1259854">
                  <a:extLst>
                    <a:ext uri="{9D8B030D-6E8A-4147-A177-3AD203B41FA5}">
                      <a16:colId xmlns:a16="http://schemas.microsoft.com/office/drawing/2014/main" val="3844648599"/>
                    </a:ext>
                  </a:extLst>
                </a:gridCol>
                <a:gridCol w="1259854">
                  <a:extLst>
                    <a:ext uri="{9D8B030D-6E8A-4147-A177-3AD203B41FA5}">
                      <a16:colId xmlns:a16="http://schemas.microsoft.com/office/drawing/2014/main" val="2802541189"/>
                    </a:ext>
                  </a:extLst>
                </a:gridCol>
                <a:gridCol w="1259854">
                  <a:extLst>
                    <a:ext uri="{9D8B030D-6E8A-4147-A177-3AD203B41FA5}">
                      <a16:colId xmlns:a16="http://schemas.microsoft.com/office/drawing/2014/main" val="3487275136"/>
                    </a:ext>
                  </a:extLst>
                </a:gridCol>
                <a:gridCol w="1259854">
                  <a:extLst>
                    <a:ext uri="{9D8B030D-6E8A-4147-A177-3AD203B41FA5}">
                      <a16:colId xmlns:a16="http://schemas.microsoft.com/office/drawing/2014/main" val="693609917"/>
                    </a:ext>
                  </a:extLst>
                </a:gridCol>
              </a:tblGrid>
              <a:tr h="247263">
                <a:tc>
                  <a:txBody>
                    <a:bodyPr/>
                    <a:lstStyle/>
                    <a:p>
                      <a:pPr algn="ctr" rtl="0" fontAlgn="t"/>
                      <a:r>
                        <a:rPr lang="en-US" sz="800" b="1" i="0" u="none" strike="noStrike">
                          <a:solidFill>
                            <a:srgbClr val="000000"/>
                          </a:solidFill>
                          <a:effectLst/>
                          <a:latin typeface="Arial" panose="020B0604020202020204" pitchFamily="34" charset="0"/>
                        </a:rPr>
                        <a:t>Test</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Function Tested</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Input</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800" b="1" i="0" u="none" strike="noStrike">
                          <a:solidFill>
                            <a:srgbClr val="000000"/>
                          </a:solidFill>
                          <a:effectLst/>
                          <a:latin typeface="Arial" panose="020B0604020202020204" pitchFamily="34" charset="0"/>
                        </a:rPr>
                        <a:t>Expected Result</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9255384"/>
                  </a:ext>
                </a:extLst>
              </a:tr>
              <a:tr h="733913">
                <a:tc>
                  <a:txBody>
                    <a:bodyPr/>
                    <a:lstStyle/>
                    <a:p>
                      <a:pPr rtl="0" fontAlgn="base">
                        <a:buFont typeface="+mj-lt"/>
                        <a:buAutoNum type="arabicPeriod"/>
                      </a:pPr>
                      <a:r>
                        <a:rPr lang="en-US" sz="800" b="0" i="0" u="none" strike="noStrike">
                          <a:solidFill>
                            <a:srgbClr val="000000"/>
                          </a:solidFill>
                          <a:effectLst/>
                          <a:latin typeface="Arial" panose="020B0604020202020204" pitchFamily="34" charset="0"/>
                        </a:rPr>
                        <a:t>Inference Process</a:t>
                      </a: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End-to-end process with trained model</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Unseen test text or signals, e.g., "This is an example of unseen input for inference testing."</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Valid predictions for unseen test data</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9291114"/>
                  </a:ext>
                </a:extLst>
              </a:tr>
              <a:tr h="1025903">
                <a:tc>
                  <a:txBody>
                    <a:bodyPr/>
                    <a:lstStyle/>
                    <a:p>
                      <a:pPr rtl="0" fontAlgn="base">
                        <a:buFont typeface="+mj-lt"/>
                        <a:buAutoNum type="arabicPeriod" startAt="2"/>
                      </a:pPr>
                      <a:r>
                        <a:rPr lang="en-US" sz="800" b="0" i="0" u="none" strike="noStrike">
                          <a:solidFill>
                            <a:srgbClr val="000000"/>
                          </a:solidFill>
                          <a:effectLst/>
                          <a:latin typeface="Arial" panose="020B0604020202020204" pitchFamily="34" charset="0"/>
                        </a:rPr>
                        <a:t>Signal Aggregation</a:t>
                      </a: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Aggregating chunk-level scores into batch-level structured signal</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Chunk-level scores from model predictions, e.g., scores = [0.85, 0.92, 0.75] for different chunks in a batch.</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panose="020B0604020202020204" pitchFamily="34" charset="0"/>
                        </a:rPr>
                        <a:t>Batch scores computed correctly</a:t>
                      </a:r>
                      <a:endParaRPr lang="en-US" sz="900" dirty="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2086017"/>
                  </a:ext>
                </a:extLst>
              </a:tr>
              <a:tr h="1025903">
                <a:tc>
                  <a:txBody>
                    <a:bodyPr/>
                    <a:lstStyle/>
                    <a:p>
                      <a:pPr rtl="0" fontAlgn="base">
                        <a:buFont typeface="+mj-lt"/>
                        <a:buAutoNum type="arabicPeriod" startAt="3"/>
                      </a:pPr>
                      <a:r>
                        <a:rPr lang="en-US" sz="800" b="0" i="0" u="none" strike="noStrike">
                          <a:solidFill>
                            <a:srgbClr val="000000"/>
                          </a:solidFill>
                          <a:effectLst/>
                          <a:latin typeface="Arial" panose="020B0604020202020204" pitchFamily="34" charset="0"/>
                        </a:rPr>
                        <a:t>DTW Alignment</a:t>
                      </a: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Perform DTW alignment on batch signals</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Batch of time-series signal matrices, e.g., [[1.1, 0.8, 1.0], [0.7, 0.9, 1.2]], where rows represent signals from different sequences.</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Cumulative distance and correct DTW distance matrix</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6291432"/>
                  </a:ext>
                </a:extLst>
              </a:tr>
              <a:tr h="1123233">
                <a:tc>
                  <a:txBody>
                    <a:bodyPr/>
                    <a:lstStyle/>
                    <a:p>
                      <a:pPr rtl="0" fontAlgn="base">
                        <a:buFont typeface="+mj-lt"/>
                        <a:buAutoNum type="arabicPeriod" startAt="4"/>
                      </a:pPr>
                      <a:r>
                        <a:rPr lang="en-US" sz="800" b="0" i="0" u="none" strike="noStrike">
                          <a:solidFill>
                            <a:srgbClr val="000000"/>
                          </a:solidFill>
                          <a:effectLst/>
                          <a:latin typeface="Arial" panose="020B0604020202020204" pitchFamily="34" charset="0"/>
                        </a:rPr>
                        <a:t>Anomaly Detection</a:t>
                      </a: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Isolation Forest flags anomalies in aligned signals</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a:solidFill>
                            <a:srgbClr val="000000"/>
                          </a:solidFill>
                          <a:effectLst/>
                          <a:latin typeface="Arial" panose="020B0604020202020204" pitchFamily="34" charset="0"/>
                        </a:rPr>
                        <a:t>Aligned signals or DTW-aligned matrix with normal and anomalous patterns, e.g., [[1.2, 0.8, 0.9], [10.0, 9.8, 9.7]] (second signal represents anomaly).</a:t>
                      </a:r>
                      <a:endParaRPr lang="en-US" sz="90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r>
                        <a:rPr lang="en-US" sz="800" b="0" i="0" u="none" strike="noStrike" dirty="0">
                          <a:solidFill>
                            <a:srgbClr val="000000"/>
                          </a:solidFill>
                          <a:effectLst/>
                          <a:latin typeface="Arial" panose="020B0604020202020204" pitchFamily="34" charset="0"/>
                        </a:rPr>
                        <a:t>Correctly flags outliers without overfitting</a:t>
                      </a:r>
                      <a:endParaRPr lang="en-US" sz="900" dirty="0">
                        <a:effectLst/>
                      </a:endParaRPr>
                    </a:p>
                  </a:txBody>
                  <a:tcPr marL="28828" marR="28828" marT="28828" marB="2882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4476350"/>
                  </a:ext>
                </a:extLst>
              </a:tr>
            </a:tbl>
          </a:graphicData>
        </a:graphic>
      </p:graphicFrame>
      <p:sp>
        <p:nvSpPr>
          <p:cNvPr id="19" name="Rectangle 3">
            <a:extLst>
              <a:ext uri="{FF2B5EF4-FFF2-40B4-BE49-F238E27FC236}">
                <a16:creationId xmlns:a16="http://schemas.microsoft.com/office/drawing/2014/main" id="{F9B0B2B3-3C92-27ED-4CF5-86A6BD3208E6}"/>
              </a:ext>
            </a:extLst>
          </p:cNvPr>
          <p:cNvSpPr>
            <a:spLocks noChangeArrowheads="1"/>
          </p:cNvSpPr>
          <p:nvPr/>
        </p:nvSpPr>
        <p:spPr bwMode="auto">
          <a:xfrm>
            <a:off x="6627132" y="134039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324B318-703A-6BEB-FB13-4CC9AD8FF2DC}"/>
              </a:ext>
            </a:extLst>
          </p:cNvPr>
          <p:cNvSpPr txBox="1"/>
          <p:nvPr/>
        </p:nvSpPr>
        <p:spPr>
          <a:xfrm>
            <a:off x="1258136" y="431428"/>
            <a:ext cx="7885864" cy="369332"/>
          </a:xfrm>
          <a:prstGeom prst="rect">
            <a:avLst/>
          </a:prstGeom>
          <a:noFill/>
        </p:spPr>
        <p:txBody>
          <a:bodyPr wrap="square">
            <a:spAutoFit/>
          </a:bodyPr>
          <a:lstStyle/>
          <a:p>
            <a:r>
              <a:rPr lang="en-US" sz="1800">
                <a:latin typeface="Abadi" panose="020B0604020104020204" pitchFamily="34" charset="0"/>
              </a:rPr>
              <a:t>Network-Components Integration</a:t>
            </a:r>
            <a:endParaRPr lang="en-US"/>
          </a:p>
        </p:txBody>
      </p:sp>
      <p:sp>
        <p:nvSpPr>
          <p:cNvPr id="6" name="Title 1">
            <a:extLst>
              <a:ext uri="{FF2B5EF4-FFF2-40B4-BE49-F238E27FC236}">
                <a16:creationId xmlns:a16="http://schemas.microsoft.com/office/drawing/2014/main" id="{14D197FB-8A33-0D6B-1AA4-EDD89DEBE40A}"/>
              </a:ext>
            </a:extLst>
          </p:cNvPr>
          <p:cNvSpPr>
            <a:spLocks noGrp="1"/>
          </p:cNvSpPr>
          <p:nvPr>
            <p:ph type="title"/>
          </p:nvPr>
        </p:nvSpPr>
        <p:spPr>
          <a:xfrm>
            <a:off x="1047179" y="22961"/>
            <a:ext cx="6959784" cy="397953"/>
          </a:xfrm>
        </p:spPr>
        <p:txBody>
          <a:bodyPr anchor="ctr">
            <a:noAutofit/>
          </a:bodyPr>
          <a:lstStyle/>
          <a:p>
            <a:r>
              <a:rPr lang="en-US" sz="2400" dirty="0">
                <a:latin typeface="Abadi" panose="020B0604020104020204" pitchFamily="34" charset="0"/>
              </a:rPr>
              <a:t>Testing and Evaluation Plan Contd.</a:t>
            </a:r>
          </a:p>
        </p:txBody>
      </p:sp>
    </p:spTree>
    <p:extLst>
      <p:ext uri="{BB962C8B-B14F-4D97-AF65-F5344CB8AC3E}">
        <p14:creationId xmlns:p14="http://schemas.microsoft.com/office/powerpoint/2010/main" val="2486215380"/>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3D7D8030-938A-5293-737E-A7FD53C8ED0A}"/>
              </a:ext>
            </a:extLst>
          </p:cNvPr>
          <p:cNvPicPr>
            <a:picLocks noChangeAspect="1"/>
          </p:cNvPicPr>
          <p:nvPr/>
        </p:nvPicPr>
        <p:blipFill>
          <a:blip r:embed="rId3"/>
          <a:srcRect l="7743" r="40681"/>
          <a:stretch/>
        </p:blipFill>
        <p:spPr>
          <a:xfrm>
            <a:off x="5169693" y="10"/>
            <a:ext cx="3974307" cy="51434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sp>
        <p:nvSpPr>
          <p:cNvPr id="2" name="Title 1"/>
          <p:cNvSpPr>
            <a:spLocks noGrp="1"/>
          </p:cNvSpPr>
          <p:nvPr>
            <p:ph type="title"/>
          </p:nvPr>
        </p:nvSpPr>
        <p:spPr>
          <a:xfrm>
            <a:off x="1105877" y="396069"/>
            <a:ext cx="3945510" cy="518331"/>
          </a:xfrm>
        </p:spPr>
        <p:txBody>
          <a:bodyPr>
            <a:normAutofit/>
          </a:bodyPr>
          <a:lstStyle/>
          <a:p>
            <a:pPr algn="l"/>
            <a:r>
              <a:rPr lang="en-US" sz="2800" dirty="0">
                <a:latin typeface="Abadi" panose="020B0604020104020204" pitchFamily="34" charset="0"/>
              </a:rPr>
              <a:t>Expected Achievements</a:t>
            </a:r>
          </a:p>
        </p:txBody>
      </p:sp>
      <p:sp>
        <p:nvSpPr>
          <p:cNvPr id="13" name="Content Placeholder 2"/>
          <p:cNvSpPr>
            <a:spLocks noGrp="1"/>
          </p:cNvSpPr>
          <p:nvPr>
            <p:ph idx="1"/>
          </p:nvPr>
        </p:nvSpPr>
        <p:spPr>
          <a:xfrm>
            <a:off x="1105876" y="1477512"/>
            <a:ext cx="3974307" cy="2343151"/>
          </a:xfrm>
        </p:spPr>
        <p:txBody>
          <a:bodyPr>
            <a:normAutofit/>
          </a:bodyPr>
          <a:lstStyle/>
          <a:p>
            <a:pPr marL="213995" indent="-213995">
              <a:buClrTx/>
              <a:buSzPct val="100000"/>
              <a:buFont typeface="Wingdings" panose="05000000000000000000" pitchFamily="2" charset="2"/>
              <a:buChar char="Ø"/>
            </a:pPr>
            <a:r>
              <a:rPr lang="en-US" sz="1600" dirty="0">
                <a:latin typeface="Abadi"/>
              </a:rPr>
              <a:t>Possibility to Generalize the Model</a:t>
            </a:r>
            <a:endParaRPr lang="en-US" sz="1600" dirty="0">
              <a:latin typeface="Abadi" panose="020B0604020104020204" pitchFamily="34" charset="0"/>
            </a:endParaRPr>
          </a:p>
          <a:p>
            <a:pPr marL="213995" indent="-213995">
              <a:buClrTx/>
              <a:buSzPct val="100000"/>
              <a:buFont typeface="Wingdings" panose="05000000000000000000" pitchFamily="2" charset="2"/>
              <a:buChar char="Ø"/>
            </a:pPr>
            <a:r>
              <a:rPr lang="en-US" sz="1600" dirty="0">
                <a:latin typeface="Abadi"/>
              </a:rPr>
              <a:t>Robustness to Mitigate Shortcomings of Traditional Methods.</a:t>
            </a:r>
          </a:p>
          <a:p>
            <a:pPr marL="213995" indent="-213995">
              <a:buClrTx/>
              <a:buSzPct val="100000"/>
              <a:buFont typeface="Wingdings" panose="05000000000000000000" pitchFamily="2" charset="2"/>
              <a:buChar char="Ø"/>
            </a:pPr>
            <a:r>
              <a:rPr lang="en-US" sz="1600" dirty="0">
                <a:latin typeface="Abadi"/>
              </a:rPr>
              <a:t>Scalability and Adaptability to Noisy and Fragmented Texts.</a:t>
            </a:r>
          </a:p>
          <a:p>
            <a:pPr marL="213995" indent="-213995">
              <a:buClrTx/>
              <a:buSzPct val="100000"/>
              <a:buFont typeface="Wingdings" panose="05000000000000000000" pitchFamily="2" charset="2"/>
              <a:buChar char="Ø"/>
            </a:pPr>
            <a:r>
              <a:rPr lang="en-US" b="1" dirty="0">
                <a:latin typeface="Abadi" panose="020B0604020104020204" pitchFamily="34" charset="0"/>
              </a:rPr>
              <a:t>Provide a Solution to the Shakespeare Apocrypha Controversy.</a:t>
            </a:r>
          </a:p>
          <a:p>
            <a:pPr marL="213995" indent="-213995">
              <a:buClrTx/>
              <a:buSzPct val="100000"/>
              <a:buFont typeface="Wingdings" panose="05000000000000000000" pitchFamily="2" charset="2"/>
              <a:buChar char="Ø"/>
            </a:pPr>
            <a:endParaRPr lang="en-US" sz="1500" dirty="0">
              <a:latin typeface="Abadi" panose="020B0604020104020204" pitchFamily="34" charset="0"/>
            </a:endParaRPr>
          </a:p>
        </p:txBody>
      </p:sp>
    </p:spTree>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431" y="402388"/>
            <a:ext cx="3332365" cy="815864"/>
          </a:xfrm>
        </p:spPr>
        <p:txBody>
          <a:bodyPr anchor="b">
            <a:noAutofit/>
          </a:bodyPr>
          <a:lstStyle/>
          <a:p>
            <a:r>
              <a:rPr lang="en-US" sz="2800" dirty="0">
                <a:latin typeface="Abadi" panose="020B0604020104020204" pitchFamily="34" charset="0"/>
              </a:rPr>
              <a:t>Conclusions and Future Plans</a:t>
            </a:r>
          </a:p>
        </p:txBody>
      </p:sp>
      <p:sp>
        <p:nvSpPr>
          <p:cNvPr id="3" name="Content Placeholder 2"/>
          <p:cNvSpPr>
            <a:spLocks noGrp="1"/>
          </p:cNvSpPr>
          <p:nvPr>
            <p:ph idx="1"/>
          </p:nvPr>
        </p:nvSpPr>
        <p:spPr>
          <a:xfrm>
            <a:off x="1280738" y="1277710"/>
            <a:ext cx="4094343" cy="3214777"/>
          </a:xfrm>
        </p:spPr>
        <p:txBody>
          <a:bodyPr>
            <a:noAutofit/>
          </a:bodyPr>
          <a:lstStyle/>
          <a:p>
            <a:pPr marL="213995" indent="-213995">
              <a:buClrTx/>
              <a:buSzPct val="100000"/>
              <a:buFont typeface="Wingdings" panose="05000000000000000000" pitchFamily="2" charset="2"/>
              <a:buChar char="Ø"/>
            </a:pPr>
            <a:r>
              <a:rPr lang="en-US" dirty="0">
                <a:latin typeface="Abadi"/>
              </a:rPr>
              <a:t>Introduced a state-of-the-art neural network for authorship verification.</a:t>
            </a:r>
          </a:p>
          <a:p>
            <a:pPr marL="213995" indent="-213995">
              <a:buClrTx/>
              <a:buSzPct val="100000"/>
              <a:buFont typeface="Wingdings" panose="05000000000000000000" pitchFamily="2" charset="2"/>
              <a:buChar char="Ø"/>
            </a:pPr>
            <a:r>
              <a:rPr lang="en-US" dirty="0">
                <a:latin typeface="Abadi"/>
              </a:rPr>
              <a:t>Employed a versatile adversarial training technique.</a:t>
            </a:r>
          </a:p>
          <a:p>
            <a:pPr marL="213995" indent="-213995">
              <a:buClrTx/>
              <a:buSzPct val="100000"/>
              <a:buFont typeface="Wingdings" panose="05000000000000000000" pitchFamily="2" charset="2"/>
              <a:buChar char="Ø"/>
            </a:pPr>
            <a:r>
              <a:rPr lang="en-US" dirty="0">
                <a:latin typeface="Abadi"/>
              </a:rPr>
              <a:t>Innovative inference pipeline based on robust algorithms and techniques.</a:t>
            </a:r>
          </a:p>
          <a:p>
            <a:pPr marL="213995" indent="-213995">
              <a:buClrTx/>
              <a:buSzPct val="100000"/>
              <a:buFont typeface="Wingdings" panose="05000000000000000000" pitchFamily="2" charset="2"/>
              <a:buChar char="Ø"/>
            </a:pPr>
            <a:r>
              <a:rPr lang="en-US" dirty="0">
                <a:latin typeface="Abadi"/>
              </a:rPr>
              <a:t>Attempted addressal of important limitations of traditional methods.</a:t>
            </a:r>
          </a:p>
        </p:txBody>
      </p:sp>
      <p:pic>
        <p:nvPicPr>
          <p:cNvPr id="3074" name="Picture 2" descr="Building Machine Learning Models">
            <a:extLst>
              <a:ext uri="{FF2B5EF4-FFF2-40B4-BE49-F238E27FC236}">
                <a16:creationId xmlns:a16="http://schemas.microsoft.com/office/drawing/2014/main" id="{C5E895B2-064F-98F2-3232-119E8BF541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09358" y="944911"/>
            <a:ext cx="3860321" cy="25671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576" y="-3572"/>
            <a:ext cx="3761187" cy="5147072"/>
            <a:chOff x="2928938" y="-4763"/>
            <a:chExt cx="5014912" cy="6862763"/>
          </a:xfrm>
        </p:grpSpPr>
        <p:sp>
          <p:nvSpPr>
            <p:cNvPr id="9"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he-IL"/>
            </a:p>
          </p:txBody>
        </p:sp>
        <p:sp>
          <p:nvSpPr>
            <p:cNvPr id="10"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he-IL"/>
            </a:p>
          </p:txBody>
        </p:sp>
        <p:sp>
          <p:nvSpPr>
            <p:cNvPr id="11"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he-IL"/>
            </a:p>
          </p:txBody>
        </p:sp>
        <p:sp>
          <p:nvSpPr>
            <p:cNvPr id="12"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he-IL"/>
            </a:p>
          </p:txBody>
        </p:sp>
        <p:sp>
          <p:nvSpPr>
            <p:cNvPr id="13"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he-IL"/>
            </a:p>
          </p:txBody>
        </p:sp>
        <p:sp>
          <p:nvSpPr>
            <p:cNvPr id="14"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he-IL"/>
            </a:p>
          </p:txBody>
        </p:sp>
      </p:grpSp>
      <p:sp useBgFill="1">
        <p:nvSpPr>
          <p:cNvPr id="16" name="Rectangle 15">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19326" y="-3572"/>
            <a:ext cx="3761187" cy="5147072"/>
            <a:chOff x="2928938" y="-4763"/>
            <a:chExt cx="5014912" cy="6862763"/>
          </a:xfrm>
        </p:grpSpPr>
        <p:sp>
          <p:nvSpPr>
            <p:cNvPr id="19"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he-IL"/>
            </a:p>
          </p:txBody>
        </p:sp>
        <p:sp>
          <p:nvSpPr>
            <p:cNvPr id="20"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he-IL"/>
            </a:p>
          </p:txBody>
        </p:sp>
        <p:sp>
          <p:nvSpPr>
            <p:cNvPr id="21"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he-IL"/>
            </a:p>
          </p:txBody>
        </p:sp>
        <p:sp>
          <p:nvSpPr>
            <p:cNvPr id="22"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he-IL"/>
            </a:p>
          </p:txBody>
        </p:sp>
        <p:sp>
          <p:nvSpPr>
            <p:cNvPr id="23"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he-IL"/>
            </a:p>
          </p:txBody>
        </p:sp>
        <p:sp>
          <p:nvSpPr>
            <p:cNvPr id="24"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he-IL"/>
            </a:p>
          </p:txBody>
        </p:sp>
      </p:grpSp>
      <p:sp>
        <p:nvSpPr>
          <p:cNvPr id="2" name="Title 1">
            <a:extLst>
              <a:ext uri="{FF2B5EF4-FFF2-40B4-BE49-F238E27FC236}">
                <a16:creationId xmlns:a16="http://schemas.microsoft.com/office/drawing/2014/main" id="{F7CAACA0-526D-604A-7BD1-365252E60937}"/>
              </a:ext>
            </a:extLst>
          </p:cNvPr>
          <p:cNvSpPr>
            <a:spLocks noGrp="1"/>
          </p:cNvSpPr>
          <p:nvPr>
            <p:ph type="title"/>
          </p:nvPr>
        </p:nvSpPr>
        <p:spPr>
          <a:xfrm>
            <a:off x="4086224" y="1035051"/>
            <a:ext cx="4541042" cy="1962149"/>
          </a:xfrm>
        </p:spPr>
        <p:txBody>
          <a:bodyPr vert="horz" lIns="91440" tIns="45720" rIns="91440" bIns="45720" rtlCol="0" anchor="b">
            <a:normAutofit/>
          </a:bodyPr>
          <a:lstStyle/>
          <a:p>
            <a:pPr defTabSz="457200"/>
            <a:r>
              <a:rPr lang="en-US" sz="6000" dirty="0"/>
              <a:t>Thanks for Listening</a:t>
            </a:r>
          </a:p>
        </p:txBody>
      </p:sp>
      <p:pic>
        <p:nvPicPr>
          <p:cNvPr id="4" name="Picture 3" descr="Close up image of hands applauding">
            <a:extLst>
              <a:ext uri="{FF2B5EF4-FFF2-40B4-BE49-F238E27FC236}">
                <a16:creationId xmlns:a16="http://schemas.microsoft.com/office/drawing/2014/main" id="{C9865A5B-61BF-B4E8-3943-F8CD6D0456EF}"/>
              </a:ext>
            </a:extLst>
          </p:cNvPr>
          <p:cNvPicPr>
            <a:picLocks noChangeAspect="1"/>
          </p:cNvPicPr>
          <p:nvPr/>
        </p:nvPicPr>
        <p:blipFill>
          <a:blip r:embed="rId3"/>
          <a:srcRect l="38034" r="8937"/>
          <a:stretch/>
        </p:blipFill>
        <p:spPr>
          <a:xfrm>
            <a:off x="20" y="10"/>
            <a:ext cx="4086205" cy="51434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2320363858"/>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942" y="412701"/>
            <a:ext cx="7886700" cy="850124"/>
          </a:xfrm>
        </p:spPr>
        <p:txBody>
          <a:bodyPr>
            <a:normAutofit/>
          </a:bodyPr>
          <a:lstStyle/>
          <a:p>
            <a:r>
              <a:rPr lang="en-US" sz="2800" dirty="0">
                <a:latin typeface="Abadi" panose="020B0604020104020204" pitchFamily="34" charset="0"/>
              </a:rPr>
              <a:t>Challenges in Traditional Methods</a:t>
            </a:r>
          </a:p>
        </p:txBody>
      </p:sp>
      <p:graphicFrame>
        <p:nvGraphicFramePr>
          <p:cNvPr id="5" name="Content Placeholder 2">
            <a:extLst>
              <a:ext uri="{FF2B5EF4-FFF2-40B4-BE49-F238E27FC236}">
                <a16:creationId xmlns:a16="http://schemas.microsoft.com/office/drawing/2014/main" id="{5408FCA8-0D06-B536-EDBC-689A08F374E9}"/>
              </a:ext>
            </a:extLst>
          </p:cNvPr>
          <p:cNvGraphicFramePr>
            <a:graphicFrameLocks noGrp="1"/>
          </p:cNvGraphicFramePr>
          <p:nvPr>
            <p:ph idx="1"/>
            <p:extLst>
              <p:ext uri="{D42A27DB-BD31-4B8C-83A1-F6EECF244321}">
                <p14:modId xmlns:p14="http://schemas.microsoft.com/office/powerpoint/2010/main" val="927279637"/>
              </p:ext>
            </p:extLst>
          </p:nvPr>
        </p:nvGraphicFramePr>
        <p:xfrm>
          <a:off x="1415671" y="1373877"/>
          <a:ext cx="6804831" cy="2504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421" y="202234"/>
            <a:ext cx="6822640" cy="689308"/>
          </a:xfrm>
        </p:spPr>
        <p:txBody>
          <a:bodyPr>
            <a:normAutofit/>
          </a:bodyPr>
          <a:lstStyle/>
          <a:p>
            <a:pPr>
              <a:lnSpc>
                <a:spcPct val="90000"/>
              </a:lnSpc>
            </a:pPr>
            <a:r>
              <a:rPr lang="en-US" sz="2800" dirty="0">
                <a:latin typeface="Abadi" panose="020B0604020104020204" pitchFamily="34" charset="0"/>
              </a:rPr>
              <a:t>Proposed Framework</a:t>
            </a:r>
          </a:p>
        </p:txBody>
      </p:sp>
      <p:sp>
        <p:nvSpPr>
          <p:cNvPr id="4" name="TextBox 3">
            <a:extLst>
              <a:ext uri="{FF2B5EF4-FFF2-40B4-BE49-F238E27FC236}">
                <a16:creationId xmlns:a16="http://schemas.microsoft.com/office/drawing/2014/main" id="{F314DD44-C18E-9969-F510-FDAE1B9CB374}"/>
              </a:ext>
            </a:extLst>
          </p:cNvPr>
          <p:cNvSpPr txBox="1"/>
          <p:nvPr/>
        </p:nvSpPr>
        <p:spPr>
          <a:xfrm>
            <a:off x="1256450" y="910232"/>
            <a:ext cx="6252798" cy="1041311"/>
          </a:xfrm>
          <a:prstGeom prst="rect">
            <a:avLst/>
          </a:prstGeom>
          <a:noFill/>
        </p:spPr>
        <p:txBody>
          <a:bodyPr wrap="square" lIns="91440" tIns="45720" rIns="91440" bIns="45720" anchor="t">
            <a:spAutoFit/>
          </a:bodyPr>
          <a:lstStyle/>
          <a:p>
            <a:pPr lvl="0">
              <a:spcAft>
                <a:spcPts val="125"/>
              </a:spcAft>
            </a:pPr>
            <a:r>
              <a:rPr lang="en-US" sz="1600" dirty="0">
                <a:latin typeface="Abadi" panose="020B0604020104020204" pitchFamily="34" charset="0"/>
              </a:rPr>
              <a:t>Based on the work of our supervisor Zeev Volkovich:</a:t>
            </a:r>
            <a:endParaRPr lang="en-US" dirty="0">
              <a:latin typeface="Abadi" panose="020B0604020104020204" pitchFamily="34" charset="0"/>
            </a:endParaRPr>
          </a:p>
          <a:p>
            <a:pPr lvl="0" algn="ctr">
              <a:spcAft>
                <a:spcPts val="125"/>
              </a:spcAft>
            </a:pPr>
            <a:r>
              <a:rPr lang="en-US" sz="1600" dirty="0"/>
              <a:t>Text classification using “Impostor” Projections Method.</a:t>
            </a:r>
          </a:p>
          <a:p>
            <a:pPr lvl="0" algn="ctr">
              <a:spcAft>
                <a:spcPts val="125"/>
              </a:spcAft>
            </a:pPr>
            <a:r>
              <a:rPr lang="en-US" sz="1400" dirty="0">
                <a:solidFill>
                  <a:schemeClr val="accent4">
                    <a:lumMod val="75000"/>
                  </a:schemeClr>
                </a:solidFill>
              </a:rPr>
              <a:t>12th International Symposium on Foundations of Information and Knowledge Systems, Helsinki, June 2022</a:t>
            </a:r>
          </a:p>
        </p:txBody>
      </p:sp>
      <p:graphicFrame>
        <p:nvGraphicFramePr>
          <p:cNvPr id="9" name="TextBox 5">
            <a:extLst>
              <a:ext uri="{FF2B5EF4-FFF2-40B4-BE49-F238E27FC236}">
                <a16:creationId xmlns:a16="http://schemas.microsoft.com/office/drawing/2014/main" id="{DFEBC0FC-861E-566D-3FA0-5CA628799FB2}"/>
              </a:ext>
            </a:extLst>
          </p:cNvPr>
          <p:cNvGraphicFramePr/>
          <p:nvPr>
            <p:extLst>
              <p:ext uri="{D42A27DB-BD31-4B8C-83A1-F6EECF244321}">
                <p14:modId xmlns:p14="http://schemas.microsoft.com/office/powerpoint/2010/main" val="1203351267"/>
              </p:ext>
            </p:extLst>
          </p:nvPr>
        </p:nvGraphicFramePr>
        <p:xfrm>
          <a:off x="1311994" y="2020186"/>
          <a:ext cx="6516542" cy="2921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953" y="82735"/>
            <a:ext cx="6291103" cy="752923"/>
          </a:xfrm>
          <a:noFill/>
        </p:spPr>
        <p:txBody>
          <a:bodyPr anchor="ctr">
            <a:normAutofit/>
          </a:bodyPr>
          <a:lstStyle/>
          <a:p>
            <a:r>
              <a:rPr lang="en-US" sz="2800" dirty="0">
                <a:latin typeface="Abadi" panose="020B0604020104020204" pitchFamily="34" charset="0"/>
              </a:rPr>
              <a:t>The Impostors Projection Method</a:t>
            </a:r>
          </a:p>
        </p:txBody>
      </p:sp>
      <p:sp>
        <p:nvSpPr>
          <p:cNvPr id="6" name="TextBox 5">
            <a:extLst>
              <a:ext uri="{FF2B5EF4-FFF2-40B4-BE49-F238E27FC236}">
                <a16:creationId xmlns:a16="http://schemas.microsoft.com/office/drawing/2014/main" id="{FF6429F3-F1FA-2167-AA43-CEC9F5DABA86}"/>
              </a:ext>
            </a:extLst>
          </p:cNvPr>
          <p:cNvSpPr txBox="1"/>
          <p:nvPr/>
        </p:nvSpPr>
        <p:spPr>
          <a:xfrm>
            <a:off x="1373954" y="835658"/>
            <a:ext cx="7140872" cy="1169551"/>
          </a:xfrm>
          <a:prstGeom prst="rect">
            <a:avLst/>
          </a:prstGeom>
          <a:noFill/>
        </p:spPr>
        <p:txBody>
          <a:bodyPr wrap="square" lIns="91440" tIns="45720" rIns="91440" bIns="45720" rtlCol="0" anchor="t">
            <a:spAutoFit/>
          </a:bodyPr>
          <a:lstStyle/>
          <a:p>
            <a:r>
              <a:rPr lang="en-US" sz="1400" dirty="0">
                <a:latin typeface="Abadi"/>
              </a:rPr>
              <a:t>The </a:t>
            </a:r>
            <a:r>
              <a:rPr lang="en-US" sz="1400" b="1" dirty="0">
                <a:latin typeface="Abadi"/>
              </a:rPr>
              <a:t>Impostors Method </a:t>
            </a:r>
            <a:r>
              <a:rPr lang="en-US" sz="1400" dirty="0">
                <a:latin typeface="Abadi"/>
              </a:rPr>
              <a:t>checks whether author X is stylistically more similar to author Y than each of the impostor authors </a:t>
            </a:r>
            <a:r>
              <a:rPr lang="en-US" sz="1400" dirty="0">
                <a:latin typeface="Abadi" panose="020B0604020104020204" pitchFamily="34" charset="0"/>
              </a:rPr>
              <a:t>taken from a given collection, such that the evaluation is performed resting </a:t>
            </a:r>
            <a:r>
              <a:rPr lang="en-US" sz="1400" dirty="0">
                <a:latin typeface="Abadi"/>
              </a:rPr>
              <a:t>upon a collection of randomly chosen feature subsets.</a:t>
            </a:r>
            <a:br>
              <a:rPr lang="en-US" sz="1400" dirty="0">
                <a:latin typeface="Abadi"/>
              </a:rPr>
            </a:br>
            <a:r>
              <a:rPr lang="en-US" sz="1400" dirty="0">
                <a:latin typeface="Abadi"/>
              </a:rPr>
              <a:t>The “similarity” of X to Y is the fraction of the scores where X and Y are “closer” to each other than to the impostors set.</a:t>
            </a:r>
          </a:p>
        </p:txBody>
      </p:sp>
      <p:pic>
        <p:nvPicPr>
          <p:cNvPr id="3" name="Picture 2" descr="A table with text on it&#10;&#10;AI-generated content may be incorrect.">
            <a:extLst>
              <a:ext uri="{FF2B5EF4-FFF2-40B4-BE49-F238E27FC236}">
                <a16:creationId xmlns:a16="http://schemas.microsoft.com/office/drawing/2014/main" id="{C7318C12-61D6-0C78-ED1A-3572AD7ECA30}"/>
              </a:ext>
            </a:extLst>
          </p:cNvPr>
          <p:cNvPicPr>
            <a:picLocks noChangeAspect="1"/>
          </p:cNvPicPr>
          <p:nvPr/>
        </p:nvPicPr>
        <p:blipFill>
          <a:blip r:embed="rId3"/>
          <a:stretch>
            <a:fillRect/>
          </a:stretch>
        </p:blipFill>
        <p:spPr>
          <a:xfrm>
            <a:off x="5310910" y="2005208"/>
            <a:ext cx="3352800" cy="2784323"/>
          </a:xfrm>
          <a:prstGeom prst="rect">
            <a:avLst/>
          </a:prstGeom>
        </p:spPr>
      </p:pic>
    </p:spTree>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953" y="82735"/>
            <a:ext cx="7140871" cy="752923"/>
          </a:xfrm>
          <a:noFill/>
        </p:spPr>
        <p:txBody>
          <a:bodyPr anchor="ctr">
            <a:noAutofit/>
          </a:bodyPr>
          <a:lstStyle/>
          <a:p>
            <a:r>
              <a:rPr lang="en-US" sz="2800" dirty="0">
                <a:latin typeface="Abadi"/>
              </a:rPr>
              <a:t>The "Deep" Impostors Projection Method</a:t>
            </a:r>
          </a:p>
        </p:txBody>
      </p:sp>
      <p:sp>
        <p:nvSpPr>
          <p:cNvPr id="6" name="TextBox 5">
            <a:extLst>
              <a:ext uri="{FF2B5EF4-FFF2-40B4-BE49-F238E27FC236}">
                <a16:creationId xmlns:a16="http://schemas.microsoft.com/office/drawing/2014/main" id="{FF6429F3-F1FA-2167-AA43-CEC9F5DABA86}"/>
              </a:ext>
            </a:extLst>
          </p:cNvPr>
          <p:cNvSpPr txBox="1"/>
          <p:nvPr/>
        </p:nvSpPr>
        <p:spPr>
          <a:xfrm>
            <a:off x="1373954" y="835658"/>
            <a:ext cx="7140872" cy="1384995"/>
          </a:xfrm>
          <a:prstGeom prst="rect">
            <a:avLst/>
          </a:prstGeom>
          <a:noFill/>
        </p:spPr>
        <p:txBody>
          <a:bodyPr wrap="square" lIns="91440" tIns="45720" rIns="91440" bIns="45720" rtlCol="0" anchor="t">
            <a:spAutoFit/>
          </a:bodyPr>
          <a:lstStyle/>
          <a:p>
            <a:r>
              <a:rPr lang="en-US" sz="1400">
                <a:latin typeface="Abadi"/>
              </a:rPr>
              <a:t>The </a:t>
            </a:r>
            <a:r>
              <a:rPr lang="en-US" sz="1400" b="1">
                <a:latin typeface="Abadi"/>
              </a:rPr>
              <a:t>Deep Impostors Method</a:t>
            </a:r>
            <a:r>
              <a:rPr lang="en-US" sz="1400">
                <a:latin typeface="Abadi"/>
              </a:rPr>
              <a:t> is based on labeling of sequential small fractions of the texts in the tested collection through a deep network trained on an impostors' pair.</a:t>
            </a:r>
            <a:endParaRPr lang="en-US">
              <a:latin typeface="Abadi"/>
            </a:endParaRPr>
          </a:p>
          <a:p>
            <a:r>
              <a:rPr lang="en-US" sz="1400">
                <a:latin typeface="Abadi" panose="020B0604020104020204" pitchFamily="34" charset="0"/>
              </a:rPr>
              <a:t>At each step, a deep network is trained and provides a separating manifold (the red dotted line in the image).</a:t>
            </a:r>
            <a:br>
              <a:rPr lang="en-US" sz="1400">
                <a:latin typeface="Abadi" panose="020B0604020104020204" pitchFamily="34" charset="0"/>
              </a:rPr>
            </a:br>
            <a:r>
              <a:rPr lang="en-US" sz="1400">
                <a:latin typeface="Abadi" panose="020B0604020104020204" pitchFamily="34" charset="0"/>
              </a:rPr>
              <a:t>A text under consideration is classified according to the splitting rule generated by the previously trained network and then transformed into a signal.</a:t>
            </a:r>
            <a:endParaRPr lang="LID4096" sz="1400">
              <a:latin typeface="Abadi" panose="020B0604020104020204" pitchFamily="34" charset="0"/>
            </a:endParaRPr>
          </a:p>
        </p:txBody>
      </p:sp>
      <p:pic>
        <p:nvPicPr>
          <p:cNvPr id="8" name="Picture 7">
            <a:extLst>
              <a:ext uri="{FF2B5EF4-FFF2-40B4-BE49-F238E27FC236}">
                <a16:creationId xmlns:a16="http://schemas.microsoft.com/office/drawing/2014/main" id="{EB07998D-270A-33F1-DB18-2532B1402B75}"/>
              </a:ext>
            </a:extLst>
          </p:cNvPr>
          <p:cNvPicPr>
            <a:picLocks noChangeAspect="1"/>
          </p:cNvPicPr>
          <p:nvPr/>
        </p:nvPicPr>
        <p:blipFill>
          <a:blip r:embed="rId3"/>
          <a:stretch>
            <a:fillRect/>
          </a:stretch>
        </p:blipFill>
        <p:spPr>
          <a:xfrm>
            <a:off x="6040073" y="2660358"/>
            <a:ext cx="3103927" cy="2483142"/>
          </a:xfrm>
          <a:prstGeom prst="rect">
            <a:avLst/>
          </a:prstGeom>
        </p:spPr>
      </p:pic>
      <p:pic>
        <p:nvPicPr>
          <p:cNvPr id="3" name="Picture 2" descr="A diagram of a test&#10;&#10;AI-generated content may be incorrect.">
            <a:extLst>
              <a:ext uri="{FF2B5EF4-FFF2-40B4-BE49-F238E27FC236}">
                <a16:creationId xmlns:a16="http://schemas.microsoft.com/office/drawing/2014/main" id="{11FB2B51-0F8C-89A5-D36D-7CD7A67A52E6}"/>
              </a:ext>
            </a:extLst>
          </p:cNvPr>
          <p:cNvPicPr>
            <a:picLocks noChangeAspect="1"/>
          </p:cNvPicPr>
          <p:nvPr/>
        </p:nvPicPr>
        <p:blipFill>
          <a:blip r:embed="rId4"/>
          <a:stretch>
            <a:fillRect/>
          </a:stretch>
        </p:blipFill>
        <p:spPr>
          <a:xfrm>
            <a:off x="1131325" y="2659077"/>
            <a:ext cx="4848225" cy="1676400"/>
          </a:xfrm>
          <a:prstGeom prst="rect">
            <a:avLst/>
          </a:prstGeom>
        </p:spPr>
      </p:pic>
    </p:spTree>
    <p:extLst>
      <p:ext uri="{BB962C8B-B14F-4D97-AF65-F5344CB8AC3E}">
        <p14:creationId xmlns:p14="http://schemas.microsoft.com/office/powerpoint/2010/main" val="2539614742"/>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02F60-41EC-00A3-BC2F-68ADDFB79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160FF-865A-6F9B-46D0-99C7379461C5}"/>
              </a:ext>
            </a:extLst>
          </p:cNvPr>
          <p:cNvSpPr>
            <a:spLocks noGrp="1"/>
          </p:cNvSpPr>
          <p:nvPr>
            <p:ph type="title"/>
          </p:nvPr>
        </p:nvSpPr>
        <p:spPr>
          <a:xfrm>
            <a:off x="1194761" y="286752"/>
            <a:ext cx="7034839" cy="367158"/>
          </a:xfrm>
        </p:spPr>
        <p:txBody>
          <a:bodyPr>
            <a:noAutofit/>
          </a:bodyPr>
          <a:lstStyle/>
          <a:p>
            <a:r>
              <a:rPr lang="en-US" sz="2800" dirty="0">
                <a:latin typeface="Abadi" panose="020B0604020104020204" pitchFamily="34" charset="0"/>
              </a:rPr>
              <a:t>Proposed Siamese Model Architecture</a:t>
            </a:r>
          </a:p>
        </p:txBody>
      </p:sp>
      <p:pic>
        <p:nvPicPr>
          <p:cNvPr id="10" name="Picture 9" descr="A diagram of a block diagram&#10;&#10;Description automatically generated">
            <a:extLst>
              <a:ext uri="{FF2B5EF4-FFF2-40B4-BE49-F238E27FC236}">
                <a16:creationId xmlns:a16="http://schemas.microsoft.com/office/drawing/2014/main" id="{14CFBB21-496B-E428-CA15-355E11344305}"/>
              </a:ext>
            </a:extLst>
          </p:cNvPr>
          <p:cNvPicPr>
            <a:picLocks noChangeAspect="1"/>
          </p:cNvPicPr>
          <p:nvPr/>
        </p:nvPicPr>
        <p:blipFill>
          <a:blip r:embed="rId3"/>
          <a:stretch>
            <a:fillRect/>
          </a:stretch>
        </p:blipFill>
        <p:spPr>
          <a:xfrm>
            <a:off x="1318260" y="1194672"/>
            <a:ext cx="7595755" cy="2915328"/>
          </a:xfrm>
          <a:prstGeom prst="rect">
            <a:avLst/>
          </a:prstGeom>
        </p:spPr>
      </p:pic>
    </p:spTree>
    <p:extLst>
      <p:ext uri="{BB962C8B-B14F-4D97-AF65-F5344CB8AC3E}">
        <p14:creationId xmlns:p14="http://schemas.microsoft.com/office/powerpoint/2010/main" val="2297588987"/>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iagram of a network&#10;&#10;AI-generated content may be incorrect.">
            <a:extLst>
              <a:ext uri="{FF2B5EF4-FFF2-40B4-BE49-F238E27FC236}">
                <a16:creationId xmlns:a16="http://schemas.microsoft.com/office/drawing/2014/main" id="{DB4D954A-2FDB-131D-433A-7E295ABCAA07}"/>
              </a:ext>
            </a:extLst>
          </p:cNvPr>
          <p:cNvPicPr>
            <a:picLocks noChangeAspect="1"/>
          </p:cNvPicPr>
          <p:nvPr/>
        </p:nvPicPr>
        <p:blipFill>
          <a:blip r:embed="rId3"/>
          <a:stretch>
            <a:fillRect/>
          </a:stretch>
        </p:blipFill>
        <p:spPr>
          <a:xfrm>
            <a:off x="3639034" y="982476"/>
            <a:ext cx="5418851" cy="3532817"/>
          </a:xfrm>
          <a:prstGeom prst="rect">
            <a:avLst/>
          </a:prstGeom>
        </p:spPr>
      </p:pic>
      <p:sp>
        <p:nvSpPr>
          <p:cNvPr id="2" name="Title 1"/>
          <p:cNvSpPr>
            <a:spLocks noGrp="1"/>
          </p:cNvSpPr>
          <p:nvPr>
            <p:ph type="title"/>
          </p:nvPr>
        </p:nvSpPr>
        <p:spPr>
          <a:xfrm>
            <a:off x="981665" y="277528"/>
            <a:ext cx="3083796" cy="1213636"/>
          </a:xfrm>
        </p:spPr>
        <p:txBody>
          <a:bodyPr>
            <a:normAutofit/>
          </a:bodyPr>
          <a:lstStyle/>
          <a:p>
            <a:r>
              <a:rPr lang="en-US" sz="2800">
                <a:latin typeface="Abadi" panose="020B0604020104020204" pitchFamily="34" charset="0"/>
              </a:rPr>
              <a:t>Framework Flow Chart</a:t>
            </a:r>
          </a:p>
        </p:txBody>
      </p:sp>
      <p:sp>
        <p:nvSpPr>
          <p:cNvPr id="3" name="Content Placeholder 2"/>
          <p:cNvSpPr>
            <a:spLocks noGrp="1"/>
          </p:cNvSpPr>
          <p:nvPr>
            <p:ph idx="1"/>
          </p:nvPr>
        </p:nvSpPr>
        <p:spPr>
          <a:xfrm>
            <a:off x="934113" y="1727986"/>
            <a:ext cx="3558115" cy="2343151"/>
          </a:xfrm>
        </p:spPr>
        <p:txBody>
          <a:bodyPr>
            <a:normAutofit/>
          </a:bodyPr>
          <a:lstStyle/>
          <a:p>
            <a:pPr marL="342900" indent="-342900">
              <a:lnSpc>
                <a:spcPct val="150000"/>
              </a:lnSpc>
              <a:buClrTx/>
              <a:buSzPct val="100000"/>
              <a:buFont typeface="+mj-lt"/>
              <a:buAutoNum type="arabicPeriod"/>
            </a:pPr>
            <a:r>
              <a:rPr lang="en-US" sz="1400">
                <a:latin typeface="Abadi" panose="020B0604020104020204" pitchFamily="34" charset="0"/>
              </a:rPr>
              <a:t>Input Processing.</a:t>
            </a:r>
            <a:endParaRPr lang="he-IL" sz="1400">
              <a:latin typeface="Abadi" panose="020B0604020104020204" pitchFamily="34" charset="0"/>
            </a:endParaRPr>
          </a:p>
          <a:p>
            <a:pPr marL="342900" indent="-342900">
              <a:lnSpc>
                <a:spcPct val="90000"/>
              </a:lnSpc>
              <a:buClrTx/>
              <a:buSzPct val="100000"/>
              <a:buFont typeface="+mj-lt"/>
              <a:buAutoNum type="arabicPeriod"/>
            </a:pPr>
            <a:r>
              <a:rPr lang="en-US" sz="1400">
                <a:latin typeface="Abadi" panose="020B0604020104020204" pitchFamily="34" charset="0"/>
              </a:rPr>
              <a:t>Embedding Generation.</a:t>
            </a:r>
          </a:p>
          <a:p>
            <a:pPr marL="342900" indent="-342900">
              <a:lnSpc>
                <a:spcPct val="90000"/>
              </a:lnSpc>
              <a:buClrTx/>
              <a:buSzPct val="100000"/>
              <a:buFont typeface="+mj-lt"/>
              <a:buAutoNum type="arabicPeriod"/>
            </a:pPr>
            <a:r>
              <a:rPr lang="en-US" sz="1400">
                <a:latin typeface="Abadi" panose="020B0604020104020204" pitchFamily="34" charset="0"/>
              </a:rPr>
              <a:t>Embedding Refinement and Feature  Retention.</a:t>
            </a:r>
          </a:p>
          <a:p>
            <a:pPr marL="342900" indent="-342900">
              <a:lnSpc>
                <a:spcPct val="90000"/>
              </a:lnSpc>
              <a:buClrTx/>
              <a:buSzPct val="100000"/>
              <a:buFont typeface="+mj-lt"/>
              <a:buAutoNum type="arabicPeriod"/>
            </a:pPr>
            <a:r>
              <a:rPr lang="en-US" sz="1400">
                <a:latin typeface="Abadi" panose="020B0604020104020204" pitchFamily="34" charset="0"/>
              </a:rPr>
              <a:t>Siamese Networks for Pairwise Similarity.</a:t>
            </a:r>
          </a:p>
          <a:p>
            <a:pPr marL="342900" indent="-342900">
              <a:lnSpc>
                <a:spcPct val="90000"/>
              </a:lnSpc>
              <a:buClrTx/>
              <a:buSzPct val="100000"/>
              <a:buFont typeface="+mj-lt"/>
              <a:buAutoNum type="arabicPeriod"/>
            </a:pPr>
            <a:r>
              <a:rPr lang="en-US" sz="1400">
                <a:latin typeface="Abadi" panose="020B0604020104020204" pitchFamily="34" charset="0"/>
              </a:rPr>
              <a:t>Signal Construction and Aggregation.</a:t>
            </a:r>
            <a:endParaRPr lang="he-IL" sz="1400">
              <a:latin typeface="Abadi" panose="020B0604020104020204" pitchFamily="34" charset="0"/>
            </a:endParaRPr>
          </a:p>
          <a:p>
            <a:pPr marL="342900" indent="-342900">
              <a:lnSpc>
                <a:spcPct val="90000"/>
              </a:lnSpc>
              <a:buClrTx/>
              <a:buSzPct val="100000"/>
              <a:buFont typeface="+mj-lt"/>
              <a:buAutoNum type="arabicPeriod"/>
            </a:pPr>
            <a:r>
              <a:rPr lang="en-US" sz="1400">
                <a:latin typeface="Abadi"/>
              </a:rPr>
              <a:t>Anomaly Detection.</a:t>
            </a:r>
          </a:p>
        </p:txBody>
      </p:sp>
    </p:spTree>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9776-E91C-0F7B-B284-B6F9A3D2654A}"/>
              </a:ext>
            </a:extLst>
          </p:cNvPr>
          <p:cNvSpPr>
            <a:spLocks noGrp="1"/>
          </p:cNvSpPr>
          <p:nvPr>
            <p:ph type="title"/>
          </p:nvPr>
        </p:nvSpPr>
        <p:spPr>
          <a:xfrm>
            <a:off x="3424245" y="215300"/>
            <a:ext cx="2158945" cy="627513"/>
          </a:xfrm>
        </p:spPr>
        <p:txBody>
          <a:bodyPr>
            <a:noAutofit/>
          </a:bodyPr>
          <a:lstStyle/>
          <a:p>
            <a:r>
              <a:rPr lang="en-US" sz="2800" dirty="0">
                <a:latin typeface="Abadi" panose="020B0604020104020204" pitchFamily="34" charset="0"/>
              </a:rPr>
              <a:t>Procedure</a:t>
            </a:r>
          </a:p>
        </p:txBody>
      </p:sp>
      <p:sp>
        <p:nvSpPr>
          <p:cNvPr id="19" name="Content Placeholder 2">
            <a:extLst>
              <a:ext uri="{FF2B5EF4-FFF2-40B4-BE49-F238E27FC236}">
                <a16:creationId xmlns:a16="http://schemas.microsoft.com/office/drawing/2014/main" id="{F7871152-9EC3-B4A5-4387-732A5659183F}"/>
              </a:ext>
            </a:extLst>
          </p:cNvPr>
          <p:cNvSpPr>
            <a:spLocks noGrp="1"/>
          </p:cNvSpPr>
          <p:nvPr>
            <p:ph idx="1"/>
          </p:nvPr>
        </p:nvSpPr>
        <p:spPr>
          <a:xfrm>
            <a:off x="1791184" y="1638245"/>
            <a:ext cx="4335817" cy="2834217"/>
          </a:xfrm>
        </p:spPr>
        <p:txBody>
          <a:bodyPr>
            <a:normAutofit/>
          </a:bodyPr>
          <a:lstStyle/>
          <a:p>
            <a:pPr marL="0" indent="0">
              <a:lnSpc>
                <a:spcPct val="90000"/>
              </a:lnSpc>
              <a:buNone/>
            </a:pPr>
            <a:r>
              <a:rPr lang="en-US" sz="1000" dirty="0">
                <a:latin typeface="Abadi"/>
              </a:rPr>
              <a:t>Anomaly Scores = []</a:t>
            </a:r>
          </a:p>
          <a:p>
            <a:pPr marL="0" indent="0">
              <a:lnSpc>
                <a:spcPct val="90000"/>
              </a:lnSpc>
              <a:buNone/>
            </a:pPr>
            <a:r>
              <a:rPr lang="en-US" sz="1000" dirty="0">
                <a:latin typeface="Abadi"/>
              </a:rPr>
              <a:t>For each impostor pair:</a:t>
            </a:r>
          </a:p>
          <a:p>
            <a:pPr marL="0" indent="0">
              <a:lnSpc>
                <a:spcPct val="90000"/>
              </a:lnSpc>
              <a:buNone/>
            </a:pPr>
            <a:r>
              <a:rPr lang="en-US" sz="1000" dirty="0">
                <a:latin typeface="Abadi"/>
              </a:rPr>
              <a:t>	Pre-process and divide into batches &amp; chunks.</a:t>
            </a:r>
          </a:p>
          <a:p>
            <a:pPr marL="0" indent="0">
              <a:lnSpc>
                <a:spcPct val="90000"/>
              </a:lnSpc>
              <a:buNone/>
            </a:pPr>
            <a:r>
              <a:rPr lang="en-US" sz="1000" dirty="0">
                <a:latin typeface="Abadi"/>
              </a:rPr>
              <a:t>	Train a Siamese network.</a:t>
            </a:r>
          </a:p>
          <a:p>
            <a:pPr marL="0" indent="0">
              <a:lnSpc>
                <a:spcPct val="90000"/>
              </a:lnSpc>
              <a:buNone/>
            </a:pPr>
            <a:r>
              <a:rPr lang="en-US" sz="1000" dirty="0">
                <a:latin typeface="Abadi"/>
              </a:rPr>
              <a:t>    Assign chunks of the tested collection texts</a:t>
            </a:r>
          </a:p>
          <a:p>
            <a:pPr marL="0" indent="0">
              <a:lnSpc>
                <a:spcPct val="90000"/>
              </a:lnSpc>
              <a:buNone/>
            </a:pPr>
            <a:r>
              <a:rPr lang="en-US" sz="1000" dirty="0">
                <a:latin typeface="Abadi"/>
              </a:rPr>
              <a:t>	Signal aggregation to produce signal representation.</a:t>
            </a:r>
          </a:p>
          <a:p>
            <a:pPr marL="0" indent="0">
              <a:lnSpc>
                <a:spcPct val="90000"/>
              </a:lnSpc>
              <a:buNone/>
            </a:pPr>
            <a:r>
              <a:rPr lang="en-US" sz="1000" dirty="0">
                <a:latin typeface="Abadi"/>
              </a:rPr>
              <a:t>	DTW algorithm.</a:t>
            </a:r>
          </a:p>
          <a:p>
            <a:pPr marL="0" indent="0">
              <a:lnSpc>
                <a:spcPct val="90000"/>
              </a:lnSpc>
              <a:buNone/>
            </a:pPr>
            <a:r>
              <a:rPr lang="en-US" sz="1000" dirty="0">
                <a:latin typeface="Abadi"/>
              </a:rPr>
              <a:t>	Anomaly scores vector produced by the Isolation Forest algorithm run 	over a DTW matrix.</a:t>
            </a:r>
          </a:p>
          <a:p>
            <a:pPr marL="0" indent="0">
              <a:lnSpc>
                <a:spcPct val="90000"/>
              </a:lnSpc>
              <a:buNone/>
            </a:pPr>
            <a:r>
              <a:rPr lang="en-US" sz="1000" dirty="0">
                <a:latin typeface="Abadi"/>
              </a:rPr>
              <a:t>	Append vector to Anomaly Scores list.</a:t>
            </a:r>
          </a:p>
          <a:p>
            <a:pPr marL="0" indent="0">
              <a:lnSpc>
                <a:spcPct val="90000"/>
              </a:lnSpc>
              <a:buNone/>
            </a:pPr>
            <a:r>
              <a:rPr lang="en-US" sz="1000" dirty="0">
                <a:latin typeface="Abadi"/>
              </a:rPr>
              <a:t>Clustering algorithm K-Medoids; K = 2, to provide categorization of the texts into groups of interest.</a:t>
            </a:r>
          </a:p>
        </p:txBody>
      </p:sp>
      <p:sp>
        <p:nvSpPr>
          <p:cNvPr id="8" name="TextBox 7">
            <a:extLst>
              <a:ext uri="{FF2B5EF4-FFF2-40B4-BE49-F238E27FC236}">
                <a16:creationId xmlns:a16="http://schemas.microsoft.com/office/drawing/2014/main" id="{7288294D-2AEB-A8E7-8F7D-AFC2C043BD55}"/>
              </a:ext>
            </a:extLst>
          </p:cNvPr>
          <p:cNvSpPr txBox="1"/>
          <p:nvPr/>
        </p:nvSpPr>
        <p:spPr>
          <a:xfrm>
            <a:off x="1188449" y="1050352"/>
            <a:ext cx="6630538" cy="646331"/>
          </a:xfrm>
          <a:prstGeom prst="rect">
            <a:avLst/>
          </a:prstGeom>
          <a:noFill/>
        </p:spPr>
        <p:txBody>
          <a:bodyPr wrap="square" lIns="91440" tIns="45720" rIns="91440" bIns="45720" anchor="t">
            <a:spAutoFit/>
          </a:bodyPr>
          <a:lstStyle/>
          <a:p>
            <a:r>
              <a:rPr lang="en-GB" sz="1200">
                <a:latin typeface="Abadi"/>
              </a:rPr>
              <a:t>Given two collections sets: texts under classification (tested collection texts) and impostor texts.</a:t>
            </a:r>
            <a:endParaRPr lang="en-US"/>
          </a:p>
          <a:p>
            <a:r>
              <a:rPr lang="en-GB" sz="1200">
                <a:latin typeface="Abadi"/>
              </a:rPr>
              <a:t>During training, we apply the deep impostor's projection method using impostor texts.</a:t>
            </a:r>
            <a:br>
              <a:rPr lang="en-GB" sz="1200">
                <a:latin typeface="Abadi" panose="020B0604020104020204" pitchFamily="34" charset="0"/>
              </a:rPr>
            </a:br>
            <a:endParaRPr lang="en-US" sz="1200">
              <a:latin typeface="Abadi" panose="020B0604020104020204" pitchFamily="34" charset="0"/>
            </a:endParaRPr>
          </a:p>
        </p:txBody>
      </p:sp>
      <p:sp>
        <p:nvSpPr>
          <p:cNvPr id="3" name="Left Brace 2">
            <a:extLst>
              <a:ext uri="{FF2B5EF4-FFF2-40B4-BE49-F238E27FC236}">
                <a16:creationId xmlns:a16="http://schemas.microsoft.com/office/drawing/2014/main" id="{87554776-A1D9-94AA-D1D2-E6CE4B536FDE}"/>
              </a:ext>
            </a:extLst>
          </p:cNvPr>
          <p:cNvSpPr/>
          <p:nvPr/>
        </p:nvSpPr>
        <p:spPr>
          <a:xfrm>
            <a:off x="1701873" y="1685611"/>
            <a:ext cx="176349" cy="2710543"/>
          </a:xfrm>
          <a:prstGeom prst="lef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A5DB6F6-01A7-F94F-FE42-716A09E26F37}"/>
              </a:ext>
            </a:extLst>
          </p:cNvPr>
          <p:cNvSpPr txBox="1"/>
          <p:nvPr/>
        </p:nvSpPr>
        <p:spPr>
          <a:xfrm>
            <a:off x="5870544" y="1993773"/>
            <a:ext cx="3166902" cy="10618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nSpc>
                <a:spcPct val="90000"/>
              </a:lnSpc>
              <a:buNone/>
            </a:pPr>
            <a:r>
              <a:rPr lang="en-US" sz="1000">
                <a:latin typeface="Abadi" panose="020B0604020104020204" pitchFamily="34" charset="0"/>
              </a:rPr>
              <a:t>For each chunk pair:</a:t>
            </a:r>
          </a:p>
          <a:p>
            <a:pPr marL="628650" lvl="1" indent="-171450">
              <a:lnSpc>
                <a:spcPct val="90000"/>
              </a:lnSpc>
              <a:buFont typeface="Courier New" panose="02070309020205020404" pitchFamily="49" charset="0"/>
              <a:buChar char="o"/>
            </a:pPr>
            <a:r>
              <a:rPr lang="en-US" sz="1000">
                <a:latin typeface="Abadi" panose="020B0604020104020204" pitchFamily="34" charset="0"/>
              </a:rPr>
              <a:t>Embeddings generation.</a:t>
            </a:r>
          </a:p>
          <a:p>
            <a:pPr marL="628650" lvl="1" indent="-171450">
              <a:lnSpc>
                <a:spcPct val="90000"/>
              </a:lnSpc>
              <a:buFont typeface="Courier New" panose="02070309020205020404" pitchFamily="49" charset="0"/>
              <a:buChar char="o"/>
            </a:pPr>
            <a:r>
              <a:rPr lang="en-US" sz="1000">
                <a:latin typeface="Abadi" panose="020B0604020104020204" pitchFamily="34" charset="0"/>
              </a:rPr>
              <a:t>Feature extraction, retention and embedding refinement.</a:t>
            </a:r>
          </a:p>
          <a:p>
            <a:pPr marL="628650" lvl="1" indent="-171450">
              <a:lnSpc>
                <a:spcPct val="90000"/>
              </a:lnSpc>
              <a:buFont typeface="Courier New" panose="02070309020205020404" pitchFamily="49" charset="0"/>
              <a:buChar char="o"/>
            </a:pPr>
            <a:r>
              <a:rPr lang="en-US" sz="1000">
                <a:latin typeface="Abadi" panose="020B0604020104020204" pitchFamily="34" charset="0"/>
              </a:rPr>
              <a:t>Pair comparison to produce pairwise similarity and label the chunk pair.</a:t>
            </a:r>
          </a:p>
          <a:p>
            <a:pPr marL="628650" lvl="1" indent="-171450">
              <a:lnSpc>
                <a:spcPct val="90000"/>
              </a:lnSpc>
              <a:buFont typeface="Courier New" panose="02070309020205020404" pitchFamily="49" charset="0"/>
              <a:buChar char="o"/>
            </a:pPr>
            <a:r>
              <a:rPr lang="en-US" sz="1000">
                <a:latin typeface="Abadi" panose="020B0604020104020204" pitchFamily="34" charset="0"/>
              </a:rPr>
              <a:t>Signal construction – fill label matrix.</a:t>
            </a:r>
          </a:p>
        </p:txBody>
      </p:sp>
      <p:cxnSp>
        <p:nvCxnSpPr>
          <p:cNvPr id="7" name="Connector: Elbow 6">
            <a:extLst>
              <a:ext uri="{FF2B5EF4-FFF2-40B4-BE49-F238E27FC236}">
                <a16:creationId xmlns:a16="http://schemas.microsoft.com/office/drawing/2014/main" id="{02BDC74A-DD58-02EC-898D-EFA4AD46630C}"/>
              </a:ext>
            </a:extLst>
          </p:cNvPr>
          <p:cNvCxnSpPr>
            <a:cxnSpLocks/>
          </p:cNvCxnSpPr>
          <p:nvPr/>
        </p:nvCxnSpPr>
        <p:spPr>
          <a:xfrm flipV="1">
            <a:off x="3789671" y="2111760"/>
            <a:ext cx="2080260" cy="462997"/>
          </a:xfrm>
          <a:prstGeom prst="bentConnector3">
            <a:avLst>
              <a:gd name="adj1" fmla="val 6886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067953"/>
      </p:ext>
    </p:extLst>
  </p:cSld>
  <p:clrMapOvr>
    <a:masterClrMapping/>
  </p:clrMapOvr>
  <p:transition spd="med">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A6D11DD46A124E839DF2970E8A69DF" ma:contentTypeVersion="15" ma:contentTypeDescription="Create a new document." ma:contentTypeScope="" ma:versionID="ae677d7727724b3537a9a540ccc7126a">
  <xsd:schema xmlns:xsd="http://www.w3.org/2001/XMLSchema" xmlns:xs="http://www.w3.org/2001/XMLSchema" xmlns:p="http://schemas.microsoft.com/office/2006/metadata/properties" xmlns:ns3="78d7ce61-d827-4633-bce6-b4c9989d4faf" xmlns:ns4="85437f52-3cbc-46fc-9893-b3a4c78ec149" targetNamespace="http://schemas.microsoft.com/office/2006/metadata/properties" ma:root="true" ma:fieldsID="00cd1b5e3c95e7400336d7d2dafac1ef" ns3:_="" ns4:_="">
    <xsd:import namespace="78d7ce61-d827-4633-bce6-b4c9989d4faf"/>
    <xsd:import namespace="85437f52-3cbc-46fc-9893-b3a4c78ec14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d7ce61-d827-4633-bce6-b4c9989d4f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5437f52-3cbc-46fc-9893-b3a4c78ec14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8d7ce61-d827-4633-bce6-b4c9989d4faf" xsi:nil="true"/>
  </documentManagement>
</p:properties>
</file>

<file path=customXml/itemProps1.xml><?xml version="1.0" encoding="utf-8"?>
<ds:datastoreItem xmlns:ds="http://schemas.openxmlformats.org/officeDocument/2006/customXml" ds:itemID="{BC0EE912-96AD-4AF7-ACAC-B9DB978349D5}">
  <ds:schemaRefs>
    <ds:schemaRef ds:uri="78d7ce61-d827-4633-bce6-b4c9989d4faf"/>
    <ds:schemaRef ds:uri="85437f52-3cbc-46fc-9893-b3a4c78ec1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B767800-9859-4019-A317-455A0E631484}">
  <ds:schemaRefs>
    <ds:schemaRef ds:uri="http://schemas.microsoft.com/sharepoint/v3/contenttype/forms"/>
  </ds:schemaRefs>
</ds:datastoreItem>
</file>

<file path=customXml/itemProps3.xml><?xml version="1.0" encoding="utf-8"?>
<ds:datastoreItem xmlns:ds="http://schemas.openxmlformats.org/officeDocument/2006/customXml" ds:itemID="{52EC9DE8-FD97-4C12-B059-6548384D3CEC}">
  <ds:schemaRefs>
    <ds:schemaRef ds:uri="http://schemas.microsoft.com/office/2006/documentManagement/types"/>
    <ds:schemaRef ds:uri="http://schemas.microsoft.com/office/infopath/2007/PartnerControls"/>
    <ds:schemaRef ds:uri="85437f52-3cbc-46fc-9893-b3a4c78ec149"/>
    <ds:schemaRef ds:uri="http://purl.org/dc/dcmitype/"/>
    <ds:schemaRef ds:uri="http://schemas.openxmlformats.org/package/2006/metadata/core-properties"/>
    <ds:schemaRef ds:uri="http://schemas.microsoft.com/office/2006/metadata/properties"/>
    <ds:schemaRef ds:uri="http://purl.org/dc/terms/"/>
    <ds:schemaRef ds:uri="78d7ce61-d827-4633-bce6-b4c9989d4faf"/>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Parallax</Template>
  <TotalTime>25</TotalTime>
  <Words>3969</Words>
  <Application>Microsoft Office PowerPoint</Application>
  <PresentationFormat>On-screen Show (16:9)</PresentationFormat>
  <Paragraphs>358</Paragraphs>
  <Slides>26</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Abadi</vt:lpstr>
      <vt:lpstr>Aptos</vt:lpstr>
      <vt:lpstr>Arial</vt:lpstr>
      <vt:lpstr>Cambria Math</vt:lpstr>
      <vt:lpstr>Corbel</vt:lpstr>
      <vt:lpstr>Courier New</vt:lpstr>
      <vt:lpstr>Wingdings</vt:lpstr>
      <vt:lpstr>Parallax</vt:lpstr>
      <vt:lpstr>PowerPoint Presentation</vt:lpstr>
      <vt:lpstr>Authorship Verification Problem</vt:lpstr>
      <vt:lpstr>Challenges in Traditional Methods</vt:lpstr>
      <vt:lpstr>Proposed Framework</vt:lpstr>
      <vt:lpstr>The Impostors Projection Method</vt:lpstr>
      <vt:lpstr>The "Deep" Impostors Projection Method</vt:lpstr>
      <vt:lpstr>Proposed Siamese Model Architecture</vt:lpstr>
      <vt:lpstr>Framework Flow Chart</vt:lpstr>
      <vt:lpstr>Procedure</vt:lpstr>
      <vt:lpstr>Input Processing</vt:lpstr>
      <vt:lpstr>Embedding Generation with BERT (English)</vt:lpstr>
      <vt:lpstr>PowerPoint Presentation</vt:lpstr>
      <vt:lpstr>Siamese Networks for Comparison</vt:lpstr>
      <vt:lpstr>Dynamic Time Warping (DTW)</vt:lpstr>
      <vt:lpstr>Anomaly Detection</vt:lpstr>
      <vt:lpstr>Clustering</vt:lpstr>
      <vt:lpstr>Sequence Diagrams</vt:lpstr>
      <vt:lpstr>Sequence Diagrams Contd.</vt:lpstr>
      <vt:lpstr>Sequence Diagrams Contd.</vt:lpstr>
      <vt:lpstr>Testing and Evaluation Plan</vt:lpstr>
      <vt:lpstr>Testing and Evaluation Plan Contd.</vt:lpstr>
      <vt:lpstr>Testing and Evaluation Plan Contd.</vt:lpstr>
      <vt:lpstr>Testing and Evaluation Plan Contd.</vt:lpstr>
      <vt:lpstr>Expected Achievements</vt:lpstr>
      <vt:lpstr>Conclusions and Future Plans</vt:lpstr>
      <vt:lpstr>Thanks for Listening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Adir David</dc:creator>
  <cp:keywords/>
  <dc:description>generated using python-pptx</dc:description>
  <cp:lastModifiedBy>רנטה אברוס</cp:lastModifiedBy>
  <cp:revision>9</cp:revision>
  <dcterms:created xsi:type="dcterms:W3CDTF">2013-01-27T09:14:16Z</dcterms:created>
  <dcterms:modified xsi:type="dcterms:W3CDTF">2025-01-26T17:47:43Z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0x010100E8A6D11DD46A124E839DF2970E8A69DF</vt:lpwstr>
  </property>
</Properties>
</file>