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91" r:id="rId6"/>
    <p:sldId id="259" r:id="rId7"/>
    <p:sldId id="285" r:id="rId8"/>
    <p:sldId id="275" r:id="rId9"/>
    <p:sldId id="277" r:id="rId10"/>
    <p:sldId id="278" r:id="rId11"/>
    <p:sldId id="279" r:id="rId12"/>
    <p:sldId id="281" r:id="rId13"/>
    <p:sldId id="295" r:id="rId14"/>
    <p:sldId id="296" r:id="rId15"/>
    <p:sldId id="282" r:id="rId16"/>
    <p:sldId id="283" r:id="rId17"/>
    <p:sldId id="297" r:id="rId18"/>
    <p:sldId id="284" r:id="rId19"/>
    <p:sldId id="286" r:id="rId20"/>
    <p:sldId id="287" r:id="rId21"/>
    <p:sldId id="288" r:id="rId22"/>
    <p:sldId id="289" r:id="rId23"/>
    <p:sldId id="261" r:id="rId24"/>
    <p:sldId id="292" r:id="rId25"/>
    <p:sldId id="290" r:id="rId26"/>
    <p:sldId id="293" r:id="rId27"/>
    <p:sldId id="294" r:id="rId28"/>
    <p:sldId id="262" r:id="rId29"/>
    <p:sldId id="265" r:id="rId30"/>
    <p:sldId id="266" r:id="rId31"/>
    <p:sldId id="298" r:id="rId32"/>
    <p:sldId id="267" r:id="rId33"/>
    <p:sldId id="268" r:id="rId34"/>
    <p:sldId id="272" r:id="rId35"/>
    <p:sldId id="299" r:id="rId36"/>
    <p:sldId id="300" r:id="rId37"/>
    <p:sldId id="301" r:id="rId38"/>
    <p:sldId id="269" r:id="rId39"/>
    <p:sldId id="270" r:id="rId40"/>
    <p:sldId id="271" r:id="rId41"/>
    <p:sldId id="273" r:id="rId42"/>
    <p:sldId id="302" r:id="rId43"/>
    <p:sldId id="303" r:id="rId44"/>
    <p:sldId id="304" r:id="rId45"/>
    <p:sldId id="305" r:id="rId46"/>
    <p:sldId id="306" r:id="rId47"/>
    <p:sldId id="307" r:id="rId48"/>
    <p:sldId id="263" r:id="rId49"/>
    <p:sldId id="264" r:id="rId5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D0E"/>
    <a:srgbClr val="FF8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BE435-90A8-453D-A692-E5D5F0B9EC1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E435-90A8-453D-A692-E5D5F0B9EC1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F244A-3823-4F7F-9ECB-F84DFA2CC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81200" y="254726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 smtClean="0">
                <a:solidFill>
                  <a:srgbClr val="002060"/>
                </a:solidFill>
              </a:rPr>
              <a:t>Final </a:t>
            </a:r>
            <a:r>
              <a:rPr lang="en-US" sz="2400" dirty="0">
                <a:solidFill>
                  <a:srgbClr val="002060"/>
                </a:solidFill>
              </a:rPr>
              <a:t>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GB" dirty="0" smtClean="0">
                <a:solidFill>
                  <a:srgbClr val="002060"/>
                </a:solidFill>
              </a:rPr>
              <a:t>Digital Pre-Distortion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81200" y="2752093"/>
            <a:ext cx="7385228" cy="3505200"/>
          </a:xfrm>
        </p:spPr>
        <p:txBody>
          <a:bodyPr>
            <a:noAutofit/>
          </a:bodyPr>
          <a:lstStyle/>
          <a:p>
            <a:pPr rtl="0"/>
            <a:r>
              <a:rPr lang="en-US" sz="2400" b="1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Adir Cohen Nissan</a:t>
            </a:r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Supervisor: </a:t>
            </a:r>
            <a:r>
              <a:rPr lang="en-US" sz="2400" dirty="0">
                <a:solidFill>
                  <a:srgbClr val="002060"/>
                </a:solidFill>
              </a:rPr>
              <a:t>[Supervisor Name]</a:t>
            </a:r>
          </a:p>
          <a:p>
            <a:pPr rtl="0"/>
            <a:endParaRPr lang="he-IL" sz="1800" dirty="0"/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Semester:  </a:t>
            </a:r>
            <a:r>
              <a:rPr lang="en-US" sz="2000" dirty="0" smtClean="0">
                <a:solidFill>
                  <a:srgbClr val="002060"/>
                </a:solidFill>
                <a:cs typeface="+mj-cs"/>
              </a:rPr>
              <a:t>Spring,  2022</a:t>
            </a:r>
            <a:endParaRPr lang="en-US" sz="2000" dirty="0">
              <a:solidFill>
                <a:srgbClr val="002060"/>
              </a:solidFill>
              <a:cs typeface="+mj-cs"/>
            </a:endParaRPr>
          </a:p>
          <a:p>
            <a:pPr rtl="0"/>
            <a:r>
              <a:rPr lang="en-US" sz="2000" b="1" dirty="0">
                <a:solidFill>
                  <a:srgbClr val="002060"/>
                </a:solidFill>
                <a:cs typeface="+mj-cs"/>
              </a:rPr>
              <a:t>Date:   </a:t>
            </a:r>
            <a:r>
              <a:rPr lang="en-US" sz="2000" dirty="0">
                <a:solidFill>
                  <a:srgbClr val="002060"/>
                </a:solidFill>
                <a:cs typeface="+mj-cs"/>
              </a:rPr>
              <a:t>[</a:t>
            </a:r>
            <a:r>
              <a:rPr lang="en-US" sz="2000" dirty="0" err="1">
                <a:solidFill>
                  <a:srgbClr val="002060"/>
                </a:solidFill>
                <a:cs typeface="+mj-cs"/>
              </a:rPr>
              <a:t>dd</a:t>
            </a:r>
            <a:r>
              <a:rPr lang="en-US" sz="2000" dirty="0">
                <a:solidFill>
                  <a:srgbClr val="002060"/>
                </a:solidFill>
                <a:cs typeface="+mj-cs"/>
              </a:rPr>
              <a:t>/mm/</a:t>
            </a:r>
            <a:r>
              <a:rPr lang="en-US" sz="2000" dirty="0" err="1">
                <a:solidFill>
                  <a:srgbClr val="002060"/>
                </a:solidFill>
                <a:cs typeface="+mj-cs"/>
              </a:rPr>
              <a:t>yy</a:t>
            </a:r>
            <a:r>
              <a:rPr lang="en-US" sz="2000" dirty="0">
                <a:solidFill>
                  <a:srgbClr val="002060"/>
                </a:solidFill>
                <a:cs typeface="+mj-cs"/>
              </a:rPr>
              <a:t>]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rtl="0"/>
            <a:endParaRPr lang="en-US" sz="1200" dirty="0">
              <a:solidFill>
                <a:srgbClr val="002060"/>
              </a:solidFill>
            </a:endParaRPr>
          </a:p>
          <a:p>
            <a:pPr rtl="0"/>
            <a:endParaRPr lang="en-US" sz="2400" dirty="0">
              <a:solidFill>
                <a:srgbClr val="002060"/>
              </a:solidFill>
            </a:endParaRPr>
          </a:p>
          <a:p>
            <a:pPr rtl="0"/>
            <a:r>
              <a:rPr lang="en-US" sz="2400" b="1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>
                <a:solidFill>
                  <a:srgbClr val="002060"/>
                </a:solidFill>
              </a:rPr>
              <a:t>[company name/logo]</a:t>
            </a:r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he-IL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  <a:p>
            <a:pPr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2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Matrix form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This model can be represented efficiently in matrix form </a:t>
            </a:r>
            <a:r>
              <a:rPr lang="en-US" dirty="0" smtClean="0"/>
              <a:t>as [3]: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MP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95" y="2389258"/>
                <a:ext cx="368372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28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5" y="3703321"/>
                <a:ext cx="10811693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8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/>
                  <a:t>In order to estimate this coefficients, one requires to have measurements of the output of the PA excited by a well-known input signal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well-known method of </a:t>
                </a:r>
                <a:r>
                  <a:rPr lang="en-US" b="1" dirty="0"/>
                  <a:t>minimizing the least squares error </a:t>
                </a:r>
                <a:r>
                  <a:rPr lang="en-US" dirty="0"/>
                  <a:t>between the calculated output and measured output. </a:t>
                </a:r>
                <a:r>
                  <a:rPr lang="en-US" dirty="0" smtClean="0"/>
                  <a:t>[3]</a:t>
                </a:r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3585145" y="5269077"/>
                <a:ext cx="473432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𝑋𝑦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5269077"/>
                <a:ext cx="473432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 smtClean="0"/>
              <a:t>Another way to </a:t>
            </a:r>
            <a:r>
              <a:rPr lang="en-US" dirty="0"/>
              <a:t>find the parameters that minimize the least squares </a:t>
            </a:r>
            <a:r>
              <a:rPr lang="en-US" dirty="0" smtClean="0"/>
              <a:t>error is using </a:t>
            </a:r>
            <a:r>
              <a:rPr lang="en-US" dirty="0"/>
              <a:t>stochastic gradient </a:t>
            </a:r>
            <a:r>
              <a:rPr lang="en-US" dirty="0" smtClean="0"/>
              <a:t>descent.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25" y="2865511"/>
                <a:ext cx="42590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2171874" y="4006459"/>
                <a:ext cx="6994199" cy="586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874" y="4006459"/>
                <a:ext cx="6994199" cy="586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1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 and K of PA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70412" y="1600201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/>
              <a:t>In order to find the optimal coefficients for the MP model, it is essential to choose values of m and k which model PA optimally. </a:t>
            </a:r>
            <a:endParaRPr lang="en-GB" dirty="0" smtClean="0"/>
          </a:p>
          <a:p>
            <a:pPr algn="l" rtl="0"/>
            <a:endParaRPr lang="en-GB" dirty="0"/>
          </a:p>
          <a:p>
            <a:pPr algn="l" rtl="0"/>
            <a:r>
              <a:rPr lang="en-GB" dirty="0" smtClean="0"/>
              <a:t>One </a:t>
            </a:r>
            <a:r>
              <a:rPr lang="en-GB" dirty="0"/>
              <a:t>should find values of m and k that minimize the error between calculated output generated by coefficients calculated with those specific m and k, and measured </a:t>
            </a:r>
            <a:r>
              <a:rPr lang="en-GB" dirty="0" smtClean="0"/>
              <a:t>output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04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4284" y="1028701"/>
            <a:ext cx="11436048" cy="582929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9011239" y="1841863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US" dirty="0" smtClean="0"/>
                  <a:t>At the same way, we can model our DPD using </a:t>
                </a:r>
                <a:r>
                  <a:rPr lang="en-US" dirty="0" err="1" smtClean="0"/>
                  <a:t>Volterra</a:t>
                </a:r>
                <a:r>
                  <a:rPr lang="en-US" dirty="0" smtClean="0"/>
                  <a:t> series 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In order to calculate the coefficient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</m:oMath>
                </a14:m>
                <a:r>
                  <a:rPr lang="en-US" dirty="0"/>
                  <a:t>, the same set of measurements is used, but it is scaled and used in reverse order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 smtClean="0"/>
                  <a:t>[3]</a:t>
                </a:r>
                <a:endParaRPr lang="en-US" dirty="0" smtClean="0"/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2" y="1600201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t="-2144" b="-5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18308" y="6096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</a:t>
            </a:r>
            <a:r>
              <a:rPr lang="en-US" dirty="0" smtClean="0">
                <a:solidFill>
                  <a:srgbClr val="002060"/>
                </a:solidFill>
              </a:rPr>
              <a:t>DPD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4880545" y="2298711"/>
                <a:ext cx="244832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45" y="2298711"/>
                <a:ext cx="244832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/>
              <p:cNvSpPr/>
              <p:nvPr/>
            </p:nvSpPr>
            <p:spPr>
              <a:xfrm>
                <a:off x="3351582" y="4983599"/>
                <a:ext cx="4747389" cy="1004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ma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fName>
                                <m:e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מלבן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82" y="4983599"/>
                <a:ext cx="4747389" cy="1004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MSE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coefficients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US" dirty="0"/>
                  <a:t> can be found </a:t>
                </a:r>
                <a:r>
                  <a:rPr lang="en-US" dirty="0" smtClean="0"/>
                  <a:t>using </a:t>
                </a:r>
                <a:r>
                  <a:rPr lang="en-US" dirty="0"/>
                  <a:t>the </a:t>
                </a:r>
                <a:r>
                  <a:rPr lang="en-US" dirty="0" smtClean="0"/>
                  <a:t>same algorithm as used at the pa modeling. </a:t>
                </a:r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 smtClean="0"/>
                  <a:t>[3]</a:t>
                </a:r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" y="1059785"/>
                <a:ext cx="10972800" cy="4839788"/>
              </a:xfrm>
              <a:prstGeom prst="rect">
                <a:avLst/>
              </a:prstGeom>
              <a:blipFill>
                <a:blip r:embed="rId2"/>
                <a:stretch>
                  <a:fillRect l="-1000" b="-5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3585145" y="3705693"/>
                <a:ext cx="47343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145" y="3705693"/>
                <a:ext cx="473432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5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505097" y="1017664"/>
            <a:ext cx="11316789" cy="5840336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M=2 , K=9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9194119" y="1907004"/>
            <a:ext cx="981847" cy="507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NNs usually consist of an input layer, hidden layers, and an output layer. </a:t>
                </a:r>
                <a:endParaRPr lang="he-IL" dirty="0" smtClean="0"/>
              </a:p>
              <a:p>
                <a:pPr algn="l" rtl="0"/>
                <a:endParaRPr lang="he-IL" dirty="0"/>
              </a:p>
              <a:p>
                <a:pPr algn="l" rtl="0"/>
                <a:r>
                  <a:rPr lang="en-US" dirty="0"/>
                  <a:t>The output of each neuron is equal to the bias plus the sum of the products of the input signals and corresponding weights, which is expressed </a:t>
                </a:r>
                <a:r>
                  <a:rPr lang="en-US" dirty="0" smtClean="0"/>
                  <a:t>as:</a:t>
                </a:r>
              </a:p>
              <a:p>
                <a:pPr algn="ctr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i="1"/>
                          <m:t>𝑙</m:t>
                        </m:r>
                      </m:sup>
                    </m:sSubSup>
                    <m:r>
                      <a:rPr lang="en-US" i="1"/>
                      <m:t>=</m:t>
                    </m:r>
                    <m:r>
                      <a:rPr lang="en-US" i="1"/>
                      <m:t>𝑓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𝑗</m:t>
                            </m:r>
                            <m:r>
                              <a:rPr lang="en-US" i="1"/>
                              <m:t>=</m:t>
                            </m:r>
                            <m:r>
                              <a:rPr lang="en-US" i="1"/>
                              <m:t>1</m:t>
                            </m:r>
                          </m:sub>
                          <m:sup>
                            <m:r>
                              <a:rPr lang="en-US" i="1"/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/>
                                </m:ctrlPr>
                              </m:sSubSupPr>
                              <m:e>
                                <m:r>
                                  <a:rPr lang="en-US" i="1"/>
                                  <m:t>𝑤</m:t>
                                </m:r>
                              </m:e>
                              <m:sub>
                                <m:r>
                                  <a:rPr lang="en-US" i="1"/>
                                  <m:t>𝑖𝑗</m:t>
                                </m:r>
                              </m:sub>
                              <m:sup>
                                <m:r>
                                  <a:rPr lang="en-US" i="1"/>
                                  <m:t>𝑙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/>
                                </m:ctrlPr>
                              </m:sSubSup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𝑗</m:t>
                                </m:r>
                              </m:sub>
                              <m:sup>
                                <m:r>
                                  <a:rPr lang="en-US" i="1"/>
                                  <m:t>𝑙</m:t>
                                </m:r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 i="1"/>
                                  <m:t>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𝑛</m:t>
                                </m:r>
                              </m:e>
                            </m:d>
                          </m:e>
                        </m:nary>
                        <m:r>
                          <a:rPr lang="en-US" i="1"/>
                          <m:t>+</m:t>
                        </m:r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𝑏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  <m:sup>
                            <m:r>
                              <a:rPr lang="en-US" i="1"/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US" dirty="0"/>
                  <a:t>Commonly used activation functions are the log sigmoid (</a:t>
                </a:r>
                <a:r>
                  <a:rPr lang="en-US" dirty="0" err="1"/>
                  <a:t>Logsig</a:t>
                </a:r>
                <a:r>
                  <a:rPr lang="en-US" dirty="0"/>
                  <a:t>) and </a:t>
                </a:r>
                <a:r>
                  <a:rPr lang="en-US" dirty="0" err="1"/>
                  <a:t>Relu</a:t>
                </a:r>
                <a:r>
                  <a:rPr lang="en-US" dirty="0" smtClean="0"/>
                  <a:t>.</a:t>
                </a:r>
              </a:p>
              <a:p>
                <a:pPr algn="l" rtl="0"/>
                <a:r>
                  <a:rPr lang="en-US" dirty="0" smtClean="0"/>
                  <a:t>[4]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028700"/>
                <a:ext cx="10972800" cy="5672545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29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610689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The values </a:t>
            </a:r>
            <a:r>
              <a:rPr lang="en-US" dirty="0"/>
              <a:t>of the weights and biases are updated using a well-known type of the back-propagation </a:t>
            </a:r>
            <a:r>
              <a:rPr lang="en-US" dirty="0" smtClean="0"/>
              <a:t>algorithm</a:t>
            </a:r>
          </a:p>
          <a:p>
            <a:pPr algn="l" rtl="0"/>
            <a:endParaRPr lang="en-US" dirty="0" smtClean="0"/>
          </a:p>
          <a:p>
            <a:pPr algn="l" rtl="0"/>
            <a:endParaRPr lang="he-IL" dirty="0"/>
          </a:p>
          <a:p>
            <a:pPr algn="l" rtl="0"/>
            <a:r>
              <a:rPr lang="en-US" dirty="0" smtClean="0"/>
              <a:t> The </a:t>
            </a:r>
            <a:r>
              <a:rPr lang="en-US" dirty="0"/>
              <a:t>cost function is then calculated again using the updated weights and biases during the next iteration</a:t>
            </a:r>
            <a:r>
              <a:rPr lang="en-US" dirty="0" smtClean="0"/>
              <a:t>.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Learning </a:t>
            </a:r>
            <a:r>
              <a:rPr lang="en-US" dirty="0"/>
              <a:t>stops when the number of iterations reaches the maximum iterations allowed, or when the NN satisfies the desired performance in terms of </a:t>
            </a:r>
            <a:r>
              <a:rPr lang="en-US" dirty="0" smtClean="0"/>
              <a:t>MSE</a:t>
            </a:r>
          </a:p>
          <a:p>
            <a:pPr algn="l" rtl="0"/>
            <a:r>
              <a:rPr lang="en-US" dirty="0" smtClean="0"/>
              <a:t>[4]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0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002060"/>
                </a:solidFill>
              </a:rPr>
              <a:t>This slide should contain an outline (list of headings) of the presentation</a:t>
            </a:r>
          </a:p>
          <a:p>
            <a:pPr lvl="1"/>
            <a:r>
              <a:rPr lang="en-US" smtClean="0">
                <a:solidFill>
                  <a:srgbClr val="002060"/>
                </a:solidFill>
              </a:rPr>
              <a:t>Maximum 5-6 bullets</a:t>
            </a:r>
          </a:p>
          <a:p>
            <a:pPr marL="857250" lvl="1" indent="-457200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Due to their strong adaptive nature and approximation capability, NNs are very attractive for the behavioral modeling of PAs. 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 single-input single-output feedforward </a:t>
            </a:r>
            <a:r>
              <a:rPr lang="en-US" dirty="0" smtClean="0"/>
              <a:t>model</a:t>
            </a:r>
          </a:p>
          <a:p>
            <a:pPr algn="l" rtl="0"/>
            <a:endParaRPr lang="en-US" dirty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this architecture requires the use of complex-valued weights and activation functions, which results in complicated calculations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8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483978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proposed architecture is a polar feed forward NN, in which the network consist of two different NNs</a:t>
            </a:r>
            <a:r>
              <a:rPr lang="en-US" dirty="0" smtClean="0"/>
              <a:t>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first NN extracts the amplitude response of the PA output, and the second extracts the phase response. 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u="sng" dirty="0" smtClean="0">
                <a:solidFill>
                  <a:srgbClr val="FF0000"/>
                </a:solidFill>
              </a:rPr>
              <a:t>The main problem: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the two NN branches in this design usually cannot converge at the same time, resulting in overtraining or </a:t>
            </a:r>
            <a:r>
              <a:rPr lang="en-US" dirty="0" smtClean="0"/>
              <a:t>undertraining</a:t>
            </a:r>
          </a:p>
          <a:p>
            <a:pPr algn="l" rtl="0"/>
            <a:r>
              <a:rPr lang="en-US" dirty="0" smtClean="0"/>
              <a:t>[4] </a:t>
            </a:r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7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>
                <a:solidFill>
                  <a:srgbClr val="002060"/>
                </a:solidFill>
              </a:rPr>
              <a:t>Modeling</a:t>
            </a:r>
            <a:r>
              <a:rPr lang="en-GB" dirty="0">
                <a:solidFill>
                  <a:srgbClr val="002060"/>
                </a:solidFill>
              </a:rPr>
              <a:t> a PA and a DPD with a NN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65908" y="130302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another architecture has been </a:t>
            </a:r>
            <a:r>
              <a:rPr lang="en-US" dirty="0" smtClean="0"/>
              <a:t>proposed</a:t>
            </a:r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r>
              <a:rPr lang="en-US" u="sng" dirty="0">
                <a:solidFill>
                  <a:srgbClr val="FF0000"/>
                </a:solidFill>
              </a:rPr>
              <a:t>The main problem: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this architecture does not take into account memory effects. </a:t>
            </a:r>
            <a:endParaRPr lang="en-US" dirty="0" smtClean="0"/>
          </a:p>
          <a:p>
            <a:pPr algn="l" rtl="0"/>
            <a:r>
              <a:rPr lang="en-US" dirty="0" smtClean="0"/>
              <a:t>[4]</a:t>
            </a:r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13017" y="2315390"/>
            <a:ext cx="5726883" cy="25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</a:t>
            </a:r>
            <a:r>
              <a:rPr lang="en-US" dirty="0" smtClean="0">
                <a:solidFill>
                  <a:srgbClr val="002060"/>
                </a:solidFill>
              </a:rPr>
              <a:t>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2846" y="480060"/>
            <a:ext cx="10972800" cy="52545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The proposed model in the </a:t>
            </a:r>
            <a:r>
              <a:rPr lang="en-US" dirty="0" smtClean="0"/>
              <a:t>article [4] is </a:t>
            </a:r>
            <a:r>
              <a:rPr lang="en-US" dirty="0"/>
              <a:t>a combination of the above </a:t>
            </a:r>
            <a:r>
              <a:rPr lang="en-US" dirty="0" smtClean="0"/>
              <a:t>architectures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76105" y="1417638"/>
            <a:ext cx="5323115" cy="52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6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</a:t>
            </a:r>
            <a:r>
              <a:rPr lang="en-US" dirty="0" smtClean="0">
                <a:solidFill>
                  <a:srgbClr val="002060"/>
                </a:solidFill>
              </a:rPr>
              <a:t>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It considers input’s in-phase (I) and quadrature (Q) components, the amplitudes of the input signal and nonlinear orders of it</a:t>
                </a:r>
                <a:r>
                  <a:rPr lang="en-US" dirty="0" smtClean="0"/>
                  <a:t>.</a:t>
                </a:r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input vector size is: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2</m:t>
                        </m:r>
                        <m:r>
                          <a:rPr lang="en-US" i="1"/>
                          <m:t>+</m:t>
                        </m:r>
                        <m:r>
                          <a:rPr lang="en-US" i="1"/>
                          <m:t>𝐾</m:t>
                        </m:r>
                      </m:e>
                    </m:d>
                    <m:r>
                      <a:rPr lang="en-US" i="1"/>
                      <m:t>∗</m:t>
                    </m:r>
                    <m:r>
                      <a:rPr lang="en-US" i="1"/>
                      <m:t>𝑀</m:t>
                    </m:r>
                  </m:oMath>
                </a14:m>
                <a:endParaRPr lang="en-US" dirty="0"/>
              </a:p>
              <a:p>
                <a:pPr algn="l" rtl="0"/>
                <a:r>
                  <a:rPr lang="en-US" dirty="0" smtClean="0"/>
                  <a:t>The output </a:t>
                </a:r>
                <a:r>
                  <a:rPr lang="en-US" dirty="0"/>
                  <a:t>vector size is </a:t>
                </a:r>
                <a14:m>
                  <m:oMath xmlns:m="http://schemas.openxmlformats.org/officeDocument/2006/math">
                    <m:r>
                      <a:rPr lang="en-US" i="1"/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algn="l" rtl="0"/>
                <a:r>
                  <a:rPr lang="en-US" dirty="0"/>
                  <a:t>The cost function is the MSE between the measured PA output and the NN output, and it defined as [4</a:t>
                </a:r>
                <a:r>
                  <a:rPr lang="en-US" dirty="0" smtClean="0"/>
                  <a:t>]: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𝐸</m:t>
                      </m:r>
                      <m:r>
                        <a:rPr lang="en-US" sz="2400" i="1"/>
                        <m:t>=</m:t>
                      </m:r>
                      <m:f>
                        <m:fPr>
                          <m:ctrlPr>
                            <a:rPr lang="en-US" sz="2400" i="1"/>
                          </m:ctrlPr>
                        </m:fPr>
                        <m:num>
                          <m:r>
                            <a:rPr lang="en-US" sz="2400" i="1"/>
                            <m:t>1</m:t>
                          </m:r>
                        </m:num>
                        <m:den>
                          <m:r>
                            <a:rPr lang="en-US" sz="2400" i="1"/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/>
                          </m:ctrlPr>
                        </m:naryPr>
                        <m:sub>
                          <m:r>
                            <a:rPr lang="en-US" sz="2400" i="1"/>
                            <m:t>𝑛</m:t>
                          </m:r>
                          <m:r>
                            <a:rPr lang="en-US" sz="2400" i="1"/>
                            <m:t>=</m:t>
                          </m:r>
                          <m:r>
                            <a:rPr lang="en-US" sz="2400" i="1"/>
                            <m:t>1</m:t>
                          </m:r>
                        </m:sub>
                        <m:sup>
                          <m:r>
                            <a:rPr lang="en-US" sz="2400" i="1"/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/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/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/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/>
                                          </m:ctrlPr>
                                        </m:dPr>
                                        <m:e>
                                          <m:r>
                                            <a:rPr lang="en-US" sz="2400" i="1"/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/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/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/>
                                          </m:ctrlPr>
                                        </m:dPr>
                                        <m:e>
                                          <m:r>
                                            <a:rPr lang="en-US" sz="2400" i="1"/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/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/>
                        <m:t>=</m:t>
                      </m:r>
                      <m:f>
                        <m:fPr>
                          <m:ctrlPr>
                            <a:rPr lang="en-US" sz="2400" i="1"/>
                          </m:ctrlPr>
                        </m:fPr>
                        <m:num>
                          <m:r>
                            <a:rPr lang="en-US" sz="2400" i="1"/>
                            <m:t>1</m:t>
                          </m:r>
                        </m:num>
                        <m:den>
                          <m:r>
                            <a:rPr lang="en-US" sz="2400" i="1"/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/>
                          </m:ctrlPr>
                        </m:naryPr>
                        <m:sub>
                          <m:r>
                            <a:rPr lang="en-US" sz="2400" i="1"/>
                            <m:t>𝑛</m:t>
                          </m:r>
                          <m:r>
                            <a:rPr lang="en-US" sz="2400" i="1"/>
                            <m:t>=</m:t>
                          </m:r>
                          <m:r>
                            <a:rPr lang="en-US" sz="2400" i="1"/>
                            <m:t>1</m:t>
                          </m:r>
                        </m:sub>
                        <m:sup>
                          <m:r>
                            <a:rPr lang="en-US" sz="2400" i="1"/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/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/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/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/>
                                          </m:ctrlPr>
                                        </m:dPr>
                                        <m:e>
                                          <m:r>
                                            <a:rPr lang="en-US" sz="2400" i="1"/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/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2400" i="1"/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/>
                                          </m:ctrlPr>
                                        </m:dPr>
                                        <m:e>
                                          <m:r>
                                            <a:rPr lang="en-US" sz="2400" i="1"/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/>
                                    <m:t>2</m:t>
                                  </m:r>
                                </m:sup>
                              </m:sSup>
                              <m:r>
                                <a:rPr lang="en-US" sz="2400" i="1"/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/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/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/>
                                            <m:t>𝑚𝑒𝑎𝑠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/>
                                          </m:ctrlPr>
                                        </m:dPr>
                                        <m:e>
                                          <m:r>
                                            <a:rPr lang="en-US" sz="2400" i="1"/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2400" i="1"/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/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/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sz="2400" i="1"/>
                                            <m:t>𝑁𝑁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/>
                                          </m:ctrlPr>
                                        </m:dPr>
                                        <m:e>
                                          <m:r>
                                            <a:rPr lang="en-US" sz="2400" i="1"/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/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1"/>
                        <m:t> 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48005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 r="-811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8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Chosen </a:t>
            </a:r>
            <a:r>
              <a:rPr lang="en-US" dirty="0" smtClean="0">
                <a:solidFill>
                  <a:srgbClr val="002060"/>
                </a:solidFill>
              </a:rPr>
              <a:t>Solution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As mentioned before, we found the ideal memory order (</a:t>
                </a:r>
                <a14:m>
                  <m:oMath xmlns:m="http://schemas.openxmlformats.org/officeDocument/2006/math">
                    <m:r>
                      <a:rPr lang="en-US" i="1"/>
                      <m:t>𝑀</m:t>
                    </m:r>
                    <m:r>
                      <a:rPr lang="en-US" i="1"/>
                      <m:t>=</m:t>
                    </m:r>
                    <m:r>
                      <a:rPr lang="en-US" i="1"/>
                      <m:t>2</m:t>
                    </m:r>
                  </m:oMath>
                </a14:m>
                <a:r>
                  <a:rPr lang="en-US" dirty="0"/>
                  <a:t>) and nonlinearity order (</a:t>
                </a:r>
                <a14:m>
                  <m:oMath xmlns:m="http://schemas.openxmlformats.org/officeDocument/2006/math">
                    <m:r>
                      <a:rPr lang="en-US" i="1"/>
                      <m:t>𝐾</m:t>
                    </m:r>
                    <m:r>
                      <a:rPr lang="en-US" i="1"/>
                      <m:t>=</m:t>
                    </m:r>
                    <m:r>
                      <a:rPr lang="en-US" i="1"/>
                      <m:t>9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 smtClean="0"/>
                  <a:t>Therefore, input </a:t>
                </a:r>
                <a:r>
                  <a:rPr lang="en-US" dirty="0"/>
                  <a:t>vector size is 22, and output vector size is </a:t>
                </a:r>
                <a:r>
                  <a:rPr lang="en-US" dirty="0" smtClean="0"/>
                  <a:t>2.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We tried to change the number of the hidden layers, and the number of neurons at each </a:t>
                </a:r>
                <a:r>
                  <a:rPr lang="en-US" dirty="0" smtClean="0"/>
                  <a:t>layer</a:t>
                </a:r>
              </a:p>
              <a:p>
                <a:pPr algn="l" rtl="0"/>
                <a:endParaRPr lang="en-US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6" y="862148"/>
                <a:ext cx="10972800" cy="5512526"/>
              </a:xfrm>
              <a:prstGeom prst="rect">
                <a:avLst/>
              </a:prstGeom>
              <a:blipFill>
                <a:blip r:embed="rId2"/>
                <a:stretch>
                  <a:fillRect l="-1000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23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PA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28" y="1544138"/>
            <a:ext cx="11518344" cy="18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DPD NN architecture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 rotWithShape="1">
          <a:blip r:embed="rId2"/>
          <a:srcRect r="40308"/>
          <a:stretch/>
        </p:blipFill>
        <p:spPr>
          <a:xfrm>
            <a:off x="235739" y="1289578"/>
            <a:ext cx="11722593" cy="1736010"/>
          </a:xfrm>
          <a:prstGeom prst="rect">
            <a:avLst/>
          </a:prstGeom>
        </p:spPr>
      </p:pic>
      <p:pic>
        <p:nvPicPr>
          <p:cNvPr id="6" name="תמונה 5"/>
          <p:cNvPicPr/>
          <p:nvPr/>
        </p:nvPicPr>
        <p:blipFill rotWithShape="1">
          <a:blip r:embed="rId2"/>
          <a:srcRect l="59537"/>
          <a:stretch/>
        </p:blipFill>
        <p:spPr>
          <a:xfrm>
            <a:off x="1712259" y="3254000"/>
            <a:ext cx="8438517" cy="18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PA modeling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Classical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223" y="1135879"/>
            <a:ext cx="10119583" cy="4890979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-183102" y="6026858"/>
            <a:ext cx="11917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endParaRPr lang="en-US" sz="2400" b="1" dirty="0">
              <a:solidFill>
                <a:srgbClr val="FC7D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3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1365" y="1417319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amplifiers (PAs), are inherently nonlinear 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nonlinearity </a:t>
            </a:r>
            <a:r>
              <a:rPr lang="en-US" sz="2800" dirty="0"/>
              <a:t>causes in-band distortion and a spectral </a:t>
            </a:r>
            <a:r>
              <a:rPr lang="en-US" sz="2800" dirty="0" smtClean="0"/>
              <a:t>regrowth.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role of the Digital </a:t>
            </a:r>
            <a:r>
              <a:rPr lang="en-US" sz="2800" dirty="0"/>
              <a:t>Pre Distortion (DPD) </a:t>
            </a:r>
            <a:r>
              <a:rPr lang="en-US" sz="2800" dirty="0" smtClean="0"/>
              <a:t>is to distort the signal in a way that will be, in turn, compensated by the PA</a:t>
            </a:r>
            <a:r>
              <a:rPr lang="en-US" sz="2800" dirty="0" smtClean="0"/>
              <a:t>.</a:t>
            </a:r>
          </a:p>
          <a:p>
            <a:pPr lvl="1" algn="l" rtl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5247" y="1105383"/>
            <a:ext cx="10883130" cy="4877406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-139337" y="5982789"/>
            <a:ext cx="11874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378130" y="5933097"/>
            <a:ext cx="9196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input signal spectrum</a:t>
            </a:r>
            <a:endParaRPr lang="en-US" sz="2800" b="1" dirty="0">
              <a:solidFill>
                <a:srgbClr val="FF861C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2445" y="1100318"/>
            <a:ext cx="10054046" cy="48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PA modeling 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0565" y="998538"/>
            <a:ext cx="9975669" cy="4771021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1260565" y="5817839"/>
            <a:ext cx="9196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modeled </a:t>
            </a:r>
            <a:r>
              <a:rPr lang="en-US" sz="2800" b="1" dirty="0" smtClean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</a:t>
            </a:r>
            <a:r>
              <a:rPr lang="en-US" sz="2800" b="1" dirty="0" smtClean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PA</a:t>
            </a:r>
            <a:endParaRPr lang="en-US" sz="2800" b="1" dirty="0">
              <a:solidFill>
                <a:srgbClr val="FF8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SGD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8870" y="1118216"/>
            <a:ext cx="10476592" cy="5136769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901337" y="6024153"/>
            <a:ext cx="1069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Normalized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error between SGD modeled PA output and real Lab’s PA output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36766" y="959350"/>
            <a:ext cx="9675223" cy="4997838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AM/AM distortion of input signal, caused by </a:t>
            </a:r>
            <a:r>
              <a:rPr lang="en-US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US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US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AM/PM distortion of input signal,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04742" y="1025167"/>
            <a:ext cx="9469302" cy="49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2994" y="387850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PA modeling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287382" y="5957188"/>
            <a:ext cx="11504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(22-40-2) NN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PA in blue, and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real lab’s PA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in orange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643" y="959350"/>
            <a:ext cx="9497968" cy="50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5279" y="574765"/>
            <a:ext cx="10972800" cy="3709852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Results</a:t>
            </a:r>
          </a:p>
          <a:p>
            <a:pPr algn="ctr"/>
            <a:endParaRPr lang="en-US" sz="6600" dirty="0" smtClean="0">
              <a:solidFill>
                <a:srgbClr val="002060"/>
              </a:solidFill>
            </a:endParaRPr>
          </a:p>
          <a:p>
            <a:pPr algn="ctr"/>
            <a:r>
              <a:rPr lang="en-US" sz="6600" dirty="0" smtClean="0">
                <a:solidFill>
                  <a:srgbClr val="002060"/>
                </a:solidFill>
              </a:rPr>
              <a:t>DPD</a:t>
            </a:r>
            <a:endParaRPr lang="he-IL" sz="6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154" y="998538"/>
            <a:ext cx="10354491" cy="5227172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071154" y="6225710"/>
            <a:ext cx="10110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US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0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977718" y="6190296"/>
            <a:ext cx="10110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of AM/PM distortion of input signal, </a:t>
            </a:r>
            <a:r>
              <a:rPr lang="en-GB" sz="3200" b="1" dirty="0" smtClean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7" name="תמונה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7718" y="998538"/>
            <a:ext cx="10204088" cy="520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17565" y="131313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The aim of this project is that ideally, the total response of the Pre-distorter and PAs will be linear (reduce am/am, am/pm distortions and OOB emission) up to some saturation voltage. 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Using </a:t>
            </a:r>
            <a:r>
              <a:rPr lang="en-US" sz="2800" dirty="0"/>
              <a:t>both classical and deep learning methods, we will create a digital pre distorter that preprocess a signal before entering a nonlinear power amplifier</a:t>
            </a:r>
            <a:r>
              <a:rPr lang="en-US" sz="2800" dirty="0" smtClean="0"/>
              <a:t>. 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Classical </a:t>
            </a:r>
            <a:r>
              <a:rPr lang="en-US" dirty="0" smtClean="0">
                <a:solidFill>
                  <a:srgbClr val="002060"/>
                </a:solidFill>
              </a:rPr>
              <a:t>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509451" y="6027003"/>
            <a:ext cx="10672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 caused by </a:t>
            </a:r>
            <a:r>
              <a:rPr lang="en-GB" sz="2400" dirty="0" err="1">
                <a:latin typeface="Calibri Light" panose="020F0302020204030204" pitchFamily="34" charset="0"/>
                <a:ea typeface="Times New Roman" panose="02020603050405020304" pitchFamily="18" charset="0"/>
              </a:rPr>
              <a:t>modeled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PA, </a:t>
            </a:r>
            <a:r>
              <a:rPr lang="en-GB" sz="2800" b="1" dirty="0">
                <a:solidFill>
                  <a:srgbClr val="FF861C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and </a:t>
            </a:r>
            <a:r>
              <a:rPr lang="en-GB" sz="28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classical DPD</a:t>
            </a:r>
            <a:endParaRPr lang="en-US" sz="2400" dirty="0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562" y="1175719"/>
            <a:ext cx="9453836" cy="47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pic>
        <p:nvPicPr>
          <p:cNvPr id="3" name="תמונה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921" y="998538"/>
            <a:ext cx="10073822" cy="5149661"/>
          </a:xfrm>
          <a:prstGeom prst="rect">
            <a:avLst/>
          </a:prstGeom>
        </p:spPr>
      </p:pic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AM/AM 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</p:spTree>
    <p:extLst>
      <p:ext uri="{BB962C8B-B14F-4D97-AF65-F5344CB8AC3E}">
        <p14:creationId xmlns:p14="http://schemas.microsoft.com/office/powerpoint/2010/main" val="12375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AM/PM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distortion of input signal,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53836" y="998538"/>
            <a:ext cx="9989127" cy="51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1999" y="216557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NN  - DPD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0" y="6079202"/>
            <a:ext cx="11499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illustration of OOB emission, </a:t>
            </a:r>
            <a:r>
              <a:rPr lang="en-GB" sz="2400" b="1" dirty="0">
                <a:solidFill>
                  <a:srgbClr val="FC7D0E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(orange) and </a:t>
            </a:r>
            <a:r>
              <a:rPr lang="en-GB" sz="2400" b="1" dirty="0">
                <a:solidFill>
                  <a:srgbClr val="00206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without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 (blue) </a:t>
            </a:r>
          </a:p>
          <a:p>
            <a:pPr algn="ctr"/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feedforward (22-30-40-30-20-10-2) NN </a:t>
            </a:r>
            <a:r>
              <a:rPr lang="en-GB" sz="2400" dirty="0" smtClean="0">
                <a:latin typeface="Calibri Light" panose="020F0302020204030204" pitchFamily="34" charset="0"/>
                <a:ea typeface="Times New Roman" panose="02020603050405020304" pitchFamily="18" charset="0"/>
              </a:rPr>
              <a:t>modelled </a:t>
            </a:r>
            <a:r>
              <a:rPr lang="en-GB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DPD</a:t>
            </a:r>
          </a:p>
        </p:txBody>
      </p:sp>
      <p:pic>
        <p:nvPicPr>
          <p:cNvPr id="6" name="תמונה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84563" y="998538"/>
            <a:ext cx="10127673" cy="51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GB" dirty="0"/>
                  <a:t>In order to compare different NN architectures and to justify why we chose the proposed model, different comparisons will be </a:t>
                </a:r>
                <a:r>
                  <a:rPr lang="en-GB" dirty="0" smtClean="0"/>
                  <a:t>shown.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In order to test AM/AM performance, we calculated the normalized MMSE between desired output (Gain*input) and modeled output with </a:t>
                </a:r>
                <a:r>
                  <a:rPr lang="en-US" dirty="0" smtClean="0"/>
                  <a:t>DPD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Moreover, we checked what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𝑅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linear regression of the AM/AM curvature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793569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8582389"/>
                  </p:ext>
                </p:extLst>
              </p:nvPr>
            </p:nvGraphicFramePr>
            <p:xfrm>
              <a:off x="372311" y="1290285"/>
              <a:ext cx="11034992" cy="192397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DPD Model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1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>
                                        <a:effectLst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100"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-14.417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-16.414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-16.680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22-25-35-30-20-10-2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-17.739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--17.387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0.9996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טבלה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8582389"/>
                  </p:ext>
                </p:extLst>
              </p:nvPr>
            </p:nvGraphicFramePr>
            <p:xfrm>
              <a:off x="372311" y="1290285"/>
              <a:ext cx="11034992" cy="1923972"/>
            </p:xfrm>
            <a:graphic>
              <a:graphicData uri="http://schemas.openxmlformats.org/drawingml/2006/table">
                <a:tbl>
                  <a:tblPr firstRow="1" firstCol="1" bandRow="1">
                    <a:tableStyleId>{793D81CF-94F2-401A-BA57-92F5A7B2D0C5}</a:tableStyleId>
                  </a:tblPr>
                  <a:tblGrid>
                    <a:gridCol w="3677588">
                      <a:extLst>
                        <a:ext uri="{9D8B030D-6E8A-4147-A177-3AD203B41FA5}">
                          <a16:colId xmlns:a16="http://schemas.microsoft.com/office/drawing/2014/main" val="3794307833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897301688"/>
                        </a:ext>
                      </a:extLst>
                    </a:gridCol>
                    <a:gridCol w="3678702">
                      <a:extLst>
                        <a:ext uri="{9D8B030D-6E8A-4147-A177-3AD203B41FA5}">
                          <a16:colId xmlns:a16="http://schemas.microsoft.com/office/drawing/2014/main" val="142098537"/>
                        </a:ext>
                      </a:extLst>
                    </a:gridCol>
                  </a:tblGrid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DPD Model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MMSE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0248" marR="120248" marT="0" marB="0">
                        <a:blipFill>
                          <a:blip r:embed="rId2"/>
                          <a:stretch>
                            <a:fillRect l="-200000" t="-24528" r="-331" b="-5490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438723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-14.417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0.9969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0829540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22-40-2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-16.414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0.9985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4064006051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22-50-2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-16.680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0.9986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87383265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22-25-35-30-20-10-2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-17.739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0.9993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1508502599"/>
                      </a:ext>
                    </a:extLst>
                  </a:tr>
                  <a:tr h="32066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22-30-40-30-20-10-2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>
                              <a:effectLst/>
                            </a:rPr>
                            <a:t>--17.387 dB</a:t>
                          </a:r>
                          <a:endParaRPr lang="en-US" sz="2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100" dirty="0">
                              <a:effectLst/>
                            </a:rPr>
                            <a:t>0.9996</a:t>
                          </a:r>
                          <a:endParaRPr lang="en-US" sz="2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20248" marR="120248" marT="0" marB="0"/>
                    </a:tc>
                    <a:extLst>
                      <a:ext uri="{0D108BD9-81ED-4DB2-BD59-A6C34878D82A}">
                        <a16:rowId xmlns:a16="http://schemas.microsoft.com/office/drawing/2014/main" val="23739513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מלבן 5"/>
          <p:cNvSpPr/>
          <p:nvPr/>
        </p:nvSpPr>
        <p:spPr>
          <a:xfrm>
            <a:off x="573048" y="3325373"/>
            <a:ext cx="10834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AM/AM performance for different DPD NN models. The proposed model has the most linear AM/AM curvature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5422" y="4696977"/>
            <a:ext cx="11758155" cy="141287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dirty="0" smtClean="0"/>
              <a:t>It </a:t>
            </a:r>
            <a:r>
              <a:rPr lang="en-GB" dirty="0"/>
              <a:t>is clear that the proposed model does not gives the minimal MMSE, but we chose it due to its linearity performance.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8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 rtl="0">
                  <a:buNone/>
                </a:pPr>
                <a:endParaRPr lang="en-US" dirty="0" smtClean="0"/>
              </a:p>
              <a:p>
                <a:pPr algn="l" rtl="0"/>
                <a:r>
                  <a:rPr lang="en-US" dirty="0"/>
                  <a:t>In order to test OOB emission performance, we calculated the energy of the signal out-of-band and divided it by the energy of the signal in-band</a:t>
                </a:r>
                <a:r>
                  <a:rPr lang="en-US" dirty="0" smtClean="0"/>
                  <a:t>.</a:t>
                </a:r>
              </a:p>
              <a:p>
                <a:pPr algn="l" rtl="0"/>
                <a:endParaRPr lang="en-GB" dirty="0"/>
              </a:p>
              <a:p>
                <a:pPr algn="l" rtl="0"/>
                <a:r>
                  <a:rPr lang="en-US" dirty="0"/>
                  <a:t>We marked this quotient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emission</m:t>
                        </m:r>
                        <m:r>
                          <a:rPr lang="en-US"/>
                          <m:t>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emission</m:t>
                          </m:r>
                          <m:r>
                            <a:rPr lang="en-US"/>
                            <m:t> </m:t>
                          </m:r>
                        </m:sub>
                      </m:sSub>
                      <m:r>
                        <a:rPr lang="en-US" i="1"/>
                        <m:t>= 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𝐸</m:t>
                              </m:r>
                            </m:e>
                            <m:sub>
                              <m:r>
                                <a:rPr lang="en-US" i="1"/>
                                <m:t>𝑂𝑂𝐵</m:t>
                              </m:r>
                              <m:r>
                                <a:rPr lang="en-US" i="1"/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𝐸</m:t>
                              </m:r>
                            </m:e>
                            <m:sub>
                              <m:r>
                                <a:rPr lang="en-US" i="1"/>
                                <m:t>𝐼𝐵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r>
                  <a:rPr lang="en-GB" dirty="0"/>
                  <a:t>We did this process for both output signals, with NN DPD and without NN DPD, and divided the result of the former by the latter. </a:t>
                </a:r>
                <a:endParaRPr lang="en-GB" dirty="0" smtClean="0"/>
              </a:p>
              <a:p>
                <a:pPr algn="l" rtl="0"/>
                <a:r>
                  <a:rPr lang="en-US" dirty="0"/>
                  <a:t>We marked this quotient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𝜂</m:t>
                        </m:r>
                      </m:e>
                      <m:sub>
                        <m:r>
                          <a:rPr lang="en-US" i="1"/>
                          <m:t>𝐷𝑃𝐷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𝜂</m:t>
                          </m:r>
                        </m:e>
                        <m:sub>
                          <m:r>
                            <a:rPr lang="en-US" i="1"/>
                            <m:t>𝐷𝑃𝐷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/>
                                <m:t>emission</m:t>
                              </m:r>
                              <m:r>
                                <a:rPr lang="en-US"/>
                                <m:t> </m:t>
                              </m:r>
                            </m:sub>
                            <m:sup>
                              <m:r>
                                <a:rPr lang="en-US" i="1"/>
                                <m:t>𝑤𝑖𝑡</m:t>
                              </m:r>
                              <m:r>
                                <a:rPr lang="en-US" i="1"/>
                                <m:t>h</m:t>
                              </m:r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𝐷𝑃𝐷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𝜂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/>
                                <m:t>emission</m:t>
                              </m:r>
                              <m:r>
                                <a:rPr lang="en-US"/>
                                <m:t> </m:t>
                              </m:r>
                            </m:sub>
                            <m:sup>
                              <m:r>
                                <a:rPr lang="en-US" i="1"/>
                                <m:t>𝑤𝑖𝑡</m:t>
                              </m:r>
                              <m:r>
                                <a:rPr lang="en-US" i="1"/>
                                <m:t>h</m:t>
                              </m:r>
                              <m:r>
                                <a:rPr lang="en-US" i="1"/>
                                <m:t>𝑜𝑢𝑡</m:t>
                              </m:r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𝐷𝑃𝐷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algn="l" rtl="0"/>
                <a:endParaRPr lang="en-US" dirty="0" smtClean="0"/>
              </a:p>
              <a:p>
                <a:pPr algn="l" rtl="0"/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54" y="558042"/>
                <a:ext cx="12035246" cy="6064431"/>
              </a:xfrm>
              <a:prstGeom prst="rect">
                <a:avLst/>
              </a:prstGeo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6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599" y="313539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Comparisons with different models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:r>
                  <a:rPr lang="en-GB" dirty="0" smtClean="0"/>
                  <a:t>It is clear that the proposed model does not gives the minimal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𝐷𝑃𝐷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but we chose it due to it’s linearity performance.</a:t>
                </a:r>
                <a:endParaRPr lang="en-US" dirty="0" smtClean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8" y="5106661"/>
                <a:ext cx="11758155" cy="1412878"/>
              </a:xfrm>
              <a:prstGeom prst="rect">
                <a:avLst/>
              </a:prstGeom>
              <a:blipFill>
                <a:blip r:embed="rId2"/>
                <a:stretch>
                  <a:fillRect l="-933" t="-7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2079929"/>
                  </p:ext>
                </p:extLst>
              </p:nvPr>
            </p:nvGraphicFramePr>
            <p:xfrm>
              <a:off x="317437" y="1041870"/>
              <a:ext cx="11394123" cy="301752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3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3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3300">
                                        <a:effectLst/>
                                      </a:rPr>
                                      <m:t>𝐷𝑃𝐷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-7.203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-7.820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-7.015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-8.110 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49667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22-30-40-30-20-10-2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-7.994 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טבלה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2079929"/>
                  </p:ext>
                </p:extLst>
              </p:nvPr>
            </p:nvGraphicFramePr>
            <p:xfrm>
              <a:off x="317437" y="1041870"/>
              <a:ext cx="11394123" cy="301752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5696199">
                      <a:extLst>
                        <a:ext uri="{9D8B030D-6E8A-4147-A177-3AD203B41FA5}">
                          <a16:colId xmlns:a16="http://schemas.microsoft.com/office/drawing/2014/main" val="3797781071"/>
                        </a:ext>
                      </a:extLst>
                    </a:gridCol>
                    <a:gridCol w="5697924">
                      <a:extLst>
                        <a:ext uri="{9D8B030D-6E8A-4147-A177-3AD203B41FA5}">
                          <a16:colId xmlns:a16="http://schemas.microsoft.com/office/drawing/2014/main" val="1725054394"/>
                        </a:ext>
                      </a:extLst>
                    </a:gridCol>
                  </a:tblGrid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DPD Model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6252" marR="186252" marT="0" marB="0">
                        <a:blipFill>
                          <a:blip r:embed="rId3"/>
                          <a:stretch>
                            <a:fillRect l="-100107" t="-22892" r="-428" b="-549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69370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-7.203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90765072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22-40-2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-7.820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237548559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22-50-2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-7.015 dB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367188909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22-25-35-30-20-10-2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-8.110 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220673093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>
                              <a:effectLst/>
                            </a:rPr>
                            <a:t>22-30-40-30-20-10-2</a:t>
                          </a:r>
                          <a:endParaRPr lang="en-US" sz="33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300" dirty="0">
                              <a:effectLst/>
                            </a:rPr>
                            <a:t>-7.994 dB</a:t>
                          </a:r>
                          <a:endParaRPr lang="en-US" sz="33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86252" marR="186252" marT="0" marB="0"/>
                    </a:tc>
                    <a:extLst>
                      <a:ext uri="{0D108BD9-81ED-4DB2-BD59-A6C34878D82A}">
                        <a16:rowId xmlns:a16="http://schemas.microsoft.com/office/drawing/2014/main" val="17236782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מלבן 7"/>
          <p:cNvSpPr/>
          <p:nvPr/>
        </p:nvSpPr>
        <p:spPr>
          <a:xfrm>
            <a:off x="597369" y="4198209"/>
            <a:ext cx="10834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 Light" panose="020F0302020204030204" pitchFamily="34" charset="0"/>
                <a:ea typeface="Times New Roman" panose="02020603050405020304" pitchFamily="18" charset="0"/>
              </a:rPr>
              <a:t>OOB emission performance for different DPD NN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89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Conclusion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Repeat the project goal in other words</a:t>
            </a:r>
          </a:p>
          <a:p>
            <a:pPr lvl="1" algn="ctr"/>
            <a:r>
              <a:rPr lang="en-US" smtClean="0">
                <a:solidFill>
                  <a:srgbClr val="002060"/>
                </a:solidFill>
              </a:rPr>
              <a:t>Have you achieved the goal? (if not, that’s fine and you have to explain why)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Summarize your results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Emphasize original contribution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62615" y="228600"/>
            <a:ext cx="82296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1015" y="1201783"/>
            <a:ext cx="109728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 [1] </a:t>
            </a:r>
            <a:r>
              <a:rPr lang="en-US" dirty="0" err="1"/>
              <a:t>Fadhel</a:t>
            </a:r>
            <a:r>
              <a:rPr lang="en-US" dirty="0"/>
              <a:t> </a:t>
            </a:r>
            <a:r>
              <a:rPr lang="en-US" dirty="0" err="1"/>
              <a:t>M.Ghannouchi</a:t>
            </a:r>
            <a:r>
              <a:rPr lang="en-US" dirty="0"/>
              <a:t>, </a:t>
            </a:r>
            <a:r>
              <a:rPr lang="en-US" dirty="0" err="1"/>
              <a:t>Oualid</a:t>
            </a:r>
            <a:r>
              <a:rPr lang="en-US" dirty="0"/>
              <a:t> </a:t>
            </a:r>
            <a:r>
              <a:rPr lang="en-US" dirty="0" err="1"/>
              <a:t>Hammi</a:t>
            </a:r>
            <a:r>
              <a:rPr lang="en-US" dirty="0"/>
              <a:t>, Mohamad </a:t>
            </a:r>
            <a:r>
              <a:rPr lang="en-US" dirty="0" err="1"/>
              <a:t>Helaoui</a:t>
            </a:r>
            <a:r>
              <a:rPr lang="en-US" dirty="0"/>
              <a:t>, “Behavioral Modeling And </a:t>
            </a:r>
            <a:r>
              <a:rPr lang="en-US" dirty="0" err="1"/>
              <a:t>Predistortion</a:t>
            </a:r>
            <a:r>
              <a:rPr lang="en-US" dirty="0"/>
              <a:t> Of Wideband Wireless Transmitters”, </a:t>
            </a:r>
            <a:r>
              <a:rPr lang="en-US" dirty="0" err="1"/>
              <a:t>Chichester</a:t>
            </a:r>
            <a:r>
              <a:rPr lang="en-US" dirty="0"/>
              <a:t>, United Kingdom, John Wiley &amp; Sons Ltd, 2015, pp. 115-116.</a:t>
            </a:r>
          </a:p>
          <a:p>
            <a:pPr algn="l" rtl="0"/>
            <a:r>
              <a:rPr lang="en-US" dirty="0"/>
              <a:t>[2] Lei Ding, “Digital </a:t>
            </a:r>
            <a:r>
              <a:rPr lang="en-US" dirty="0" err="1"/>
              <a:t>Predistortion</a:t>
            </a:r>
            <a:r>
              <a:rPr lang="en-US" dirty="0"/>
              <a:t> of Power Amplifiers for Wireless Applications”, 2004, ProQuest Information and Learning Company, Ann Arbor, MI, pp. 1-4</a:t>
            </a:r>
          </a:p>
          <a:p>
            <a:pPr algn="l" rtl="0"/>
            <a:r>
              <a:rPr lang="en-US" dirty="0"/>
              <a:t>[3] Z. Dunn, M. </a:t>
            </a:r>
            <a:r>
              <a:rPr lang="en-US" dirty="0" err="1"/>
              <a:t>Yeary</a:t>
            </a:r>
            <a:r>
              <a:rPr lang="en-US" dirty="0"/>
              <a:t>, C. Fulton, N. Goodman, “Memory Polynomial Model for Digital </a:t>
            </a:r>
            <a:r>
              <a:rPr lang="en-US" dirty="0" err="1"/>
              <a:t>Predistortion</a:t>
            </a:r>
            <a:r>
              <a:rPr lang="en-US" dirty="0"/>
              <a:t> of Broadband Solid-State Radar Amplifiers”, in 2015 IEEE Radar Conference (</a:t>
            </a:r>
            <a:r>
              <a:rPr lang="en-US" dirty="0" err="1"/>
              <a:t>RadarCon</a:t>
            </a:r>
            <a:r>
              <a:rPr lang="en-US" dirty="0"/>
              <a:t>), IEEE, 2015, pp. 1482-1486.</a:t>
            </a:r>
          </a:p>
          <a:p>
            <a:pPr algn="l" rtl="0"/>
            <a:r>
              <a:rPr lang="en-US" dirty="0"/>
              <a:t>[4] </a:t>
            </a:r>
            <a:r>
              <a:rPr lang="en-US" dirty="0" err="1"/>
              <a:t>Dongming</a:t>
            </a:r>
            <a:r>
              <a:rPr lang="en-US" dirty="0"/>
              <a:t> Wang , </a:t>
            </a:r>
            <a:r>
              <a:rPr lang="en-US" dirty="0" err="1"/>
              <a:t>Mohsin</a:t>
            </a:r>
            <a:r>
              <a:rPr lang="en-US" dirty="0"/>
              <a:t> Aziz, Mohamed </a:t>
            </a:r>
            <a:r>
              <a:rPr lang="en-US" dirty="0" err="1"/>
              <a:t>Helaoui</a:t>
            </a:r>
            <a:r>
              <a:rPr lang="en-US" dirty="0"/>
              <a:t>, and </a:t>
            </a:r>
            <a:r>
              <a:rPr lang="en-US" dirty="0" err="1"/>
              <a:t>Fadhel</a:t>
            </a:r>
            <a:r>
              <a:rPr lang="en-US" dirty="0"/>
              <a:t> M. </a:t>
            </a:r>
            <a:r>
              <a:rPr lang="en-US" dirty="0" err="1"/>
              <a:t>Ghannouchi</a:t>
            </a:r>
            <a:r>
              <a:rPr lang="en-US" dirty="0"/>
              <a:t>, “Augmented Real-Valued Time-Delay Neural Network for Compensation of Distortions and Impairments in Wireless Transmitters”, IEEE Transactions on Neural Networks and Learning Systems, vol. 30, no. 1, pp. 242-254, 2019.</a:t>
            </a:r>
          </a:p>
          <a:p>
            <a:pPr marL="0" indent="0" algn="l" rtl="0">
              <a:buNone/>
            </a:pP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1091065"/>
            <a:ext cx="12083144" cy="530973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>
              <a:lnSpc>
                <a:spcPct val="100000"/>
              </a:lnSpc>
            </a:pPr>
            <a:r>
              <a:rPr lang="en-US" sz="2800" dirty="0" smtClean="0"/>
              <a:t>Power </a:t>
            </a:r>
            <a:r>
              <a:rPr lang="en-US" sz="2800" dirty="0"/>
              <a:t>amplifiers (PAs), </a:t>
            </a:r>
            <a:r>
              <a:rPr lang="en-US" sz="2800" dirty="0" smtClean="0"/>
              <a:t>are </a:t>
            </a:r>
            <a:r>
              <a:rPr lang="en-US" sz="2800" dirty="0"/>
              <a:t>inherently nonlinear </a:t>
            </a:r>
            <a:r>
              <a:rPr lang="en-US" sz="2800" dirty="0" smtClean="0"/>
              <a:t>systems.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r>
              <a:rPr lang="en-GB" sz="2800" dirty="0" smtClean="0"/>
              <a:t>They are </a:t>
            </a:r>
            <a:r>
              <a:rPr lang="en-GB" sz="2800" dirty="0"/>
              <a:t>also exhibit memory effects.</a:t>
            </a: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/>
          </a:p>
          <a:p>
            <a:pPr lvl="1" algn="l" rtl="0">
              <a:lnSpc>
                <a:spcPct val="100000"/>
              </a:lnSpc>
            </a:pPr>
            <a:r>
              <a:rPr lang="en-GB" sz="2800" dirty="0"/>
              <a:t>Different models, such as the Wiener model and the Hammerstein model, represent this kind of system as a serial two-block </a:t>
            </a:r>
            <a:r>
              <a:rPr lang="en-GB" sz="2800" dirty="0" smtClean="0"/>
              <a:t>model. [1]</a:t>
            </a:r>
            <a:endParaRPr lang="en-US" sz="2800" dirty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  <a:p>
            <a:pPr lvl="1" algn="l" rtl="0">
              <a:lnSpc>
                <a:spcPct val="100000"/>
              </a:lnSpc>
            </a:pPr>
            <a:endParaRPr lang="en-US" sz="2800" dirty="0" smtClean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400799"/>
            <a:ext cx="2844800" cy="365125"/>
          </a:xfrm>
        </p:spPr>
        <p:txBody>
          <a:bodyPr/>
          <a:lstStyle/>
          <a:p>
            <a:pPr algn="ctr"/>
            <a:fld id="{B01D9778-10B4-40FB-B4E4-44FA89A86639}" type="slidenum">
              <a:rPr lang="en-US" smtClean="0"/>
              <a:pPr algn="ctr"/>
              <a:t>5</a:t>
            </a:fld>
            <a:endParaRPr lang="en-US"/>
          </a:p>
        </p:txBody>
      </p:sp>
      <p:pic>
        <p:nvPicPr>
          <p:cNvPr id="5" name="תמונה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8894" y="4346030"/>
            <a:ext cx="9323997" cy="22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Background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21378"/>
            <a:ext cx="10972800" cy="520554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transmission formats, such as wideband Code Division Multiple Access (CDMA) or Orthogonal Frequency Division Multiplexing (OFDM), </a:t>
            </a:r>
            <a:r>
              <a:rPr lang="en-US" dirty="0" smtClean="0"/>
              <a:t>are </a:t>
            </a:r>
            <a:r>
              <a:rPr lang="en-US" dirty="0"/>
              <a:t>known to have high peak to average power </a:t>
            </a:r>
            <a:r>
              <a:rPr lang="en-US" dirty="0" smtClean="0"/>
              <a:t>ratios.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That increases </a:t>
            </a:r>
            <a:r>
              <a:rPr lang="en-US" dirty="0"/>
              <a:t>the risk of using voltages that are close to the PAs saturation point, as this will lead to a severe distortion, as mentioned above. 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For </a:t>
            </a:r>
            <a:r>
              <a:rPr lang="en-US" dirty="0"/>
              <a:t>this reason, PA linearization methods have gained popularity and increasing interest in recent years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[2]</a:t>
            </a:r>
            <a:endParaRPr lang="en-US" dirty="0"/>
          </a:p>
          <a:p>
            <a:pPr algn="l" rtl="0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Literature Survey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solidFill>
                  <a:srgbClr val="002060"/>
                </a:solidFill>
              </a:rPr>
              <a:t>Describe existing solutions to the problem that you have found in the literature survey</a:t>
            </a:r>
          </a:p>
          <a:p>
            <a:pPr algn="ctr"/>
            <a:r>
              <a:rPr lang="en-US" smtClean="0">
                <a:solidFill>
                  <a:srgbClr val="002060"/>
                </a:solidFill>
              </a:rPr>
              <a:t>For each solution, give a general overview, some details, pros and cons (quality,  complexity, cost, …)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mtClean="0">
                <a:solidFill>
                  <a:srgbClr val="002060"/>
                </a:solidFill>
              </a:rPr>
              <a:t>  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2060"/>
                </a:solidFill>
              </a:rPr>
              <a:t>Volterra</a:t>
            </a:r>
            <a:r>
              <a:rPr lang="en-US" dirty="0">
                <a:solidFill>
                  <a:srgbClr val="002060"/>
                </a:solidFill>
              </a:rPr>
              <a:t> series as a PA </a:t>
            </a:r>
            <a:r>
              <a:rPr lang="en-US" dirty="0" smtClean="0">
                <a:solidFill>
                  <a:srgbClr val="002060"/>
                </a:solidFill>
              </a:rPr>
              <a:t>model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endParaRPr lang="en-GB" dirty="0"/>
          </a:p>
          <a:p>
            <a:pPr algn="l" rtl="0"/>
            <a:r>
              <a:rPr lang="en-US" dirty="0" err="1"/>
              <a:t>Volterra</a:t>
            </a:r>
            <a:r>
              <a:rPr lang="en-US" dirty="0"/>
              <a:t> series are used in order to model systems that are both nonlinear and have memory. </a:t>
            </a:r>
            <a:r>
              <a:rPr lang="en-US" dirty="0" smtClean="0"/>
              <a:t> [3]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81" y="4240108"/>
                <a:ext cx="9515333" cy="1367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908" y="457201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002060"/>
                </a:solidFill>
              </a:rPr>
              <a:t>Memory polynomial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412" y="160020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Memory Polynomial </a:t>
            </a:r>
            <a:r>
              <a:rPr lang="en-US" dirty="0" smtClean="0"/>
              <a:t>model</a:t>
            </a:r>
            <a:r>
              <a:rPr lang="en-GB" dirty="0" smtClean="0"/>
              <a:t> is a </a:t>
            </a:r>
            <a:r>
              <a:rPr lang="en-US" dirty="0" smtClean="0"/>
              <a:t>simplification </a:t>
            </a:r>
            <a:r>
              <a:rPr lang="en-US" dirty="0"/>
              <a:t>of the full </a:t>
            </a:r>
            <a:r>
              <a:rPr lang="en-US" dirty="0" err="1"/>
              <a:t>Volterra</a:t>
            </a:r>
            <a:r>
              <a:rPr lang="en-US" dirty="0"/>
              <a:t> model, with less </a:t>
            </a:r>
            <a:r>
              <a:rPr lang="en-US" dirty="0" smtClean="0"/>
              <a:t>coefficients [3]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𝑀𝑃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𝑘𝑚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819" y="4064426"/>
                <a:ext cx="8748977" cy="13042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55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2470</Words>
  <Application>Microsoft Office PowerPoint</Application>
  <PresentationFormat>מסך רחב</PresentationFormat>
  <Paragraphs>269</Paragraphs>
  <Slides>49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Times New Roman</vt:lpstr>
      <vt:lpstr>ערכת נושא Office</vt:lpstr>
      <vt:lpstr>Final Presentation  Digital Pre-Distortion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 Digital Pre-Distortion</dc:title>
  <dc:creator>Adir Cohen-Nissan</dc:creator>
  <cp:lastModifiedBy>Adir Cohen-Nissan</cp:lastModifiedBy>
  <cp:revision>30</cp:revision>
  <dcterms:created xsi:type="dcterms:W3CDTF">2023-01-17T09:09:21Z</dcterms:created>
  <dcterms:modified xsi:type="dcterms:W3CDTF">2023-04-25T06:58:24Z</dcterms:modified>
</cp:coreProperties>
</file>