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85" r:id="rId7"/>
    <p:sldId id="275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61" r:id="rId16"/>
    <p:sldId id="26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63" r:id="rId27"/>
    <p:sldId id="264" r:id="rId2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1C"/>
    <a:srgbClr val="FC7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254726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</a:t>
            </a:r>
            <a:r>
              <a:rPr lang="en-US" sz="2400" dirty="0">
                <a:solidFill>
                  <a:srgbClr val="002060"/>
                </a:solidFill>
              </a:rPr>
              <a:t>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sz="2400" dirty="0">
                <a:solidFill>
                  <a:srgbClr val="002060"/>
                </a:solidFill>
              </a:rPr>
              <a:t>[Supervisor Name]</a:t>
            </a: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2022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[</a:t>
            </a:r>
            <a:r>
              <a:rPr lang="en-US" sz="2000" dirty="0" err="1">
                <a:solidFill>
                  <a:srgbClr val="002060"/>
                </a:solidFill>
                <a:cs typeface="+mj-cs"/>
              </a:rPr>
              <a:t>dd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/mm/</a:t>
            </a:r>
            <a:r>
              <a:rPr lang="en-US" sz="2000" dirty="0" err="1">
                <a:solidFill>
                  <a:srgbClr val="002060"/>
                </a:solidFill>
                <a:cs typeface="+mj-cs"/>
              </a:rPr>
              <a:t>yy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>
                <a:solidFill>
                  <a:srgbClr val="002060"/>
                </a:solidFill>
              </a:rPr>
              <a:t>[company name/logo]</a:t>
            </a:r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/>
                  <a:t>In order to estimate this coefficients, one requires to have measurements of the output of the PA excited by a well-known input signal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well-known method of minimizing the least squares error between the calculated output and measured output. 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/>
              <p:cNvSpPr/>
              <p:nvPr/>
            </p:nvSpPr>
            <p:spPr>
              <a:xfrm>
                <a:off x="3103388" y="5308266"/>
                <a:ext cx="473432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8" y="5308266"/>
                <a:ext cx="473432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Another way to </a:t>
            </a:r>
            <a:r>
              <a:rPr lang="en-US" dirty="0"/>
              <a:t>find the parameters that minimize the least squares </a:t>
            </a:r>
            <a:r>
              <a:rPr lang="en-US" dirty="0" smtClean="0"/>
              <a:t>error is using SGD.</a:t>
            </a:r>
          </a:p>
          <a:p>
            <a:pPr marL="0" indent="0" algn="l" rtl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מלבן 3"/>
              <p:cNvSpPr/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/>
              <p:cNvSpPr/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At the same way, we can model our DPD using </a:t>
                </a:r>
                <a:r>
                  <a:rPr lang="en-US" dirty="0" err="1" smtClean="0"/>
                  <a:t>Volterra</a:t>
                </a:r>
                <a:r>
                  <a:rPr lang="en-US" dirty="0" smtClean="0"/>
                  <a:t> series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In order to calculate the coefficient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Ѳ</m:t>
                        </m:r>
                      </m:e>
                      <m:sub>
                        <m:r>
                          <a:rPr lang="en-US" i="1"/>
                          <m:t>𝑃𝐷</m:t>
                        </m:r>
                      </m:sub>
                    </m:sSub>
                  </m:oMath>
                </a14:m>
                <a:r>
                  <a:rPr lang="en-US" dirty="0"/>
                  <a:t>, the same set of measurements is used, but it is scaled and used in reverse order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/>
              <p:cNvSpPr/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מלבן 8"/>
              <p:cNvSpPr/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same algorithm as used at the pa modeling. </a:t>
                </a: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/>
              <p:cNvSpPr/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/>
                          </m:ctrlPr>
                        </m:sSubPr>
                        <m:e>
                          <m:r>
                            <a:rPr lang="en-US" sz="3600" i="1"/>
                            <m:t>𝜃</m:t>
                          </m:r>
                        </m:e>
                        <m:sub>
                          <m:r>
                            <a:rPr lang="en-US" sz="3600" i="1"/>
                            <m:t>𝑃𝐷</m:t>
                          </m:r>
                        </m:sub>
                      </m:sSub>
                      <m:r>
                        <a:rPr lang="en-US" sz="3600" i="1"/>
                        <m:t>=</m:t>
                      </m:r>
                      <m:sSup>
                        <m:sSupPr>
                          <m:ctrlPr>
                            <a:rPr lang="en-US" sz="3600" i="1"/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/>
                                  </m:ctrlPr>
                                </m:sSupPr>
                                <m:e>
                                  <m:r>
                                    <a:rPr lang="en-US" sz="3600" i="1"/>
                                    <m:t>𝑌</m:t>
                                  </m:r>
                                </m:e>
                                <m:sup>
                                  <m:r>
                                    <a:rPr lang="en-US" sz="3600" i="1"/>
                                    <m:t>𝐻</m:t>
                                  </m:r>
                                </m:sup>
                              </m:sSup>
                              <m:r>
                                <a:rPr lang="en-US" sz="3600" i="1"/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3600" i="1"/>
                            <m:t>−</m:t>
                          </m:r>
                          <m:r>
                            <a:rPr lang="en-US" sz="3600" i="1"/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600" i="1"/>
                          </m:ctrlPr>
                        </m:sSupPr>
                        <m:e>
                          <m:r>
                            <a:rPr lang="en-US" sz="3600" i="1"/>
                            <m:t>𝑌</m:t>
                          </m:r>
                        </m:e>
                        <m:sup>
                          <m:r>
                            <a:rPr lang="en-US" sz="3600" i="1"/>
                            <m:t>𝐻</m:t>
                          </m:r>
                        </m:sup>
                      </m:sSup>
                      <m:r>
                        <a:rPr lang="en-US" sz="3600" i="1"/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 smtClean="0">
                <a:solidFill>
                  <a:srgbClr val="002060"/>
                </a:solidFill>
              </a:rPr>
              <a:t>פה להציג פתרונות לא קלאסיים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9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r>
              <a:rPr lang="he-IL" dirty="0" smtClean="0">
                <a:solidFill>
                  <a:srgbClr val="002060"/>
                </a:solidFill>
              </a:rPr>
              <a:t> – זה ה</a:t>
            </a:r>
            <a:r>
              <a:rPr lang="en-US" dirty="0" smtClean="0">
                <a:solidFill>
                  <a:srgbClr val="002060"/>
                </a:solidFill>
              </a:rPr>
              <a:t>deep</a:t>
            </a:r>
            <a:r>
              <a:rPr lang="he-IL" dirty="0" smtClean="0">
                <a:solidFill>
                  <a:srgbClr val="002060"/>
                </a:solidFill>
              </a:rPr>
              <a:t> שנבחר להציג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Emphasize the key idea</a:t>
            </a:r>
          </a:p>
          <a:p>
            <a:pPr lvl="1" algn="ctr"/>
            <a:r>
              <a:rPr lang="en-US" smtClean="0">
                <a:solidFill>
                  <a:srgbClr val="002060"/>
                </a:solidFill>
              </a:rPr>
              <a:t>If the audience remembers only one thing from your talk, what should it be?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Then, give a more detailed explanation of the chosen solution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You usually start with a block diagram slide followed by a few more slides describing each block in the diagram in detail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Prefer deep details (technical ‘meat’) of part of the solution over a shallow overview of many topics</a:t>
            </a:r>
          </a:p>
          <a:p>
            <a:pPr lvl="1" algn="ctr"/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6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1589" y="457201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your results compared to other solutions and emphasize the advantages (and disadvantages) of your solution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Give examples</a:t>
            </a:r>
          </a:p>
          <a:p>
            <a:pPr lvl="1" algn="ctr"/>
            <a:r>
              <a:rPr lang="en-US" dirty="0" smtClean="0">
                <a:solidFill>
                  <a:srgbClr val="002060"/>
                </a:solidFill>
              </a:rPr>
              <a:t>Illustrate the idea in action</a:t>
            </a:r>
          </a:p>
          <a:p>
            <a:pPr lvl="1" algn="ctr"/>
            <a:r>
              <a:rPr lang="en-US" dirty="0" smtClean="0">
                <a:solidFill>
                  <a:srgbClr val="002060"/>
                </a:solidFill>
              </a:rPr>
              <a:t>Show extreme cases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Classical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223" y="1135879"/>
            <a:ext cx="10119583" cy="489097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-183102" y="6026858"/>
            <a:ext cx="119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endParaRPr lang="en-US" sz="2400" b="1" dirty="0">
              <a:solidFill>
                <a:srgbClr val="FC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47" y="1105383"/>
            <a:ext cx="10883130" cy="487740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-139337" y="5982789"/>
            <a:ext cx="11874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5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565" y="998538"/>
            <a:ext cx="9975669" cy="4771021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1260565" y="5817839"/>
            <a:ext cx="9196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SGD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870" y="1118216"/>
            <a:ext cx="10476592" cy="513676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901337" y="6024153"/>
            <a:ext cx="1069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error between SGD modeled PA output and real Lab’s PA output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73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998538"/>
            <a:ext cx="10354491" cy="522717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071154" y="6225710"/>
            <a:ext cx="1011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04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718" y="6190296"/>
            <a:ext cx="10110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AM/PM distortion of input signal, </a:t>
            </a:r>
            <a:r>
              <a:rPr lang="en-GB" sz="3200" b="1" dirty="0" smtClean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7" name="תמונה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18" y="998538"/>
            <a:ext cx="10204088" cy="52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09451" y="6027003"/>
            <a:ext cx="106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modeled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PA, </a:t>
            </a:r>
            <a:r>
              <a:rPr lang="en-GB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62" y="1175719"/>
            <a:ext cx="9453836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4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7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Repeat the project goal in other words</a:t>
            </a:r>
          </a:p>
          <a:p>
            <a:pPr lvl="1" algn="ctr"/>
            <a:r>
              <a:rPr lang="en-US" smtClean="0">
                <a:solidFill>
                  <a:srgbClr val="002060"/>
                </a:solidFill>
              </a:rPr>
              <a:t>Have you achieved the goal? (if not, that’s fine and you have to explain why)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Summarize your results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Emphasize original contribution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2615" y="22860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Here are some examples:</a:t>
            </a: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200" dirty="0" err="1" smtClean="0">
                <a:solidFill>
                  <a:srgbClr val="002060"/>
                </a:solidFill>
              </a:rPr>
              <a:t>Yariv</a:t>
            </a:r>
            <a:r>
              <a:rPr lang="en-US" sz="2200" dirty="0" smtClean="0">
                <a:solidFill>
                  <a:srgbClr val="002060"/>
                </a:solidFill>
              </a:rPr>
              <a:t> Ephraim and David </a:t>
            </a:r>
            <a:r>
              <a:rPr lang="en-US" sz="2200" dirty="0" err="1" smtClean="0">
                <a:solidFill>
                  <a:srgbClr val="002060"/>
                </a:solidFill>
              </a:rPr>
              <a:t>Malah</a:t>
            </a:r>
            <a:r>
              <a:rPr lang="en-US" sz="2200" dirty="0" smtClean="0">
                <a:solidFill>
                  <a:srgbClr val="002060"/>
                </a:solidFill>
              </a:rPr>
              <a:t>. "Speech enhancement using a minimum-mean square error short-time spectral amplitude estimator." IEEE Transactions on Acoustics, Speech, and Signal Processing 32.6 (1984): 1109-1121.</a:t>
            </a:r>
            <a:endParaRPr lang="he-IL" sz="2200" dirty="0" smtClean="0">
              <a:solidFill>
                <a:srgbClr val="002060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200" dirty="0" err="1" smtClean="0">
                <a:solidFill>
                  <a:srgbClr val="002060"/>
                </a:solidFill>
              </a:rPr>
              <a:t>Oded</a:t>
            </a:r>
            <a:r>
              <a:rPr lang="en-US" sz="2200" dirty="0" smtClean="0">
                <a:solidFill>
                  <a:srgbClr val="002060"/>
                </a:solidFill>
              </a:rPr>
              <a:t> Schlesinger, et al. "Blood Pressure Estimation from PPG Signals Using Convolutional Neural Networks and Siamese Network." IEEE International Conference on Acoustics, Speech and Signal Processing (ICASSP), 2020.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65" y="1417319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nonlinearity </a:t>
            </a:r>
            <a:r>
              <a:rPr lang="en-US" sz="2800" dirty="0"/>
              <a:t>causes in-band distortion and a spectral </a:t>
            </a:r>
            <a:r>
              <a:rPr lang="en-US" sz="2800" dirty="0" smtClean="0"/>
              <a:t>regrowth.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</a:t>
            </a:r>
            <a:r>
              <a:rPr lang="en-US" sz="2800" dirty="0" smtClean="0"/>
              <a:t>role of the 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PA. 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4761411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transmission formats, such as wideband Code Division Multiple Access (CDMA) or Orthogonal Frequency Division Multiplexing (OFDM), </a:t>
            </a:r>
            <a:r>
              <a:rPr lang="en-US" dirty="0" smtClean="0"/>
              <a:t>are </a:t>
            </a:r>
            <a:r>
              <a:rPr lang="en-US" dirty="0"/>
              <a:t>known to have high peak to average power </a:t>
            </a:r>
            <a:r>
              <a:rPr lang="en-US" dirty="0" smtClean="0"/>
              <a:t>ratios.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That increases </a:t>
            </a:r>
            <a:r>
              <a:rPr lang="en-US" dirty="0"/>
              <a:t>the risk of using voltages that are close to the PAs saturation point, as this will lead to a severe distortion, as mentioned above. 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this reason, PA linearization methods have gained popularity and increasing interest in recent years.</a:t>
            </a:r>
          </a:p>
          <a:p>
            <a:pPr algn="l" rtl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Literature Survey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Describe existing solutions to the problem that you have found in the literature survey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For each solution, give a general overview, some details, pros and cons (quality,  complexity, cost, …)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4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PA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In addition to being nonlinear systems, PAs </a:t>
            </a:r>
            <a:r>
              <a:rPr lang="en-GB" dirty="0"/>
              <a:t>also exhibit memory effects</a:t>
            </a:r>
            <a:r>
              <a:rPr lang="en-GB" dirty="0" smtClean="0"/>
              <a:t>.</a:t>
            </a:r>
          </a:p>
          <a:p>
            <a:pPr algn="l" rtl="0"/>
            <a:endParaRPr lang="en-GB" dirty="0"/>
          </a:p>
          <a:p>
            <a:pPr algn="l" rtl="0"/>
            <a:r>
              <a:rPr lang="en-US" dirty="0" err="1"/>
              <a:t>Volterra</a:t>
            </a:r>
            <a:r>
              <a:rPr lang="en-US" dirty="0"/>
              <a:t> series are used in order to model systems that are both nonlinear and have memory. 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/>
              <p:cNvSpPr/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6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Memory polynomial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Memory Polynomial </a:t>
            </a:r>
            <a:r>
              <a:rPr lang="en-US" dirty="0" smtClean="0"/>
              <a:t>model</a:t>
            </a:r>
            <a:r>
              <a:rPr lang="en-GB" dirty="0" smtClean="0"/>
              <a:t> is a </a:t>
            </a:r>
            <a:r>
              <a:rPr lang="en-US" dirty="0" smtClean="0"/>
              <a:t>simplification </a:t>
            </a:r>
            <a:r>
              <a:rPr lang="en-US" dirty="0"/>
              <a:t>of the full </a:t>
            </a:r>
            <a:r>
              <a:rPr lang="en-US" dirty="0" err="1"/>
              <a:t>Volterra</a:t>
            </a:r>
            <a:r>
              <a:rPr lang="en-US" dirty="0"/>
              <a:t> model, with less coefficients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/>
              <p:cNvSpPr/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Matrix form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This model can be represented efficiently in matrix form as: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מלבן 3"/>
              <p:cNvSpPr/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/>
              <p:cNvSpPr/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11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1257</Words>
  <Application>Microsoft Office PowerPoint</Application>
  <PresentationFormat>מסך רחב</PresentationFormat>
  <Paragraphs>115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Final Presentation  Digital Pre-Distortion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15</cp:revision>
  <dcterms:created xsi:type="dcterms:W3CDTF">2023-01-17T09:09:21Z</dcterms:created>
  <dcterms:modified xsi:type="dcterms:W3CDTF">2023-01-25T11:43:30Z</dcterms:modified>
</cp:coreProperties>
</file>