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91" r:id="rId6"/>
    <p:sldId id="259" r:id="rId7"/>
    <p:sldId id="312" r:id="rId8"/>
    <p:sldId id="310" r:id="rId9"/>
    <p:sldId id="319" r:id="rId10"/>
    <p:sldId id="313" r:id="rId11"/>
    <p:sldId id="314" r:id="rId12"/>
    <p:sldId id="315" r:id="rId13"/>
    <p:sldId id="316" r:id="rId14"/>
    <p:sldId id="311" r:id="rId15"/>
    <p:sldId id="317" r:id="rId16"/>
    <p:sldId id="275" r:id="rId17"/>
    <p:sldId id="277" r:id="rId18"/>
    <p:sldId id="278" r:id="rId19"/>
    <p:sldId id="279" r:id="rId20"/>
    <p:sldId id="281" r:id="rId21"/>
    <p:sldId id="295" r:id="rId22"/>
    <p:sldId id="296" r:id="rId23"/>
    <p:sldId id="282" r:id="rId24"/>
    <p:sldId id="320" r:id="rId25"/>
    <p:sldId id="283" r:id="rId26"/>
    <p:sldId id="322" r:id="rId27"/>
    <p:sldId id="297" r:id="rId28"/>
    <p:sldId id="284" r:id="rId29"/>
    <p:sldId id="308" r:id="rId30"/>
    <p:sldId id="286" r:id="rId31"/>
    <p:sldId id="287" r:id="rId32"/>
    <p:sldId id="288" r:id="rId33"/>
    <p:sldId id="289" r:id="rId34"/>
    <p:sldId id="261" r:id="rId35"/>
    <p:sldId id="292" r:id="rId36"/>
    <p:sldId id="290" r:id="rId37"/>
    <p:sldId id="293" r:id="rId38"/>
    <p:sldId id="294" r:id="rId39"/>
    <p:sldId id="262" r:id="rId40"/>
    <p:sldId id="265" r:id="rId41"/>
    <p:sldId id="266" r:id="rId42"/>
    <p:sldId id="298" r:id="rId43"/>
    <p:sldId id="267" r:id="rId44"/>
    <p:sldId id="268" r:id="rId45"/>
    <p:sldId id="272" r:id="rId46"/>
    <p:sldId id="299" r:id="rId47"/>
    <p:sldId id="300" r:id="rId48"/>
    <p:sldId id="301" r:id="rId49"/>
    <p:sldId id="269" r:id="rId50"/>
    <p:sldId id="270" r:id="rId51"/>
    <p:sldId id="271" r:id="rId52"/>
    <p:sldId id="273" r:id="rId53"/>
    <p:sldId id="302" r:id="rId54"/>
    <p:sldId id="303" r:id="rId55"/>
    <p:sldId id="304" r:id="rId56"/>
    <p:sldId id="305" r:id="rId57"/>
    <p:sldId id="306" r:id="rId58"/>
    <p:sldId id="307" r:id="rId59"/>
    <p:sldId id="263" r:id="rId60"/>
    <p:sldId id="318" r:id="rId61"/>
    <p:sldId id="264" r:id="rId62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D0E"/>
    <a:srgbClr val="FF86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סגנון ביניים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50" autoAdjust="0"/>
    <p:restoredTop sz="94660"/>
  </p:normalViewPr>
  <p:slideViewPr>
    <p:cSldViewPr snapToGrid="0">
      <p:cViewPr varScale="1">
        <p:scale>
          <a:sx n="69" d="100"/>
          <a:sy n="69" d="100"/>
        </p:scale>
        <p:origin x="3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9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1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3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0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3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8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1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1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1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1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BE435-90A8-453D-A692-E5D5F0B9EC1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4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chn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2734"/>
            <a:ext cx="1089660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981200" y="397372"/>
            <a:ext cx="7543800" cy="2365375"/>
          </a:xfrm>
        </p:spPr>
        <p:txBody>
          <a:bodyPr>
            <a:normAutofit/>
          </a:bodyPr>
          <a:lstStyle/>
          <a:p>
            <a:pPr rtl="0"/>
            <a:r>
              <a:rPr lang="en-US" sz="2400" dirty="0" smtClean="0">
                <a:solidFill>
                  <a:srgbClr val="002060"/>
                </a:solidFill>
              </a:rPr>
              <a:t>Final Presentation</a:t>
            </a:r>
            <a:r>
              <a:rPr lang="en-US" sz="2000" dirty="0">
                <a:solidFill>
                  <a:srgbClr val="002060"/>
                </a:solidFill>
              </a:rPr>
              <a:t/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GB" dirty="0" smtClean="0">
                <a:solidFill>
                  <a:srgbClr val="002060"/>
                </a:solidFill>
              </a:rPr>
              <a:t>Digital Pre-Distortion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81200" y="2752093"/>
            <a:ext cx="7385228" cy="3505200"/>
          </a:xfrm>
        </p:spPr>
        <p:txBody>
          <a:bodyPr>
            <a:noAutofit/>
          </a:bodyPr>
          <a:lstStyle/>
          <a:p>
            <a:pPr rtl="0"/>
            <a:r>
              <a:rPr lang="en-US" sz="2400" b="1" dirty="0">
                <a:solidFill>
                  <a:srgbClr val="002060"/>
                </a:solidFill>
              </a:rPr>
              <a:t>Students: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Adir Cohen Nissan</a:t>
            </a:r>
            <a:endParaRPr lang="en-US" sz="2400" dirty="0">
              <a:solidFill>
                <a:srgbClr val="002060"/>
              </a:solidFill>
            </a:endParaRPr>
          </a:p>
          <a:p>
            <a:pPr rtl="0"/>
            <a:r>
              <a:rPr lang="en-US" sz="2400" b="1" dirty="0">
                <a:solidFill>
                  <a:srgbClr val="002060"/>
                </a:solidFill>
              </a:rPr>
              <a:t>Supervisor: </a:t>
            </a:r>
            <a:r>
              <a:rPr lang="en-US" dirty="0" smtClean="0">
                <a:solidFill>
                  <a:srgbClr val="002060"/>
                </a:solidFill>
              </a:rPr>
              <a:t>Shai </a:t>
            </a:r>
            <a:r>
              <a:rPr lang="en-US" dirty="0" err="1" smtClean="0">
                <a:solidFill>
                  <a:srgbClr val="002060"/>
                </a:solidFill>
              </a:rPr>
              <a:t>Ginzach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dirty="0" err="1" smtClean="0">
                <a:solidFill>
                  <a:srgbClr val="002060"/>
                </a:solidFill>
              </a:rPr>
              <a:t>Dror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Yachil</a:t>
            </a:r>
            <a:endParaRPr lang="en-US" sz="2400" dirty="0">
              <a:solidFill>
                <a:srgbClr val="002060"/>
              </a:solidFill>
            </a:endParaRPr>
          </a:p>
          <a:p>
            <a:pPr rtl="0"/>
            <a:endParaRPr lang="he-IL" sz="1800" dirty="0"/>
          </a:p>
          <a:p>
            <a:pPr rtl="0"/>
            <a:r>
              <a:rPr lang="en-US" sz="2000" b="1" dirty="0">
                <a:solidFill>
                  <a:srgbClr val="002060"/>
                </a:solidFill>
                <a:cs typeface="+mj-cs"/>
              </a:rPr>
              <a:t>Semester:  </a:t>
            </a:r>
            <a:r>
              <a:rPr lang="en-US" sz="2000" dirty="0" smtClean="0">
                <a:solidFill>
                  <a:srgbClr val="002060"/>
                </a:solidFill>
                <a:cs typeface="+mj-cs"/>
              </a:rPr>
              <a:t>Spring,  2022-2023</a:t>
            </a:r>
            <a:endParaRPr lang="en-US" sz="2000" dirty="0">
              <a:solidFill>
                <a:srgbClr val="002060"/>
              </a:solidFill>
              <a:cs typeface="+mj-cs"/>
            </a:endParaRPr>
          </a:p>
          <a:p>
            <a:pPr rtl="0"/>
            <a:r>
              <a:rPr lang="en-US" sz="2000" b="1" dirty="0">
                <a:solidFill>
                  <a:srgbClr val="002060"/>
                </a:solidFill>
                <a:cs typeface="+mj-cs"/>
              </a:rPr>
              <a:t>Date:   </a:t>
            </a:r>
            <a:r>
              <a:rPr lang="en-US" sz="2000" dirty="0" smtClean="0">
                <a:solidFill>
                  <a:srgbClr val="002060"/>
                </a:solidFill>
                <a:cs typeface="+mj-cs"/>
              </a:rPr>
              <a:t>[10/05/23] </a:t>
            </a:r>
            <a:endParaRPr lang="he-IL" sz="2000" dirty="0">
              <a:solidFill>
                <a:srgbClr val="002060"/>
              </a:solidFill>
              <a:cs typeface="+mj-cs"/>
            </a:endParaRPr>
          </a:p>
          <a:p>
            <a:pPr rtl="0"/>
            <a:endParaRPr lang="en-US" sz="1200" dirty="0">
              <a:solidFill>
                <a:srgbClr val="002060"/>
              </a:solidFill>
            </a:endParaRPr>
          </a:p>
          <a:p>
            <a:pPr rtl="0"/>
            <a:endParaRPr lang="en-US" sz="2400" dirty="0">
              <a:solidFill>
                <a:srgbClr val="002060"/>
              </a:solidFill>
            </a:endParaRPr>
          </a:p>
          <a:p>
            <a:pPr rtl="0"/>
            <a:endParaRPr lang="he-IL" sz="2400" dirty="0"/>
          </a:p>
          <a:p>
            <a:pPr rtl="0"/>
            <a:endParaRPr lang="en-US" sz="2400" dirty="0"/>
          </a:p>
          <a:p>
            <a:pPr rtl="0"/>
            <a:endParaRPr lang="en-US" sz="2400" dirty="0"/>
          </a:p>
          <a:p>
            <a:pPr rtl="0"/>
            <a:endParaRPr lang="en-US" sz="2400" dirty="0"/>
          </a:p>
          <a:p>
            <a:pPr rt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623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AM/AM distortion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318360"/>
            <a:ext cx="10972800" cy="520554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AM/AM is the relation between the amplitude of the input signal and the amplitude of the output </a:t>
            </a:r>
            <a:r>
              <a:rPr lang="en-US" dirty="0" smtClean="0"/>
              <a:t>signal.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Ideally, this relation </a:t>
            </a:r>
            <a:r>
              <a:rPr lang="en-US" dirty="0"/>
              <a:t>should be </a:t>
            </a:r>
            <a:r>
              <a:rPr lang="en-US" dirty="0" smtClean="0"/>
              <a:t>linear, </a:t>
            </a:r>
            <a:r>
              <a:rPr lang="en-US" dirty="0"/>
              <a:t>but due to non-linear components in the PA, is usually nonlinear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669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AM/AM distortion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4" name="תמונה 3" descr="https://lh5.googleusercontent.com/Mfulv0SRR996B-z0QHMTf7xGdK9kvM_KBwx4mhsBKGnv_8B6qWlY6lU0EW_sPDsaavwaoC14CBXFLDz4EhX9bIMODB-6gjREE3knWcb4_2O9HfHglTaMq32kUGx66pJPEkSosPfC-eFZfO0dUQ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192" y="804573"/>
            <a:ext cx="7804496" cy="58473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446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AM/PM distortion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318360"/>
            <a:ext cx="10972800" cy="4694513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AM/PM is the relation between the amplitude of the input signal and the phase difference between the input signal and the output </a:t>
            </a:r>
            <a:r>
              <a:rPr lang="en-US" dirty="0" smtClean="0"/>
              <a:t>signal.</a:t>
            </a:r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GB" dirty="0"/>
              <a:t> Ideally, the phase difference should not change while changing input </a:t>
            </a:r>
            <a:r>
              <a:rPr lang="en-GB" dirty="0" smtClean="0"/>
              <a:t>amplitude.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/>
              <a:t>Due to nonlinear affects, the deviation usually happens in the lower range of input signal amplitudes.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223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AM/PM distortion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4" name="תמונה 3" descr="https://lh5.googleusercontent.com/Iocr9bqoyhzOm035laaTMdbKegFf7C3AZ94QIu0_j9do_6c4tJBxpJw6eichMypOE3sjXB5MHd_-IMwjWjnJyBYlA-jbUyuy5Bq8WMhsk_jhOWFwfa4Ejj2ePW1THXtZx-nyh264UlBf9O4-g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75" y="1168198"/>
            <a:ext cx="6177856" cy="4627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תמונה 4" descr="https://lh5.googleusercontent.com/cnS22FC8NWMWGAhvCEK9JLIlsZ3rswr98Z2M6xjLFCBfL0MuokJYAMHBsBbHsYqbKe-UG8BXXrlgB5qUXRZjV8UMSXs14NNsnE2fCTLOtYs0a1PVZ_ltM_meZOCo5R9zm0cB_VPcj1v9ym1cxIu7zz6CWVUZMWMKeOpWM1q4AT6IFq3fEU4ieLI4oGSkkdKCP3hFZGCWz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016" y="1168198"/>
            <a:ext cx="6116421" cy="45814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488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Out-Of-Band emission (OOB emission)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221378"/>
            <a:ext cx="10972800" cy="520554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GB" dirty="0" smtClean="0"/>
              <a:t>OOB emission is defined as the difference between the bandwidth of the signal after the PA and the bandwidth of the original signal.</a:t>
            </a:r>
          </a:p>
          <a:p>
            <a:pPr algn="l" rtl="0"/>
            <a:endParaRPr lang="en-GB" dirty="0" smtClean="0"/>
          </a:p>
          <a:p>
            <a:pPr algn="l" rtl="0"/>
            <a:r>
              <a:rPr lang="en-GB" dirty="0" smtClean="0"/>
              <a:t>It </a:t>
            </a:r>
            <a:r>
              <a:rPr lang="en-GB" dirty="0"/>
              <a:t>is a direct result of the nonlinearity of the PA. </a:t>
            </a:r>
            <a:endParaRPr lang="en-GB" dirty="0" smtClean="0"/>
          </a:p>
          <a:p>
            <a:pPr algn="l" rtl="0"/>
            <a:endParaRPr lang="en-GB" dirty="0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763" y="3235330"/>
            <a:ext cx="6634928" cy="362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7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Out-Of-Band emission (OOB emission)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5" name="תמונה 4" descr="https://lh3.googleusercontent.com/LfF8TV02eYgU77vb-b3wuyjCYau18Aixtz2qvN-VMphmTaBPpL93xLxbJ7wu9W35D85t_eWaL12uXqqNt-UhIL55nkAAmey1cu3mtilTh4qAjigSaxAtB4l_Eo0yGmRu-Ou5gZfCQxy1xY0waaFg4zFH4gq2SwtJKmWirPbui5bZQQLJOZIR1dTyHL0j6BcQInIN-Q1vd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4" y="1121468"/>
            <a:ext cx="6216171" cy="4655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תמונה 5" descr="https://lh4.googleusercontent.com/DTpg1t5s9lbWGscKCt_PudrtEko83YmP9n9UYjJopSDribbPjqnT0uHJryrGd1KLBp-2JPY3W7-8SeV1UNVQZAqSoE2b6e9xhprWzFUKquUE3Jkp1g-x7DrDn2lQ8UroD0jXecr3AWQnLJ1JboYBMfZ70QJ8_1o-kqEMe6a1iWuORqzYIV9cSan79Nr_mh0POoFMPBDFe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50" y="1121468"/>
            <a:ext cx="6251586" cy="46811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332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rgbClr val="002060"/>
                </a:solidFill>
              </a:rPr>
              <a:t>Volterra</a:t>
            </a:r>
            <a:r>
              <a:rPr lang="en-US" dirty="0">
                <a:solidFill>
                  <a:srgbClr val="002060"/>
                </a:solidFill>
              </a:rPr>
              <a:t> series as a PA </a:t>
            </a:r>
            <a:r>
              <a:rPr lang="en-US" dirty="0" smtClean="0">
                <a:solidFill>
                  <a:srgbClr val="002060"/>
                </a:solidFill>
              </a:rPr>
              <a:t>model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0412" y="1600201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GB" dirty="0"/>
          </a:p>
          <a:p>
            <a:pPr algn="l" rtl="0"/>
            <a:r>
              <a:rPr lang="en-US" dirty="0" err="1"/>
              <a:t>Volterra</a:t>
            </a:r>
            <a:r>
              <a:rPr lang="en-US" dirty="0"/>
              <a:t> series are used in order to model systems that are both nonlinear and have memory. </a:t>
            </a:r>
            <a:r>
              <a:rPr lang="en-US" dirty="0" smtClean="0"/>
              <a:t> [3]</a:t>
            </a:r>
            <a:endParaRPr lang="en-US" dirty="0"/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/>
              <p:cNvSpPr/>
              <p:nvPr/>
            </p:nvSpPr>
            <p:spPr>
              <a:xfrm>
                <a:off x="1065581" y="4240108"/>
                <a:ext cx="9515333" cy="1367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nary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nary>
                                <m:naryPr>
                                  <m:chr m:val="∏"/>
                                  <m:limLoc m:val="undOvr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sz="28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מלבן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581" y="4240108"/>
                <a:ext cx="9515333" cy="1367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76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Memory Polynomial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0412" y="1600201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Memory Polynomial </a:t>
            </a:r>
            <a:r>
              <a:rPr lang="en-US" dirty="0" smtClean="0"/>
              <a:t>model</a:t>
            </a:r>
            <a:r>
              <a:rPr lang="en-GB" dirty="0" smtClean="0"/>
              <a:t> is a </a:t>
            </a:r>
            <a:r>
              <a:rPr lang="en-US" dirty="0" smtClean="0"/>
              <a:t>simplification </a:t>
            </a:r>
            <a:r>
              <a:rPr lang="en-US" dirty="0"/>
              <a:t>of the full </a:t>
            </a:r>
            <a:r>
              <a:rPr lang="en-US" dirty="0" err="1"/>
              <a:t>Volterra</a:t>
            </a:r>
            <a:r>
              <a:rPr lang="en-US" dirty="0"/>
              <a:t> model, with less </a:t>
            </a:r>
            <a:r>
              <a:rPr lang="en-US" dirty="0" smtClean="0"/>
              <a:t>coefficients [3]</a:t>
            </a:r>
          </a:p>
          <a:p>
            <a:pPr algn="l" rtl="0"/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/>
              <p:cNvSpPr/>
              <p:nvPr/>
            </p:nvSpPr>
            <p:spPr>
              <a:xfrm>
                <a:off x="1577819" y="4064426"/>
                <a:ext cx="8748977" cy="13042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𝑀𝑃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מלבן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819" y="4064426"/>
                <a:ext cx="8748977" cy="13042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55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Matrix form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0412" y="1600201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This model can be represented efficiently in matrix form </a:t>
            </a:r>
            <a:r>
              <a:rPr lang="en-US" dirty="0" smtClean="0"/>
              <a:t>as [3]:</a:t>
            </a:r>
            <a:endParaRPr lang="en-US" dirty="0"/>
          </a:p>
          <a:p>
            <a:pPr marL="0" indent="0" algn="l" rtl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לבן 3"/>
              <p:cNvSpPr/>
              <p:nvPr/>
            </p:nvSpPr>
            <p:spPr>
              <a:xfrm>
                <a:off x="4362995" y="2389258"/>
                <a:ext cx="368372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i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000" i="0">
                              <a:latin typeface="Cambria Math" panose="02040503050406030204" pitchFamily="18" charset="0"/>
                            </a:rPr>
                            <m:t>MP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מלבן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995" y="2389258"/>
                <a:ext cx="368372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/>
              <p:cNvSpPr/>
              <p:nvPr/>
            </p:nvSpPr>
            <p:spPr>
              <a:xfrm>
                <a:off x="650965" y="3703321"/>
                <a:ext cx="10811693" cy="1461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2800" i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2800" i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en-US" sz="2800" i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מלבן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65" y="3703321"/>
                <a:ext cx="10811693" cy="1461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08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MSE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70412" y="1600201"/>
                <a:ext cx="10972800" cy="4839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/>
                <a:r>
                  <a:rPr lang="en-US" dirty="0"/>
                  <a:t>In order to estimate this coefficients, one requires to have measurements of the output of the PA excited by a well-known input signal</a:t>
                </a:r>
                <a:r>
                  <a:rPr lang="en-US" dirty="0" smtClean="0"/>
                  <a:t>.</a:t>
                </a:r>
              </a:p>
              <a:p>
                <a:pPr marL="0" indent="0" algn="l" rtl="0">
                  <a:buNone/>
                </a:pPr>
                <a:endParaRPr lang="en-US" dirty="0"/>
              </a:p>
              <a:p>
                <a:pPr algn="l" rtl="0"/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coefficients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𝑀𝑃</m:t>
                        </m:r>
                      </m:sub>
                    </m:sSub>
                  </m:oMath>
                </a14:m>
                <a:r>
                  <a:rPr lang="en-US" dirty="0"/>
                  <a:t> can be found </a:t>
                </a:r>
                <a:r>
                  <a:rPr lang="en-US" dirty="0" smtClean="0"/>
                  <a:t>using </a:t>
                </a:r>
                <a:r>
                  <a:rPr lang="en-US" dirty="0"/>
                  <a:t>the well-known method of </a:t>
                </a:r>
                <a:r>
                  <a:rPr lang="en-US" b="1" dirty="0"/>
                  <a:t>minimizing the least squares error </a:t>
                </a:r>
                <a:r>
                  <a:rPr lang="en-US" dirty="0"/>
                  <a:t>between the calculated output and measured output. </a:t>
                </a:r>
                <a:r>
                  <a:rPr lang="en-US" dirty="0" smtClean="0"/>
                  <a:t>[3]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12" y="1600201"/>
                <a:ext cx="10972800" cy="4839788"/>
              </a:xfrm>
              <a:prstGeom prst="rect">
                <a:avLst/>
              </a:prstGeom>
              <a:blipFill>
                <a:blip r:embed="rId2"/>
                <a:stretch>
                  <a:fillRect l="-1000" t="-2144" r="-1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/>
              <p:cNvSpPr/>
              <p:nvPr/>
            </p:nvSpPr>
            <p:spPr>
              <a:xfrm>
                <a:off x="3585145" y="5269077"/>
                <a:ext cx="4734325" cy="605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𝑀𝑃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32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𝑋𝑦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מלבן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145" y="5269077"/>
                <a:ext cx="4734325" cy="605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62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2060"/>
                </a:solidFill>
              </a:rPr>
              <a:t>Outline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lvl="1" indent="-457200" algn="l"/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400799"/>
            <a:ext cx="2844800" cy="365125"/>
          </a:xfrm>
        </p:spPr>
        <p:txBody>
          <a:bodyPr/>
          <a:lstStyle/>
          <a:p>
            <a:fld id="{B01D9778-10B4-40FB-B4E4-44FA89A8663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3546" y="1363231"/>
            <a:ext cx="12083144" cy="530973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Project Goal</a:t>
            </a:r>
          </a:p>
          <a:p>
            <a:pPr lvl="1" algn="l" rtl="0">
              <a:lnSpc>
                <a:spcPct val="100000"/>
              </a:lnSpc>
            </a:pPr>
            <a:endParaRPr lang="en-US" sz="2800" dirty="0"/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Theoretical background</a:t>
            </a:r>
          </a:p>
          <a:p>
            <a:pPr lvl="2" algn="l" rtl="0">
              <a:lnSpc>
                <a:spcPct val="100000"/>
              </a:lnSpc>
              <a:buFontTx/>
              <a:buChar char="-"/>
            </a:pPr>
            <a:r>
              <a:rPr lang="en-US" sz="2400" dirty="0" smtClean="0"/>
              <a:t>Digital Pre Distortion</a:t>
            </a:r>
          </a:p>
          <a:p>
            <a:pPr lvl="2" algn="l" rtl="0">
              <a:lnSpc>
                <a:spcPct val="100000"/>
              </a:lnSpc>
              <a:buFontTx/>
              <a:buChar char="-"/>
            </a:pPr>
            <a:r>
              <a:rPr lang="en-US" sz="2400" dirty="0" smtClean="0"/>
              <a:t>Classical methods</a:t>
            </a:r>
          </a:p>
          <a:p>
            <a:pPr lvl="2" algn="l" rtl="0">
              <a:lnSpc>
                <a:spcPct val="100000"/>
              </a:lnSpc>
              <a:buFontTx/>
              <a:buChar char="-"/>
            </a:pPr>
            <a:r>
              <a:rPr lang="en-US" sz="2400" dirty="0" smtClean="0"/>
              <a:t>Neural Networks </a:t>
            </a:r>
          </a:p>
          <a:p>
            <a:pPr lvl="2" algn="l" rtl="0">
              <a:lnSpc>
                <a:spcPct val="100000"/>
              </a:lnSpc>
              <a:buFontTx/>
              <a:buChar char="-"/>
            </a:pPr>
            <a:endParaRPr lang="en-US" sz="2400" dirty="0"/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Results</a:t>
            </a:r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Discussion</a:t>
            </a:r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Conclusions</a:t>
            </a:r>
          </a:p>
          <a:p>
            <a:pPr lvl="1" algn="l" rtl="0">
              <a:lnSpc>
                <a:spcPct val="100000"/>
              </a:lnSpc>
            </a:pPr>
            <a:endParaRPr lang="en-US" sz="2800" dirty="0"/>
          </a:p>
          <a:p>
            <a:pPr lvl="1" algn="l" rtl="0">
              <a:lnSpc>
                <a:spcPct val="100000"/>
              </a:lnSpc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1630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MSE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0412" y="1600201"/>
            <a:ext cx="10972800" cy="483978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/>
              <a:t>Another way to </a:t>
            </a:r>
            <a:r>
              <a:rPr lang="en-US" dirty="0"/>
              <a:t>find the parameters that minimize the least squares </a:t>
            </a:r>
            <a:r>
              <a:rPr lang="en-US" dirty="0" smtClean="0"/>
              <a:t>error is using </a:t>
            </a:r>
            <a:r>
              <a:rPr lang="en-US" dirty="0"/>
              <a:t>stochastic gradient </a:t>
            </a:r>
            <a:r>
              <a:rPr lang="en-US" dirty="0" smtClean="0"/>
              <a:t>descent.</a:t>
            </a:r>
          </a:p>
          <a:p>
            <a:pPr algn="l" rtl="0"/>
            <a:r>
              <a:rPr lang="en-US" dirty="0" smtClean="0"/>
              <a:t>NLMS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לבן 3"/>
              <p:cNvSpPr/>
              <p:nvPr/>
            </p:nvSpPr>
            <p:spPr>
              <a:xfrm>
                <a:off x="3539425" y="2865511"/>
                <a:ext cx="425909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מלבן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425" y="2865511"/>
                <a:ext cx="425909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/>
              <p:cNvSpPr/>
              <p:nvPr/>
            </p:nvSpPr>
            <p:spPr>
              <a:xfrm>
                <a:off x="2171874" y="4006459"/>
                <a:ext cx="6994199" cy="6085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sz="28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𝜇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מלבן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874" y="4006459"/>
                <a:ext cx="6994199" cy="608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15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 and K of PA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70412" y="1600201"/>
            <a:ext cx="10972800" cy="483978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GB" dirty="0"/>
              <a:t>In order to find the optimal coefficients for the MP model, it is essential to choose values of m and k which model PA optimally. </a:t>
            </a:r>
            <a:endParaRPr lang="en-GB" dirty="0" smtClean="0"/>
          </a:p>
          <a:p>
            <a:pPr algn="l" rtl="0"/>
            <a:endParaRPr lang="en-GB" dirty="0"/>
          </a:p>
          <a:p>
            <a:pPr algn="l" rtl="0"/>
            <a:r>
              <a:rPr lang="en-GB" dirty="0" smtClean="0"/>
              <a:t>One </a:t>
            </a:r>
            <a:r>
              <a:rPr lang="en-GB" dirty="0"/>
              <a:t>should find values of m and k that minimize the error between calculated output generated by coefficients calculated with those specific m and k, and measured </a:t>
            </a:r>
            <a:r>
              <a:rPr lang="en-GB" dirty="0" smtClean="0"/>
              <a:t>output</a:t>
            </a:r>
            <a:r>
              <a:rPr lang="en-US" dirty="0" smtClean="0"/>
              <a:t>.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504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M=2 , K=9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4284" y="1028701"/>
            <a:ext cx="11436048" cy="5829299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9011239" y="1841863"/>
            <a:ext cx="981847" cy="507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5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70412" y="1600201"/>
                <a:ext cx="10972800" cy="485601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/>
                <a:r>
                  <a:rPr lang="en-US" dirty="0" smtClean="0"/>
                  <a:t>At the same way, we can model our DPD using </a:t>
                </a:r>
                <a:r>
                  <a:rPr lang="en-US" dirty="0" err="1" smtClean="0"/>
                  <a:t>Volterra</a:t>
                </a:r>
                <a:r>
                  <a:rPr lang="en-US" dirty="0" smtClean="0"/>
                  <a:t> series </a:t>
                </a:r>
              </a:p>
              <a:p>
                <a:pPr algn="l" rtl="0"/>
                <a:endParaRPr lang="en-US" dirty="0"/>
              </a:p>
              <a:p>
                <a:pPr marL="0" indent="0" algn="l" rtl="0">
                  <a:buNone/>
                </a:pPr>
                <a:endParaRPr lang="en-US" dirty="0" smtClean="0"/>
              </a:p>
              <a:p>
                <a:pPr marL="0" indent="0" algn="l" rtl="0">
                  <a:buNone/>
                </a:pPr>
                <a:endParaRPr lang="en-US" dirty="0"/>
              </a:p>
              <a:p>
                <a:pPr algn="l" rtl="0"/>
                <a:r>
                  <a:rPr lang="en-US" dirty="0"/>
                  <a:t>In order to calculate the coefficient array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𝑃𝐷</m:t>
                        </m:r>
                      </m:sub>
                    </m:sSub>
                  </m:oMath>
                </a14:m>
                <a:r>
                  <a:rPr lang="en-US" dirty="0"/>
                  <a:t>, the same set of measurements is used, but it is scaled and used in reverse order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algn="l" rtl="0"/>
                <a:r>
                  <a:rPr lang="en-US" dirty="0" smtClean="0"/>
                  <a:t>[3]</a:t>
                </a:r>
              </a:p>
              <a:p>
                <a:pPr marL="0" indent="0" algn="l" rtl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12" y="1600201"/>
                <a:ext cx="10972800" cy="4856017"/>
              </a:xfrm>
              <a:prstGeom prst="rect">
                <a:avLst/>
              </a:prstGeom>
              <a:blipFill>
                <a:blip r:embed="rId2"/>
                <a:stretch>
                  <a:fillRect l="-1000" t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618308" y="6096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rgbClr val="002060"/>
                </a:solidFill>
              </a:rPr>
              <a:t>Volterra</a:t>
            </a:r>
            <a:r>
              <a:rPr lang="en-US" dirty="0">
                <a:solidFill>
                  <a:srgbClr val="002060"/>
                </a:solidFill>
              </a:rPr>
              <a:t> series as a </a:t>
            </a:r>
            <a:r>
              <a:rPr lang="en-US" dirty="0" smtClean="0">
                <a:solidFill>
                  <a:srgbClr val="002060"/>
                </a:solidFill>
              </a:rPr>
              <a:t>DPD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מלבן 8"/>
              <p:cNvSpPr/>
              <p:nvPr/>
            </p:nvSpPr>
            <p:spPr>
              <a:xfrm>
                <a:off x="3254600" y="5235373"/>
                <a:ext cx="4747389" cy="1004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𝑠𝑐𝑎𝑙𝑒𝑑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d>
                            <m:dPr>
                              <m:begChr m:val="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ma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fName>
                                <m:e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מלבן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600" y="5235373"/>
                <a:ext cx="4747389" cy="10049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מלבן 7"/>
              <p:cNvSpPr/>
              <p:nvPr/>
            </p:nvSpPr>
            <p:spPr>
              <a:xfrm>
                <a:off x="4584073" y="2450813"/>
                <a:ext cx="245381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𝑌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𝑃𝐷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מלבן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073" y="2450813"/>
                <a:ext cx="24538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5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18308" y="6096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rgbClr val="002060"/>
                </a:solidFill>
              </a:rPr>
              <a:t>Volterra</a:t>
            </a:r>
            <a:r>
              <a:rPr lang="en-US" dirty="0">
                <a:solidFill>
                  <a:srgbClr val="002060"/>
                </a:solidFill>
              </a:rPr>
              <a:t> series as a </a:t>
            </a:r>
            <a:r>
              <a:rPr lang="en-US" dirty="0" smtClean="0">
                <a:solidFill>
                  <a:srgbClr val="002060"/>
                </a:solidFill>
              </a:rPr>
              <a:t>DPD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6" name="תמונה 5" descr="https://lh5.googleusercontent.com/Mfulv0SRR996B-z0QHMTf7xGdK9kvM_KBwx4mhsBKGnv_8B6qWlY6lU0EW_sPDsaavwaoC14CBXFLDz4EhX9bIMODB-6gjREE3knWcb4_2O9HfHglTaMq32kUGx66pJPEkSosPfC-eFZfO0dUQ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442" y="1181101"/>
            <a:ext cx="7343322" cy="53624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938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MSE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65908" y="1059785"/>
                <a:ext cx="10972800" cy="4839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coefficients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𝑀𝑃</m:t>
                        </m:r>
                      </m:sub>
                    </m:sSub>
                  </m:oMath>
                </a14:m>
                <a:r>
                  <a:rPr lang="en-US" dirty="0"/>
                  <a:t> can be found </a:t>
                </a:r>
                <a:r>
                  <a:rPr lang="en-US" dirty="0" smtClean="0"/>
                  <a:t>using </a:t>
                </a:r>
                <a:r>
                  <a:rPr lang="en-US" dirty="0"/>
                  <a:t>the </a:t>
                </a:r>
                <a:r>
                  <a:rPr lang="en-US" dirty="0" smtClean="0"/>
                  <a:t>same algorithm as used at the pa modeling. </a:t>
                </a:r>
              </a:p>
              <a:p>
                <a:pPr algn="l" rtl="0"/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r>
                  <a:rPr lang="en-US" dirty="0" smtClean="0"/>
                  <a:t>[3]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08" y="1059785"/>
                <a:ext cx="10972800" cy="4839788"/>
              </a:xfrm>
              <a:prstGeom prst="rect">
                <a:avLst/>
              </a:prstGeom>
              <a:blipFill>
                <a:blip r:embed="rId2"/>
                <a:stretch>
                  <a:fillRect l="-1000" b="-5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/>
              <p:cNvSpPr/>
              <p:nvPr/>
            </p:nvSpPr>
            <p:spPr>
              <a:xfrm>
                <a:off x="3585145" y="3705693"/>
                <a:ext cx="4734325" cy="669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𝑃𝐷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מלבן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145" y="3705693"/>
                <a:ext cx="4734325" cy="669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57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18308" y="6096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rgbClr val="002060"/>
                </a:solidFill>
              </a:rPr>
              <a:t>Volterra</a:t>
            </a:r>
            <a:r>
              <a:rPr lang="en-US" dirty="0">
                <a:solidFill>
                  <a:srgbClr val="002060"/>
                </a:solidFill>
              </a:rPr>
              <a:t> series as a </a:t>
            </a:r>
            <a:r>
              <a:rPr lang="en-US" dirty="0" smtClean="0">
                <a:solidFill>
                  <a:srgbClr val="002060"/>
                </a:solidFill>
              </a:rPr>
              <a:t>DPD</a:t>
            </a:r>
            <a:endParaRPr lang="he-IL" dirty="0">
              <a:solidFill>
                <a:srgbClr val="002060"/>
              </a:solidFill>
            </a:endParaRPr>
          </a:p>
        </p:txBody>
      </p:sp>
      <p:grpSp>
        <p:nvGrpSpPr>
          <p:cNvPr id="4" name="קבוצה 3"/>
          <p:cNvGrpSpPr/>
          <p:nvPr/>
        </p:nvGrpSpPr>
        <p:grpSpPr>
          <a:xfrm>
            <a:off x="1928957" y="1387475"/>
            <a:ext cx="8365575" cy="4650530"/>
            <a:chOff x="1928957" y="1387475"/>
            <a:chExt cx="8365575" cy="4650530"/>
          </a:xfrm>
        </p:grpSpPr>
        <p:pic>
          <p:nvPicPr>
            <p:cNvPr id="2050" name="Picture 2" descr="GitHub - ctarver/ILA-DP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8957" y="1387475"/>
              <a:ext cx="8087879" cy="4650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מלבן 7"/>
            <p:cNvSpPr/>
            <p:nvPr/>
          </p:nvSpPr>
          <p:spPr>
            <a:xfrm>
              <a:off x="4793673" y="2978727"/>
              <a:ext cx="3089563" cy="1233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מחבר ישר 10"/>
            <p:cNvCxnSpPr/>
            <p:nvPr/>
          </p:nvCxnSpPr>
          <p:spPr>
            <a:xfrm flipV="1">
              <a:off x="5500255" y="2867891"/>
              <a:ext cx="0" cy="13438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מלבן 12"/>
                <p:cNvSpPr/>
                <p:nvPr/>
              </p:nvSpPr>
              <p:spPr>
                <a:xfrm>
                  <a:off x="3392582" y="2867891"/>
                  <a:ext cx="2453815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32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𝑃𝐷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3" name="מלבן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582" y="2867891"/>
                  <a:ext cx="2453815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מלבן 13"/>
                <p:cNvSpPr/>
                <p:nvPr/>
              </p:nvSpPr>
              <p:spPr>
                <a:xfrm>
                  <a:off x="5996441" y="5324617"/>
                  <a:ext cx="4298091" cy="5414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𝑃𝐷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מלבן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441" y="5324617"/>
                  <a:ext cx="4298091" cy="54149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מחבר חץ ישר 15"/>
            <p:cNvCxnSpPr/>
            <p:nvPr/>
          </p:nvCxnSpPr>
          <p:spPr>
            <a:xfrm>
              <a:off x="5500255" y="4724400"/>
              <a:ext cx="900545" cy="138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36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/>
          <p:nvPr/>
        </p:nvPicPr>
        <p:blipFill>
          <a:blip r:embed="rId2"/>
          <a:stretch>
            <a:fillRect/>
          </a:stretch>
        </p:blipFill>
        <p:spPr>
          <a:xfrm>
            <a:off x="505097" y="1017664"/>
            <a:ext cx="11316789" cy="5840336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M=2 , K=9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194119" y="1907004"/>
            <a:ext cx="981847" cy="507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4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609599" y="1028700"/>
                <a:ext cx="10972800" cy="567254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GB" dirty="0"/>
                  <a:t>NNs usually consist of an input layer, hidden layers, and an output layer. </a:t>
                </a:r>
                <a:endParaRPr lang="he-IL" dirty="0" smtClean="0"/>
              </a:p>
              <a:p>
                <a:pPr algn="l" rtl="0"/>
                <a:endParaRPr lang="he-IL" dirty="0"/>
              </a:p>
              <a:p>
                <a:pPr algn="l" rtl="0"/>
                <a:r>
                  <a:rPr lang="en-US" dirty="0"/>
                  <a:t>The output of each neuron is equal to the bias plus the sum of the products of the input signals and corresponding weights, which is expressed </a:t>
                </a:r>
                <a:r>
                  <a:rPr lang="en-US" dirty="0" smtClean="0"/>
                  <a:t>as:</a:t>
                </a:r>
              </a:p>
              <a:p>
                <a:pPr algn="ctr" rtl="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r>
                  <a:rPr lang="en-US" dirty="0"/>
                  <a:t>Commonly used activation functions are the log sigmoid (</a:t>
                </a:r>
                <a:r>
                  <a:rPr lang="en-US" dirty="0" err="1"/>
                  <a:t>Logsig</a:t>
                </a:r>
                <a:r>
                  <a:rPr lang="en-US" dirty="0"/>
                  <a:t>) and </a:t>
                </a:r>
                <a:r>
                  <a:rPr lang="en-US" dirty="0" err="1"/>
                  <a:t>Relu</a:t>
                </a:r>
                <a:r>
                  <a:rPr lang="en-US" dirty="0" smtClean="0"/>
                  <a:t>.</a:t>
                </a:r>
              </a:p>
              <a:p>
                <a:pPr algn="l" rtl="0"/>
                <a:r>
                  <a:rPr lang="en-US" dirty="0" smtClean="0"/>
                  <a:t>[4]</a:t>
                </a: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1028700"/>
                <a:ext cx="10972800" cy="5672545"/>
              </a:xfrm>
              <a:prstGeom prst="rect">
                <a:avLst/>
              </a:prstGeo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429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999" y="1205306"/>
            <a:ext cx="5162433" cy="544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Project Goal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1365" y="1417319"/>
            <a:ext cx="12083144" cy="530973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Power amplifiers (PAs), are inherently nonlinear systems.</a:t>
            </a:r>
          </a:p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r>
              <a:rPr lang="en-US" sz="2800" dirty="0"/>
              <a:t>N</a:t>
            </a:r>
            <a:r>
              <a:rPr lang="en-US" sz="2800" dirty="0" smtClean="0"/>
              <a:t>onlinearity </a:t>
            </a:r>
            <a:r>
              <a:rPr lang="en-US" sz="2800" dirty="0"/>
              <a:t>causes in-band distortion and a spectral </a:t>
            </a:r>
            <a:r>
              <a:rPr lang="en-US" sz="2800" dirty="0" smtClean="0"/>
              <a:t>regrowth.</a:t>
            </a:r>
          </a:p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/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The role of the Digital </a:t>
            </a:r>
            <a:r>
              <a:rPr lang="en-US" sz="2800" dirty="0"/>
              <a:t>Pre Distortion (DPD) </a:t>
            </a:r>
            <a:r>
              <a:rPr lang="en-US" sz="2800" dirty="0" smtClean="0"/>
              <a:t>is to distort the signal in a way that will be, in turn, compensated by the PA.</a:t>
            </a:r>
          </a:p>
          <a:p>
            <a:pPr lvl="1" algn="l" rtl="0"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400799"/>
            <a:ext cx="2844800" cy="365125"/>
          </a:xfrm>
        </p:spPr>
        <p:txBody>
          <a:bodyPr/>
          <a:lstStyle/>
          <a:p>
            <a:pPr algn="ctr"/>
            <a:fld id="{B01D9778-10B4-40FB-B4E4-44FA89A86639}" type="slidenum">
              <a:rPr lang="en-US" smtClean="0"/>
              <a:pPr algn="ctr"/>
              <a:t>3</a:t>
            </a:fld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310" y="4954359"/>
            <a:ext cx="6277851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5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65908" y="610689"/>
            <a:ext cx="10972800" cy="5928656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The values </a:t>
            </a:r>
            <a:r>
              <a:rPr lang="en-US" dirty="0"/>
              <a:t>of the weights and biases are updated using a well-known type of the back-propagation </a:t>
            </a:r>
            <a:r>
              <a:rPr lang="en-US" dirty="0" smtClean="0"/>
              <a:t>algorithm</a:t>
            </a:r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  <a:p>
            <a:pPr algn="l" rtl="0"/>
            <a:r>
              <a:rPr lang="en-US" dirty="0" smtClean="0"/>
              <a:t> The </a:t>
            </a:r>
            <a:r>
              <a:rPr lang="en-US" dirty="0"/>
              <a:t>cost function is then calculated again using the updated weights and biases during the next iteration</a:t>
            </a:r>
            <a:r>
              <a:rPr lang="en-US" dirty="0" smtClean="0"/>
              <a:t>.</a:t>
            </a:r>
            <a:endParaRPr lang="en-US" dirty="0"/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Learning </a:t>
            </a:r>
            <a:r>
              <a:rPr lang="en-US" dirty="0"/>
              <a:t>stops when the number of iterations reaches the maximum iterations allowed, or when the NN satisfies the desired performance in terms of </a:t>
            </a:r>
            <a:r>
              <a:rPr lang="en-US" dirty="0" smtClean="0"/>
              <a:t>MSE</a:t>
            </a:r>
          </a:p>
          <a:p>
            <a:pPr algn="l" rtl="0"/>
            <a:r>
              <a:rPr lang="en-US" dirty="0" smtClean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88707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err="1">
                <a:solidFill>
                  <a:srgbClr val="002060"/>
                </a:solidFill>
              </a:rPr>
              <a:t>Modeling</a:t>
            </a:r>
            <a:r>
              <a:rPr lang="en-GB" dirty="0">
                <a:solidFill>
                  <a:srgbClr val="002060"/>
                </a:solidFill>
              </a:rPr>
              <a:t> a PA and a DPD with a NN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65908" y="1303020"/>
            <a:ext cx="10972800" cy="483978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/>
              <a:t>Due to their strong adaptive nature and approximation capability, NNs are very attractive for the behavioral modeling of PAs. </a:t>
            </a:r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/>
              <a:t> single-input single-output feedforward </a:t>
            </a:r>
            <a:r>
              <a:rPr lang="en-US" dirty="0" smtClean="0"/>
              <a:t>model</a:t>
            </a:r>
          </a:p>
          <a:p>
            <a:pPr algn="l" rtl="0"/>
            <a:endParaRPr lang="en-US" dirty="0"/>
          </a:p>
          <a:p>
            <a:pPr algn="l" rtl="0"/>
            <a:r>
              <a:rPr lang="en-US" u="sng" dirty="0" smtClean="0">
                <a:solidFill>
                  <a:srgbClr val="FF0000"/>
                </a:solidFill>
              </a:rPr>
              <a:t>The main problem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/>
              <a:t>this architecture requires the use of complex-valued weights and activation functions, which results in complicated calculations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[4]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787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err="1">
                <a:solidFill>
                  <a:srgbClr val="002060"/>
                </a:solidFill>
              </a:rPr>
              <a:t>Modeling</a:t>
            </a:r>
            <a:r>
              <a:rPr lang="en-GB" dirty="0">
                <a:solidFill>
                  <a:srgbClr val="002060"/>
                </a:solidFill>
              </a:rPr>
              <a:t> a PA and a DPD with a NN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65908" y="1303020"/>
            <a:ext cx="10972800" cy="483978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/>
              <a:t>Another proposed architecture is a polar feed forward NN, in which the network consist of two different NNs</a:t>
            </a:r>
            <a:r>
              <a:rPr lang="en-US" dirty="0" smtClean="0"/>
              <a:t>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first NN extracts the amplitude response of the PA output, and the second extracts the phase response. 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u="sng" dirty="0" smtClean="0">
                <a:solidFill>
                  <a:srgbClr val="FF0000"/>
                </a:solidFill>
              </a:rPr>
              <a:t>The main problem: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the two NN branches in this design usually cannot converge at the same </a:t>
            </a:r>
            <a:r>
              <a:rPr lang="en-US" dirty="0" smtClean="0"/>
              <a:t>time</a:t>
            </a:r>
          </a:p>
          <a:p>
            <a:pPr algn="l" rtl="0"/>
            <a:r>
              <a:rPr lang="en-US" dirty="0" smtClean="0"/>
              <a:t> [4] </a:t>
            </a:r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474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err="1">
                <a:solidFill>
                  <a:srgbClr val="002060"/>
                </a:solidFill>
              </a:rPr>
              <a:t>Modeling</a:t>
            </a:r>
            <a:r>
              <a:rPr lang="en-GB" dirty="0">
                <a:solidFill>
                  <a:srgbClr val="002060"/>
                </a:solidFill>
              </a:rPr>
              <a:t> a PA and a DPD with a NN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65908" y="1303020"/>
            <a:ext cx="10972800" cy="525453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/>
              <a:t>another architecture has been </a:t>
            </a:r>
            <a:r>
              <a:rPr lang="en-US" dirty="0" smtClean="0"/>
              <a:t>proposed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u="sng" dirty="0">
                <a:solidFill>
                  <a:srgbClr val="FF0000"/>
                </a:solidFill>
              </a:rPr>
              <a:t>The main problem: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this architecture does not take into account memory effects. </a:t>
            </a:r>
            <a:endParaRPr lang="en-US" dirty="0" smtClean="0"/>
          </a:p>
          <a:p>
            <a:pPr algn="l" rtl="0"/>
            <a:r>
              <a:rPr lang="en-US" dirty="0" smtClean="0"/>
              <a:t>[4]</a:t>
            </a:r>
          </a:p>
          <a:p>
            <a:pPr algn="l" rtl="0"/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</p:txBody>
      </p:sp>
      <p:pic>
        <p:nvPicPr>
          <p:cNvPr id="4" name="תמונה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13017" y="2315390"/>
            <a:ext cx="5726883" cy="252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3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Chosen Solution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2846" y="480060"/>
            <a:ext cx="10972800" cy="525453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/>
              <a:t>The proposed model in the </a:t>
            </a:r>
            <a:r>
              <a:rPr lang="en-US" dirty="0" smtClean="0"/>
              <a:t>article [4] is </a:t>
            </a:r>
            <a:r>
              <a:rPr lang="en-US" dirty="0"/>
              <a:t>a combination of the above </a:t>
            </a:r>
            <a:r>
              <a:rPr lang="en-US" dirty="0" smtClean="0"/>
              <a:t>architectures</a:t>
            </a:r>
            <a:endParaRPr lang="en-US" dirty="0"/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3676105" y="1417638"/>
            <a:ext cx="5323115" cy="523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6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Chosen Solution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156754" y="480059"/>
                <a:ext cx="12035246" cy="606443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US" dirty="0"/>
                  <a:t>It considers input’s in-phase (I) and quadrature (Q) components, the amplitudes of the input signal and nonlinear orders of it</a:t>
                </a:r>
                <a:r>
                  <a:rPr lang="en-US" dirty="0" smtClean="0"/>
                  <a:t>.</a:t>
                </a:r>
              </a:p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input vector size is: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algn="l" rtl="0"/>
                <a:r>
                  <a:rPr lang="en-US" dirty="0" smtClean="0"/>
                  <a:t>The output </a:t>
                </a:r>
                <a:r>
                  <a:rPr lang="en-US" dirty="0"/>
                  <a:t>vector size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algn="l" rtl="0"/>
                <a:r>
                  <a:rPr lang="en-US" dirty="0"/>
                  <a:t>The cost function is the MSE between the measured PA output and the NN output, and it defined as [4</a:t>
                </a:r>
                <a:r>
                  <a:rPr lang="en-US" dirty="0" smtClean="0"/>
                  <a:t>]:</a:t>
                </a:r>
              </a:p>
              <a:p>
                <a:pPr algn="l" rtl="0"/>
                <a:endParaRPr lang="en-US" dirty="0" smtClean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𝑚𝑒𝑎𝑠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𝑁𝑁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𝑚𝑒𝑎𝑠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𝑁𝑁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𝑚𝑒𝑎𝑠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𝑁𝑁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54" y="480059"/>
                <a:ext cx="12035246" cy="6064431"/>
              </a:xfrm>
              <a:prstGeom prst="rect">
                <a:avLst/>
              </a:prstGeom>
              <a:blipFill>
                <a:blip r:embed="rId2"/>
                <a:stretch>
                  <a:fillRect l="-912" r="-811" b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83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Chosen Solution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52846" y="862148"/>
                <a:ext cx="10972800" cy="551252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US" dirty="0"/>
                  <a:t>As mentioned before, we found the ideal memory order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) and nonlinearity order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algn="l" rtl="0"/>
                <a:endParaRPr lang="en-US" dirty="0"/>
              </a:p>
              <a:p>
                <a:pPr algn="l" rtl="0"/>
                <a:r>
                  <a:rPr lang="en-US" dirty="0" smtClean="0"/>
                  <a:t>Therefore, input </a:t>
                </a:r>
                <a:r>
                  <a:rPr lang="en-US" dirty="0"/>
                  <a:t>vector size is 22, and output vector size is </a:t>
                </a:r>
                <a:r>
                  <a:rPr lang="en-US" dirty="0" smtClean="0"/>
                  <a:t>2.</a:t>
                </a:r>
              </a:p>
              <a:p>
                <a:pPr algn="l" rtl="0"/>
                <a:endParaRPr lang="en-US" dirty="0"/>
              </a:p>
              <a:p>
                <a:pPr algn="l" rtl="0"/>
                <a:r>
                  <a:rPr lang="en-US" dirty="0"/>
                  <a:t>We tried to change the number of the hidden layers, and the number of neurons at each </a:t>
                </a:r>
                <a:r>
                  <a:rPr lang="en-US" dirty="0" smtClean="0"/>
                  <a:t>layer</a:t>
                </a:r>
              </a:p>
              <a:p>
                <a:pPr algn="l" rtl="0"/>
                <a:endParaRPr lang="en-US" dirty="0" smtClean="0"/>
              </a:p>
              <a:p>
                <a:pPr marL="0" indent="0" algn="l" rtl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46" y="862148"/>
                <a:ext cx="10972800" cy="5512526"/>
              </a:xfrm>
              <a:prstGeom prst="rect">
                <a:avLst/>
              </a:prstGeom>
              <a:blipFill>
                <a:blip r:embed="rId2"/>
                <a:stretch>
                  <a:fillRect l="-1000" r="-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823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PA NN architecture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28" y="1544138"/>
            <a:ext cx="11518344" cy="183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DPD NN architecture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4" name="תמונה 3"/>
          <p:cNvPicPr/>
          <p:nvPr/>
        </p:nvPicPr>
        <p:blipFill rotWithShape="1">
          <a:blip r:embed="rId2"/>
          <a:srcRect r="40308"/>
          <a:stretch/>
        </p:blipFill>
        <p:spPr>
          <a:xfrm>
            <a:off x="235739" y="1289578"/>
            <a:ext cx="11722593" cy="1736010"/>
          </a:xfrm>
          <a:prstGeom prst="rect">
            <a:avLst/>
          </a:prstGeom>
        </p:spPr>
      </p:pic>
      <p:pic>
        <p:nvPicPr>
          <p:cNvPr id="6" name="תמונה 5"/>
          <p:cNvPicPr/>
          <p:nvPr/>
        </p:nvPicPr>
        <p:blipFill rotWithShape="1">
          <a:blip r:embed="rId2"/>
          <a:srcRect l="59537"/>
          <a:stretch/>
        </p:blipFill>
        <p:spPr>
          <a:xfrm>
            <a:off x="1712259" y="3254000"/>
            <a:ext cx="8438517" cy="184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4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35279" y="574765"/>
            <a:ext cx="10972800" cy="3709852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smtClean="0">
                <a:solidFill>
                  <a:srgbClr val="002060"/>
                </a:solidFill>
              </a:rPr>
              <a:t>Results</a:t>
            </a:r>
          </a:p>
          <a:p>
            <a:pPr algn="ctr"/>
            <a:endParaRPr lang="en-US" sz="6600" dirty="0" smtClean="0">
              <a:solidFill>
                <a:srgbClr val="002060"/>
              </a:solidFill>
            </a:endParaRPr>
          </a:p>
          <a:p>
            <a:pPr algn="ctr"/>
            <a:r>
              <a:rPr lang="en-US" sz="6600" dirty="0" smtClean="0">
                <a:solidFill>
                  <a:srgbClr val="002060"/>
                </a:solidFill>
              </a:rPr>
              <a:t>PA modeling</a:t>
            </a:r>
            <a:endParaRPr lang="he-IL" sz="6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64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Project Goal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117565" y="1313135"/>
            <a:ext cx="12083144" cy="530973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The aim of this project is that ideally, the total response of the Pre-distorter and PAs will be linear (reduce am/am, am/pm distortions and OOB emission) up to some saturation voltage. </a:t>
            </a:r>
          </a:p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 smtClean="0"/>
          </a:p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Using </a:t>
            </a:r>
            <a:r>
              <a:rPr lang="en-US" sz="2800" dirty="0"/>
              <a:t>both classical and deep learning methods, we will create a digital pre distorter that preprocess a signal before entering a nonlinear power amplifier</a:t>
            </a:r>
            <a:r>
              <a:rPr lang="en-US" sz="2800" dirty="0" smtClean="0"/>
              <a:t>. </a:t>
            </a:r>
            <a:endParaRPr lang="en-US" sz="2800" dirty="0"/>
          </a:p>
          <a:p>
            <a:pPr lvl="1" algn="l" rtl="0">
              <a:lnSpc>
                <a:spcPct val="100000"/>
              </a:lnSpc>
            </a:pPr>
            <a:endParaRPr lang="he-IL" sz="28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400799"/>
            <a:ext cx="2844800" cy="365125"/>
          </a:xfrm>
        </p:spPr>
        <p:txBody>
          <a:bodyPr/>
          <a:lstStyle/>
          <a:p>
            <a:pPr algn="ctr"/>
            <a:fld id="{B01D9778-10B4-40FB-B4E4-44FA89A86639}" type="slidenum">
              <a:rPr lang="en-US" smtClean="0"/>
              <a:pPr algn="ctr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Classical - PA modeling 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62223" y="1135879"/>
            <a:ext cx="10119583" cy="4890979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-183102" y="6026858"/>
            <a:ext cx="119179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AM/AM distortion of input signal, caused by </a:t>
            </a:r>
            <a:r>
              <a:rPr lang="en-US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modeled </a:t>
            </a:r>
            <a:r>
              <a:rPr lang="en-US" sz="2800" b="1" dirty="0" smtClean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PA</a:t>
            </a:r>
            <a:r>
              <a:rPr lang="en-US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and </a:t>
            </a:r>
            <a:r>
              <a:rPr lang="en-US" sz="2800" b="1" dirty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real lab’s PA </a:t>
            </a:r>
            <a:endParaRPr lang="en-US" sz="2400" b="1" dirty="0">
              <a:solidFill>
                <a:srgbClr val="FC7D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3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- PA modeling 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625247" y="1105383"/>
            <a:ext cx="10883130" cy="4877406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-139337" y="5982789"/>
            <a:ext cx="118741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AM/PM distortion of input signal, caused by </a:t>
            </a:r>
            <a:r>
              <a:rPr lang="en-US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modeled </a:t>
            </a:r>
            <a:r>
              <a:rPr lang="en-US" sz="2800" b="1" dirty="0" smtClean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PA</a:t>
            </a:r>
            <a:r>
              <a:rPr lang="en-US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and </a:t>
            </a:r>
            <a:r>
              <a:rPr lang="en-US" sz="2800" b="1" dirty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real lab’s </a:t>
            </a:r>
            <a:r>
              <a:rPr lang="en-US" sz="2800" b="1" dirty="0" smtClean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PA</a:t>
            </a:r>
            <a:endParaRPr lang="en-US" sz="2800" b="1" dirty="0">
              <a:solidFill>
                <a:srgbClr val="FF86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85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 - PA modeling 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1378130" y="5933097"/>
            <a:ext cx="91962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input signal spectrum</a:t>
            </a:r>
            <a:endParaRPr lang="en-US" sz="2800" b="1" dirty="0">
              <a:solidFill>
                <a:srgbClr val="FF861C"/>
              </a:solidFill>
            </a:endParaRPr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62445" y="1100318"/>
            <a:ext cx="10054046" cy="483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 - PA modeling 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60565" y="998538"/>
            <a:ext cx="9975669" cy="4771021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1260565" y="5817839"/>
            <a:ext cx="91962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OOB emission caused by </a:t>
            </a:r>
            <a:r>
              <a:rPr lang="en-US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modeled </a:t>
            </a:r>
            <a:r>
              <a:rPr lang="en-US" sz="2800" b="1" dirty="0" smtClean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PA</a:t>
            </a:r>
            <a:r>
              <a:rPr lang="en-US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and </a:t>
            </a:r>
            <a:r>
              <a:rPr lang="en-US" sz="2800" b="1" dirty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real lab’s </a:t>
            </a:r>
            <a:r>
              <a:rPr lang="en-US" sz="2800" b="1" dirty="0" smtClean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PA</a:t>
            </a:r>
            <a:endParaRPr lang="en-US" sz="2800" b="1" dirty="0">
              <a:solidFill>
                <a:srgbClr val="FF86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74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SGD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18870" y="1118216"/>
            <a:ext cx="10476592" cy="513676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901337" y="6024153"/>
            <a:ext cx="10694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Normalized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error between SGD modeled PA output and real Lab’s PA output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07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387850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  - PA modeling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3" name="תמונה 2"/>
          <p:cNvPicPr/>
          <p:nvPr/>
        </p:nvPicPr>
        <p:blipFill>
          <a:blip r:embed="rId2"/>
          <a:stretch>
            <a:fillRect/>
          </a:stretch>
        </p:blipFill>
        <p:spPr>
          <a:xfrm>
            <a:off x="1336766" y="959350"/>
            <a:ext cx="9675223" cy="4997838"/>
          </a:xfrm>
          <a:prstGeom prst="rect">
            <a:avLst/>
          </a:prstGeom>
        </p:spPr>
      </p:pic>
      <p:sp>
        <p:nvSpPr>
          <p:cNvPr id="4" name="מלבן 3"/>
          <p:cNvSpPr/>
          <p:nvPr/>
        </p:nvSpPr>
        <p:spPr>
          <a:xfrm>
            <a:off x="287382" y="5957188"/>
            <a:ext cx="115040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of AM/AM distortion of input signal, caused by </a:t>
            </a:r>
            <a:r>
              <a:rPr lang="en-US" sz="24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feedforward (22-40-2) NN </a:t>
            </a:r>
            <a:r>
              <a:rPr lang="en-US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modelled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PA in blue, and </a:t>
            </a:r>
            <a:r>
              <a:rPr lang="en-US" sz="2400" b="1" dirty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real lab’s PA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in orange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64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387850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  - PA modeling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287382" y="5957188"/>
            <a:ext cx="115040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AM/PM distortion of input signal, caused by </a:t>
            </a:r>
            <a:r>
              <a:rPr lang="en-GB" sz="24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feedforward (22-40-2) NN </a:t>
            </a:r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modelled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PA in blue, and </a:t>
            </a:r>
            <a:r>
              <a:rPr lang="en-GB" sz="2400" b="1" dirty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real lab’s PA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in orange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04742" y="1025167"/>
            <a:ext cx="9469302" cy="493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3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387850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  - PA modeling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287382" y="5957188"/>
            <a:ext cx="115040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OOB emission caused by </a:t>
            </a:r>
            <a:r>
              <a:rPr lang="en-GB" sz="24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feedforward (22-40-2) NN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</a:t>
            </a:r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modelled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PA in blue, and </a:t>
            </a:r>
            <a:r>
              <a:rPr lang="en-GB" sz="2400" b="1" dirty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real lab’s PA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in orange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תמונה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35643" y="959350"/>
            <a:ext cx="9497968" cy="501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6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35279" y="574765"/>
            <a:ext cx="10972800" cy="3709852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smtClean="0">
                <a:solidFill>
                  <a:srgbClr val="002060"/>
                </a:solidFill>
              </a:rPr>
              <a:t>Results</a:t>
            </a:r>
          </a:p>
          <a:p>
            <a:pPr algn="ctr"/>
            <a:endParaRPr lang="en-US" sz="6600" dirty="0" smtClean="0">
              <a:solidFill>
                <a:srgbClr val="002060"/>
              </a:solidFill>
            </a:endParaRPr>
          </a:p>
          <a:p>
            <a:pPr algn="ctr"/>
            <a:r>
              <a:rPr lang="en-US" sz="6600" dirty="0" smtClean="0">
                <a:solidFill>
                  <a:srgbClr val="002060"/>
                </a:solidFill>
              </a:rPr>
              <a:t>DPD</a:t>
            </a:r>
            <a:endParaRPr lang="he-IL" sz="6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18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 - DPD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3" name="תמונה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71154" y="998538"/>
            <a:ext cx="10354491" cy="5227172"/>
          </a:xfrm>
          <a:prstGeom prst="rect">
            <a:avLst/>
          </a:prstGeom>
        </p:spPr>
      </p:pic>
      <p:sp>
        <p:nvSpPr>
          <p:cNvPr id="6" name="מלבן 5"/>
          <p:cNvSpPr/>
          <p:nvPr/>
        </p:nvSpPr>
        <p:spPr>
          <a:xfrm>
            <a:off x="1071154" y="6225710"/>
            <a:ext cx="10110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AM/AM distortion of input signal, </a:t>
            </a:r>
            <a:r>
              <a:rPr lang="en-US" sz="2800" b="1" dirty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and </a:t>
            </a:r>
            <a:r>
              <a:rPr lang="en-US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without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classical DPD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504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Background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0" y="1091065"/>
            <a:ext cx="12083144" cy="530973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Power </a:t>
            </a:r>
            <a:r>
              <a:rPr lang="en-US" sz="2800" dirty="0"/>
              <a:t>amplifiers (PAs), </a:t>
            </a:r>
            <a:r>
              <a:rPr lang="en-US" sz="2800" dirty="0" smtClean="0"/>
              <a:t>are </a:t>
            </a:r>
            <a:r>
              <a:rPr lang="en-US" sz="2800" dirty="0"/>
              <a:t>inherently nonlinear </a:t>
            </a:r>
            <a:r>
              <a:rPr lang="en-US" sz="2800" dirty="0" smtClean="0"/>
              <a:t>systems.</a:t>
            </a:r>
          </a:p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r>
              <a:rPr lang="en-GB" sz="2800" dirty="0" smtClean="0"/>
              <a:t>They are </a:t>
            </a:r>
            <a:r>
              <a:rPr lang="en-GB" sz="2800" dirty="0"/>
              <a:t>also exhibit memory effects.</a:t>
            </a: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endParaRPr lang="en-US" sz="2800" dirty="0"/>
          </a:p>
          <a:p>
            <a:pPr lvl="1" algn="l" rtl="0">
              <a:lnSpc>
                <a:spcPct val="100000"/>
              </a:lnSpc>
            </a:pPr>
            <a:r>
              <a:rPr lang="en-GB" sz="2800" dirty="0"/>
              <a:t>Different models, such as the Wiener model and the Hammerstein model, represent this kind of system as a serial two-block </a:t>
            </a:r>
            <a:r>
              <a:rPr lang="en-GB" sz="2800" dirty="0" smtClean="0"/>
              <a:t>model. [1]</a:t>
            </a:r>
            <a:endParaRPr lang="en-US" sz="2800" dirty="0"/>
          </a:p>
          <a:p>
            <a:pPr lvl="1" algn="l" rtl="0">
              <a:lnSpc>
                <a:spcPct val="100000"/>
              </a:lnSpc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endParaRPr lang="en-US" sz="2800" dirty="0" smtClean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400799"/>
            <a:ext cx="2844800" cy="365125"/>
          </a:xfrm>
        </p:spPr>
        <p:txBody>
          <a:bodyPr/>
          <a:lstStyle/>
          <a:p>
            <a:pPr algn="ctr"/>
            <a:fld id="{B01D9778-10B4-40FB-B4E4-44FA89A86639}" type="slidenum">
              <a:rPr lang="en-US" smtClean="0"/>
              <a:pPr algn="ctr"/>
              <a:t>5</a:t>
            </a:fld>
            <a:endParaRPr lang="en-US"/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18894" y="4346030"/>
            <a:ext cx="9323997" cy="223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0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 - DPD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977718" y="6190296"/>
            <a:ext cx="101106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of AM/PM distortion of input signal, </a:t>
            </a:r>
            <a:r>
              <a:rPr lang="en-GB" sz="3200" b="1" dirty="0" smtClean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</a:t>
            </a:r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and </a:t>
            </a:r>
            <a:r>
              <a:rPr lang="en-GB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without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classical DPD</a:t>
            </a:r>
            <a:endParaRPr lang="en-US" sz="2400" dirty="0"/>
          </a:p>
        </p:txBody>
      </p:sp>
      <p:pic>
        <p:nvPicPr>
          <p:cNvPr id="7" name="תמונה 6"/>
          <p:cNvPicPr/>
          <p:nvPr/>
        </p:nvPicPr>
        <p:blipFill>
          <a:blip r:embed="rId2"/>
          <a:stretch>
            <a:fillRect/>
          </a:stretch>
        </p:blipFill>
        <p:spPr>
          <a:xfrm>
            <a:off x="977718" y="998538"/>
            <a:ext cx="10204088" cy="520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8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 - DPD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509451" y="6027003"/>
            <a:ext cx="106723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OOB emission caused by </a:t>
            </a:r>
            <a:r>
              <a:rPr lang="en-GB" sz="2400" dirty="0" err="1">
                <a:latin typeface="Calibri Light" panose="020F0302020204030204" pitchFamily="34" charset="0"/>
                <a:ea typeface="Times New Roman" panose="02020603050405020304" pitchFamily="18" charset="0"/>
              </a:rPr>
              <a:t>modeled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PA, </a:t>
            </a:r>
            <a:r>
              <a:rPr lang="en-GB" sz="2800" b="1" dirty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and </a:t>
            </a:r>
            <a:r>
              <a:rPr lang="en-GB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without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classical DPD</a:t>
            </a:r>
            <a:endParaRPr lang="en-US" sz="2400" dirty="0"/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99562" y="1175719"/>
            <a:ext cx="9453836" cy="470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  - DPD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3" name="תמונה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94921" y="998538"/>
            <a:ext cx="10073822" cy="5149661"/>
          </a:xfrm>
          <a:prstGeom prst="rect">
            <a:avLst/>
          </a:prstGeom>
        </p:spPr>
      </p:pic>
      <p:sp>
        <p:nvSpPr>
          <p:cNvPr id="4" name="מלבן 3"/>
          <p:cNvSpPr/>
          <p:nvPr/>
        </p:nvSpPr>
        <p:spPr>
          <a:xfrm>
            <a:off x="0" y="6079202"/>
            <a:ext cx="114992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AM/AM distortion of input signal, </a:t>
            </a:r>
            <a:r>
              <a:rPr lang="en-GB" sz="2400" b="1" dirty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(orange) and </a:t>
            </a:r>
            <a:r>
              <a:rPr lang="en-GB" sz="24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without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(blue) </a:t>
            </a:r>
          </a:p>
          <a:p>
            <a:pPr algn="ctr"/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feedforward (22-30-40-30-20-10-2) NN </a:t>
            </a:r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modelled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DPD</a:t>
            </a:r>
          </a:p>
        </p:txBody>
      </p:sp>
    </p:spTree>
    <p:extLst>
      <p:ext uri="{BB962C8B-B14F-4D97-AF65-F5344CB8AC3E}">
        <p14:creationId xmlns:p14="http://schemas.microsoft.com/office/powerpoint/2010/main" val="123757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  - DPD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0" y="6079202"/>
            <a:ext cx="114992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</a:t>
            </a:r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AM/PM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distortion of input signal, </a:t>
            </a:r>
            <a:r>
              <a:rPr lang="en-GB" sz="2400" b="1" dirty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(orange) and </a:t>
            </a:r>
            <a:r>
              <a:rPr lang="en-GB" sz="24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without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(blue) </a:t>
            </a:r>
          </a:p>
          <a:p>
            <a:pPr algn="ctr"/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feedforward (22-30-40-30-20-10-2) NN </a:t>
            </a:r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modelled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DPD</a:t>
            </a:r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53836" y="998538"/>
            <a:ext cx="9989127" cy="511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1999" y="216557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  - DPD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0" y="6079202"/>
            <a:ext cx="114992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OOB emission, </a:t>
            </a:r>
            <a:r>
              <a:rPr lang="en-GB" sz="2400" b="1" dirty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(orange) and </a:t>
            </a:r>
            <a:r>
              <a:rPr lang="en-GB" sz="24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without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(blue) </a:t>
            </a:r>
          </a:p>
          <a:p>
            <a:pPr algn="ctr"/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feedforward (22-30-40-30-20-10-2) NN </a:t>
            </a:r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modelled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DPD</a:t>
            </a:r>
          </a:p>
        </p:txBody>
      </p:sp>
      <p:pic>
        <p:nvPicPr>
          <p:cNvPr id="6" name="תמונה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84563" y="998538"/>
            <a:ext cx="10127673" cy="512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5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599" y="313539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Comparisons with different models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56754" y="793569"/>
                <a:ext cx="12035246" cy="606443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GB" dirty="0"/>
                  <a:t>In order to compare different NN architectures and to justify why we chose the proposed model, different comparisons will be </a:t>
                </a:r>
                <a:r>
                  <a:rPr lang="en-GB" dirty="0" smtClean="0"/>
                  <a:t>shown.</a:t>
                </a:r>
              </a:p>
              <a:p>
                <a:pPr algn="l" rtl="0"/>
                <a:endParaRPr lang="en-GB" dirty="0"/>
              </a:p>
              <a:p>
                <a:pPr algn="l" rtl="0"/>
                <a:r>
                  <a:rPr lang="en-US" dirty="0"/>
                  <a:t>In order to test AM/AM performance, we calculated the normalized MMSE between desired output (Gain*input) and modeled output with </a:t>
                </a:r>
                <a:r>
                  <a:rPr lang="en-US" dirty="0" smtClean="0"/>
                  <a:t>DPD</a:t>
                </a:r>
              </a:p>
              <a:p>
                <a:pPr algn="l" rtl="0"/>
                <a:endParaRPr lang="en-US" dirty="0"/>
              </a:p>
              <a:p>
                <a:pPr algn="l" rtl="0"/>
                <a:r>
                  <a:rPr lang="en-US" dirty="0"/>
                  <a:t>Moreover, we checked what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of linear regression of the AM/AM curvature</a:t>
                </a:r>
                <a:r>
                  <a:rPr lang="en-US" dirty="0" smtClean="0"/>
                  <a:t>.</a:t>
                </a:r>
              </a:p>
              <a:p>
                <a:pPr algn="l" rtl="0"/>
                <a:endParaRPr lang="en-US" dirty="0" smtClean="0"/>
              </a:p>
              <a:p>
                <a:pPr algn="l" rtl="0"/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54" y="793569"/>
                <a:ext cx="12035246" cy="6064431"/>
              </a:xfrm>
              <a:prstGeom prst="rect">
                <a:avLst/>
              </a:prstGeom>
              <a:blipFill>
                <a:blip r:embed="rId2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29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599" y="313539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Comparisons with different models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טבלה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0614935"/>
                  </p:ext>
                </p:extLst>
              </p:nvPr>
            </p:nvGraphicFramePr>
            <p:xfrm>
              <a:off x="372311" y="1290285"/>
              <a:ext cx="11034992" cy="2289732"/>
            </p:xfrm>
            <a:graphic>
              <a:graphicData uri="http://schemas.openxmlformats.org/drawingml/2006/table">
                <a:tbl>
                  <a:tblPr firstRow="1" firstCol="1" bandRow="1">
                    <a:tableStyleId>{793D81CF-94F2-401A-BA57-92F5A7B2D0C5}</a:tableStyleId>
                  </a:tblPr>
                  <a:tblGrid>
                    <a:gridCol w="3677588">
                      <a:extLst>
                        <a:ext uri="{9D8B030D-6E8A-4147-A177-3AD203B41FA5}">
                          <a16:colId xmlns:a16="http://schemas.microsoft.com/office/drawing/2014/main" val="3794307833"/>
                        </a:ext>
                      </a:extLst>
                    </a:gridCol>
                    <a:gridCol w="3678702">
                      <a:extLst>
                        <a:ext uri="{9D8B030D-6E8A-4147-A177-3AD203B41FA5}">
                          <a16:colId xmlns:a16="http://schemas.microsoft.com/office/drawing/2014/main" val="897301688"/>
                        </a:ext>
                      </a:extLst>
                    </a:gridCol>
                    <a:gridCol w="3678702">
                      <a:extLst>
                        <a:ext uri="{9D8B030D-6E8A-4147-A177-3AD203B41FA5}">
                          <a16:colId xmlns:a16="http://schemas.microsoft.com/office/drawing/2014/main" val="142098537"/>
                        </a:ext>
                      </a:extLst>
                    </a:gridCol>
                  </a:tblGrid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DPD Model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MMSE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2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212438723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22-30-2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-</a:t>
                          </a:r>
                          <a:r>
                            <a:rPr lang="en-US" sz="2100" dirty="0" smtClean="0">
                              <a:effectLst/>
                            </a:rPr>
                            <a:t>14.4 </a:t>
                          </a:r>
                          <a:r>
                            <a:rPr lang="en-US" sz="2100" dirty="0">
                              <a:effectLst/>
                            </a:rPr>
                            <a:t>dB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0.9969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108295409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22-40-2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-</a:t>
                          </a:r>
                          <a:r>
                            <a:rPr lang="en-US" sz="2100" dirty="0" smtClean="0">
                              <a:effectLst/>
                            </a:rPr>
                            <a:t>16.4 </a:t>
                          </a:r>
                          <a:r>
                            <a:rPr lang="en-US" sz="2100" dirty="0">
                              <a:effectLst/>
                            </a:rPr>
                            <a:t>dB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0.9985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4064006051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22-50-2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-</a:t>
                          </a:r>
                          <a:r>
                            <a:rPr lang="en-US" sz="2100" dirty="0" smtClean="0">
                              <a:effectLst/>
                            </a:rPr>
                            <a:t>16.7 </a:t>
                          </a:r>
                          <a:r>
                            <a:rPr lang="en-US" sz="2100" dirty="0">
                              <a:effectLst/>
                            </a:rPr>
                            <a:t>dB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0.9986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1873832659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22-25-35-30-20-10-2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-</a:t>
                          </a:r>
                          <a:r>
                            <a:rPr lang="en-US" sz="2100" dirty="0" smtClean="0">
                              <a:effectLst/>
                            </a:rPr>
                            <a:t>17.7 </a:t>
                          </a:r>
                          <a:r>
                            <a:rPr lang="en-US" sz="2100" dirty="0">
                              <a:effectLst/>
                            </a:rPr>
                            <a:t>dB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0.9993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1508502599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22-30-40-30-20-10-2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 smtClean="0">
                              <a:effectLst/>
                            </a:rPr>
                            <a:t>-17.4 </a:t>
                          </a:r>
                          <a:r>
                            <a:rPr lang="en-US" sz="2100" dirty="0">
                              <a:effectLst/>
                            </a:rPr>
                            <a:t>dB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b="1" dirty="0">
                              <a:effectLst/>
                            </a:rPr>
                            <a:t>0.9996</a:t>
                          </a:r>
                          <a:endParaRPr lang="en-US" sz="21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2373951311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Classical method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-</a:t>
                          </a:r>
                          <a:r>
                            <a:rPr lang="en-US" sz="2400" b="1" dirty="0" smtClean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22 </a:t>
                          </a:r>
                          <a:r>
                            <a:rPr lang="en-US" sz="24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dB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0.9998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606613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טבלה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0614935"/>
                  </p:ext>
                </p:extLst>
              </p:nvPr>
            </p:nvGraphicFramePr>
            <p:xfrm>
              <a:off x="372311" y="1290285"/>
              <a:ext cx="11034992" cy="2289732"/>
            </p:xfrm>
            <a:graphic>
              <a:graphicData uri="http://schemas.openxmlformats.org/drawingml/2006/table">
                <a:tbl>
                  <a:tblPr firstRow="1" firstCol="1" bandRow="1">
                    <a:tableStyleId>{793D81CF-94F2-401A-BA57-92F5A7B2D0C5}</a:tableStyleId>
                  </a:tblPr>
                  <a:tblGrid>
                    <a:gridCol w="3677588">
                      <a:extLst>
                        <a:ext uri="{9D8B030D-6E8A-4147-A177-3AD203B41FA5}">
                          <a16:colId xmlns:a16="http://schemas.microsoft.com/office/drawing/2014/main" val="3794307833"/>
                        </a:ext>
                      </a:extLst>
                    </a:gridCol>
                    <a:gridCol w="3678702">
                      <a:extLst>
                        <a:ext uri="{9D8B030D-6E8A-4147-A177-3AD203B41FA5}">
                          <a16:colId xmlns:a16="http://schemas.microsoft.com/office/drawing/2014/main" val="897301688"/>
                        </a:ext>
                      </a:extLst>
                    </a:gridCol>
                    <a:gridCol w="3678702">
                      <a:extLst>
                        <a:ext uri="{9D8B030D-6E8A-4147-A177-3AD203B41FA5}">
                          <a16:colId xmlns:a16="http://schemas.microsoft.com/office/drawing/2014/main" val="142098537"/>
                        </a:ext>
                      </a:extLst>
                    </a:gridCol>
                  </a:tblGrid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DPD Model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MMSE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0248" marR="120248" marT="0" marB="0">
                        <a:blipFill>
                          <a:blip r:embed="rId2"/>
                          <a:stretch>
                            <a:fillRect l="-200000" t="-24528" r="-331" b="-6679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438723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22-30-2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-</a:t>
                          </a:r>
                          <a:r>
                            <a:rPr lang="en-US" sz="2100" dirty="0" smtClean="0">
                              <a:effectLst/>
                            </a:rPr>
                            <a:t>14.4 </a:t>
                          </a:r>
                          <a:r>
                            <a:rPr lang="en-US" sz="2100" dirty="0">
                              <a:effectLst/>
                            </a:rPr>
                            <a:t>dB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0.9969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108295409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22-40-2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-</a:t>
                          </a:r>
                          <a:r>
                            <a:rPr lang="en-US" sz="2100" dirty="0" smtClean="0">
                              <a:effectLst/>
                            </a:rPr>
                            <a:t>16.4 </a:t>
                          </a:r>
                          <a:r>
                            <a:rPr lang="en-US" sz="2100" dirty="0">
                              <a:effectLst/>
                            </a:rPr>
                            <a:t>dB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0.9985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4064006051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22-50-2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-</a:t>
                          </a:r>
                          <a:r>
                            <a:rPr lang="en-US" sz="2100" dirty="0" smtClean="0">
                              <a:effectLst/>
                            </a:rPr>
                            <a:t>16.7 </a:t>
                          </a:r>
                          <a:r>
                            <a:rPr lang="en-US" sz="2100" dirty="0">
                              <a:effectLst/>
                            </a:rPr>
                            <a:t>dB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0.9986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1873832659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22-25-35-30-20-10-2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-</a:t>
                          </a:r>
                          <a:r>
                            <a:rPr lang="en-US" sz="2100" dirty="0" smtClean="0">
                              <a:effectLst/>
                            </a:rPr>
                            <a:t>17.7 </a:t>
                          </a:r>
                          <a:r>
                            <a:rPr lang="en-US" sz="2100" dirty="0">
                              <a:effectLst/>
                            </a:rPr>
                            <a:t>dB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0.9993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1508502599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22-30-40-30-20-10-2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 smtClean="0">
                              <a:effectLst/>
                            </a:rPr>
                            <a:t>-</a:t>
                          </a:r>
                          <a:r>
                            <a:rPr lang="en-US" sz="2100" dirty="0" smtClean="0">
                              <a:effectLst/>
                            </a:rPr>
                            <a:t>17.4 </a:t>
                          </a:r>
                          <a:r>
                            <a:rPr lang="en-US" sz="2100" dirty="0">
                              <a:effectLst/>
                            </a:rPr>
                            <a:t>dB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b="1" dirty="0">
                              <a:effectLst/>
                            </a:rPr>
                            <a:t>0.9996</a:t>
                          </a:r>
                          <a:endParaRPr lang="en-US" sz="2100" b="1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23739513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Classical method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-</a:t>
                          </a:r>
                          <a:r>
                            <a:rPr lang="en-US" sz="2400" b="1" dirty="0" smtClean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22 </a:t>
                          </a:r>
                          <a:r>
                            <a:rPr lang="en-US" sz="24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dB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0.9998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606613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מלבן 5"/>
          <p:cNvSpPr/>
          <p:nvPr/>
        </p:nvSpPr>
        <p:spPr>
          <a:xfrm>
            <a:off x="573048" y="3657882"/>
            <a:ext cx="108342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AM/AM performance for different DPD NN models. The proposed model has the most linear AM/AM curvature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5422" y="4696977"/>
            <a:ext cx="11758155" cy="141287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GB" dirty="0" smtClean="0"/>
              <a:t>It </a:t>
            </a:r>
            <a:r>
              <a:rPr lang="en-GB" dirty="0"/>
              <a:t>is clear that the proposed model does not </a:t>
            </a:r>
            <a:r>
              <a:rPr lang="en-GB" dirty="0" smtClean="0"/>
              <a:t>give </a:t>
            </a:r>
            <a:r>
              <a:rPr lang="en-GB" dirty="0"/>
              <a:t>the minimal MMSE, but we chose it due to its linearity performance.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58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599" y="313539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Comparisons with different models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56754" y="558042"/>
                <a:ext cx="12035246" cy="606443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US" dirty="0"/>
                  <a:t>In order to test OOB emission performance, we calculated the energy of the signal out-of-band and divided it by the energy of the signal in-band</a:t>
                </a:r>
                <a:r>
                  <a:rPr lang="en-US" dirty="0" smtClean="0"/>
                  <a:t>.</a:t>
                </a:r>
              </a:p>
              <a:p>
                <a:pPr algn="l" rtl="0"/>
                <a:endParaRPr lang="en-GB" dirty="0"/>
              </a:p>
              <a:p>
                <a:pPr algn="l" rtl="0"/>
                <a:r>
                  <a:rPr lang="en-US" dirty="0"/>
                  <a:t>We marked this quotient as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emission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 algn="ctr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emission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𝑂𝑂𝐵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r>
                  <a:rPr lang="en-GB" dirty="0"/>
                  <a:t>We did this process for both output signals, with NN DPD and without NN DPD, and divided the result of the former by the latter. </a:t>
                </a:r>
                <a:endParaRPr lang="en-GB" dirty="0" smtClean="0"/>
              </a:p>
              <a:p>
                <a:pPr algn="l" rtl="0"/>
                <a:r>
                  <a:rPr lang="en-US" dirty="0"/>
                  <a:t>We marked this quotient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𝐷𝑃𝐷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𝐷𝑃𝐷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emission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𝑤𝑖𝑡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𝐷𝑃𝐷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emission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𝑤𝑖𝑡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𝐷𝑃𝐷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54" y="558042"/>
                <a:ext cx="12035246" cy="6064431"/>
              </a:xfrm>
              <a:prstGeom prst="rect">
                <a:avLst/>
              </a:prstGeom>
              <a:blipFill>
                <a:blip r:embed="rId2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64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599" y="313539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Comparisons with different models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35418" y="5106661"/>
                <a:ext cx="11758155" cy="141287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/>
                <a:r>
                  <a:rPr lang="en-GB" dirty="0" smtClean="0"/>
                  <a:t>It is clear that the proposed model does not gives the minimal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𝐷𝑃𝐷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dirty="0"/>
                  <a:t>but we chose it due to it’s linearity performance.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18" y="5106661"/>
                <a:ext cx="11758155" cy="1412878"/>
              </a:xfrm>
              <a:prstGeom prst="rect">
                <a:avLst/>
              </a:prstGeom>
              <a:blipFill>
                <a:blip r:embed="rId2"/>
                <a:stretch>
                  <a:fillRect l="-933" t="-7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טבלה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9042617"/>
                  </p:ext>
                </p:extLst>
              </p:nvPr>
            </p:nvGraphicFramePr>
            <p:xfrm>
              <a:off x="317437" y="1041870"/>
              <a:ext cx="11394123" cy="3514191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5696199">
                      <a:extLst>
                        <a:ext uri="{9D8B030D-6E8A-4147-A177-3AD203B41FA5}">
                          <a16:colId xmlns:a16="http://schemas.microsoft.com/office/drawing/2014/main" val="3797781071"/>
                        </a:ext>
                      </a:extLst>
                    </a:gridCol>
                    <a:gridCol w="5697924">
                      <a:extLst>
                        <a:ext uri="{9D8B030D-6E8A-4147-A177-3AD203B41FA5}">
                          <a16:colId xmlns:a16="http://schemas.microsoft.com/office/drawing/2014/main" val="1725054394"/>
                        </a:ext>
                      </a:extLst>
                    </a:gridCol>
                  </a:tblGrid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DPD Model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sz="3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𝐷𝑃𝐷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246693708"/>
                      </a:ext>
                    </a:extLst>
                  </a:tr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22-30-2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-</a:t>
                          </a:r>
                          <a:r>
                            <a:rPr lang="en-US" sz="3300" dirty="0" smtClean="0">
                              <a:effectLst/>
                            </a:rPr>
                            <a:t>7.2 </a:t>
                          </a:r>
                          <a:r>
                            <a:rPr lang="en-US" sz="3300" dirty="0">
                              <a:effectLst/>
                            </a:rPr>
                            <a:t>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3907650729"/>
                      </a:ext>
                    </a:extLst>
                  </a:tr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22-40-2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-</a:t>
                          </a:r>
                          <a:r>
                            <a:rPr lang="en-US" sz="3300" dirty="0" smtClean="0">
                              <a:effectLst/>
                            </a:rPr>
                            <a:t>7.8 </a:t>
                          </a:r>
                          <a:r>
                            <a:rPr lang="en-US" sz="3300" dirty="0">
                              <a:effectLst/>
                            </a:rPr>
                            <a:t>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3237548559"/>
                      </a:ext>
                    </a:extLst>
                  </a:tr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22-50-2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-</a:t>
                          </a:r>
                          <a:r>
                            <a:rPr lang="en-US" sz="3300" dirty="0" smtClean="0">
                              <a:effectLst/>
                            </a:rPr>
                            <a:t>7.0 </a:t>
                          </a:r>
                          <a:r>
                            <a:rPr lang="en-US" sz="3300" dirty="0">
                              <a:effectLst/>
                            </a:rPr>
                            <a:t>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3671889097"/>
                      </a:ext>
                    </a:extLst>
                  </a:tr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22-25-35-30-20-10-2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-</a:t>
                          </a:r>
                          <a:r>
                            <a:rPr lang="en-US" sz="3300" dirty="0" smtClean="0">
                              <a:effectLst/>
                            </a:rPr>
                            <a:t>8.1 </a:t>
                          </a:r>
                          <a:r>
                            <a:rPr lang="en-US" sz="3300" dirty="0">
                              <a:effectLst/>
                            </a:rPr>
                            <a:t>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2206730938"/>
                      </a:ext>
                    </a:extLst>
                  </a:tr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22-30-40-30-20-10-2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 smtClean="0">
                              <a:effectLst/>
                            </a:rPr>
                            <a:t>-8 </a:t>
                          </a:r>
                          <a:r>
                            <a:rPr lang="en-US" sz="3300" dirty="0">
                              <a:effectLst/>
                            </a:rPr>
                            <a:t>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1723678216"/>
                      </a:ext>
                    </a:extLst>
                  </a:tr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Classical method</a:t>
                          </a:r>
                          <a:endParaRPr lang="en-US" sz="2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2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-</a:t>
                          </a:r>
                          <a:r>
                            <a:rPr lang="en-US" sz="3200" b="1" dirty="0" smtClean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19.5 </a:t>
                          </a:r>
                          <a:r>
                            <a:rPr lang="en-US" sz="32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dB</a:t>
                          </a:r>
                          <a:endParaRPr lang="en-US" sz="3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108034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טבלה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9042617"/>
                  </p:ext>
                </p:extLst>
              </p:nvPr>
            </p:nvGraphicFramePr>
            <p:xfrm>
              <a:off x="317437" y="1041870"/>
              <a:ext cx="11394123" cy="3514191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5696199">
                      <a:extLst>
                        <a:ext uri="{9D8B030D-6E8A-4147-A177-3AD203B41FA5}">
                          <a16:colId xmlns:a16="http://schemas.microsoft.com/office/drawing/2014/main" val="3797781071"/>
                        </a:ext>
                      </a:extLst>
                    </a:gridCol>
                    <a:gridCol w="5697924">
                      <a:extLst>
                        <a:ext uri="{9D8B030D-6E8A-4147-A177-3AD203B41FA5}">
                          <a16:colId xmlns:a16="http://schemas.microsoft.com/office/drawing/2014/main" val="1725054394"/>
                        </a:ext>
                      </a:extLst>
                    </a:gridCol>
                  </a:tblGrid>
                  <a:tr h="5029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DPD Model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6252" marR="186252" marT="0" marB="0">
                        <a:blipFill>
                          <a:blip r:embed="rId3"/>
                          <a:stretch>
                            <a:fillRect l="-100107" t="-22892" r="-428" b="-6433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693708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22-30-2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-</a:t>
                          </a:r>
                          <a:r>
                            <a:rPr lang="en-US" sz="3300" dirty="0" smtClean="0">
                              <a:effectLst/>
                            </a:rPr>
                            <a:t>7.2 </a:t>
                          </a:r>
                          <a:r>
                            <a:rPr lang="en-US" sz="3300" dirty="0">
                              <a:effectLst/>
                            </a:rPr>
                            <a:t>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390765072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22-40-2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-</a:t>
                          </a:r>
                          <a:r>
                            <a:rPr lang="en-US" sz="3300" dirty="0" smtClean="0">
                              <a:effectLst/>
                            </a:rPr>
                            <a:t>7.8 </a:t>
                          </a:r>
                          <a:r>
                            <a:rPr lang="en-US" sz="3300" dirty="0">
                              <a:effectLst/>
                            </a:rPr>
                            <a:t>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323754855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22-50-2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-</a:t>
                          </a:r>
                          <a:r>
                            <a:rPr lang="en-US" sz="3300" dirty="0" smtClean="0">
                              <a:effectLst/>
                            </a:rPr>
                            <a:t>7.0 </a:t>
                          </a:r>
                          <a:r>
                            <a:rPr lang="en-US" sz="3300" dirty="0">
                              <a:effectLst/>
                            </a:rPr>
                            <a:t>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367188909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22-25-35-30-20-10-2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-</a:t>
                          </a:r>
                          <a:r>
                            <a:rPr lang="en-US" sz="3300" dirty="0" smtClean="0">
                              <a:effectLst/>
                            </a:rPr>
                            <a:t>8.1 </a:t>
                          </a:r>
                          <a:r>
                            <a:rPr lang="en-US" sz="3300" dirty="0">
                              <a:effectLst/>
                            </a:rPr>
                            <a:t>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2206730938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22-30-40-30-20-10-2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 smtClean="0">
                              <a:effectLst/>
                            </a:rPr>
                            <a:t>-8 </a:t>
                          </a:r>
                          <a:r>
                            <a:rPr lang="en-US" sz="3300" dirty="0">
                              <a:effectLst/>
                            </a:rPr>
                            <a:t>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1723678216"/>
                      </a:ext>
                    </a:extLst>
                  </a:tr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Classical method</a:t>
                          </a:r>
                          <a:endParaRPr lang="en-US" sz="2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2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-</a:t>
                          </a:r>
                          <a:r>
                            <a:rPr lang="en-US" sz="3200" b="1" dirty="0" smtClean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19.5 </a:t>
                          </a:r>
                          <a:r>
                            <a:rPr lang="en-US" sz="3200" b="1" dirty="0">
                              <a:effectLst/>
                              <a:latin typeface="Calibri Light" panose="020F030202020403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dB</a:t>
                          </a:r>
                          <a:endParaRPr lang="en-US" sz="3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108034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מלבן 7"/>
          <p:cNvSpPr/>
          <p:nvPr/>
        </p:nvSpPr>
        <p:spPr>
          <a:xfrm>
            <a:off x="597367" y="4556888"/>
            <a:ext cx="108342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OOB emission performance for different DPD NN models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895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Conclusion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129146"/>
            <a:ext cx="10972800" cy="5077690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GB" dirty="0">
                <a:solidFill>
                  <a:srgbClr val="002060"/>
                </a:solidFill>
              </a:rPr>
              <a:t>The methods described in this report can model a real power amplifier and a digital pre distorter that their total response together will be, approximately, </a:t>
            </a:r>
            <a:r>
              <a:rPr lang="en-GB" dirty="0" smtClean="0">
                <a:solidFill>
                  <a:srgbClr val="002060"/>
                </a:solidFill>
              </a:rPr>
              <a:t>linear</a:t>
            </a:r>
          </a:p>
          <a:p>
            <a:pPr algn="l" rtl="0"/>
            <a:endParaRPr lang="en-GB" dirty="0">
              <a:solidFill>
                <a:srgbClr val="002060"/>
              </a:solidFill>
            </a:endParaRPr>
          </a:p>
          <a:p>
            <a:pPr algn="l" rtl="0"/>
            <a:r>
              <a:rPr lang="en-GB" dirty="0">
                <a:solidFill>
                  <a:srgbClr val="002060"/>
                </a:solidFill>
              </a:rPr>
              <a:t>For this purpose, we used both classical and based on Neural Network methods</a:t>
            </a:r>
            <a:r>
              <a:rPr lang="en-GB" dirty="0" smtClean="0">
                <a:solidFill>
                  <a:srgbClr val="002060"/>
                </a:solidFill>
              </a:rPr>
              <a:t>.</a:t>
            </a:r>
          </a:p>
          <a:p>
            <a:pPr algn="l" rtl="0"/>
            <a:endParaRPr lang="en-GB" dirty="0">
              <a:solidFill>
                <a:srgbClr val="002060"/>
              </a:solidFill>
            </a:endParaRPr>
          </a:p>
          <a:p>
            <a:pPr algn="l" rtl="0"/>
            <a:r>
              <a:rPr lang="en-GB" u="sng" dirty="0">
                <a:solidFill>
                  <a:srgbClr val="002060"/>
                </a:solidFill>
              </a:rPr>
              <a:t>proposed classical model outperforms every other </a:t>
            </a:r>
            <a:r>
              <a:rPr lang="en-GB" u="sng" dirty="0" smtClean="0">
                <a:solidFill>
                  <a:srgbClr val="002060"/>
                </a:solidFill>
              </a:rPr>
              <a:t>model.</a:t>
            </a:r>
            <a:endParaRPr lang="en-GB" dirty="0" smtClean="0">
              <a:solidFill>
                <a:srgbClr val="002060"/>
              </a:solidFill>
            </a:endParaRPr>
          </a:p>
          <a:p>
            <a:pPr algn="l" rtl="0"/>
            <a:endParaRPr lang="en-GB" u="sng" dirty="0">
              <a:solidFill>
                <a:srgbClr val="002060"/>
              </a:solidFill>
            </a:endParaRPr>
          </a:p>
          <a:p>
            <a:pPr algn="l" rtl="0"/>
            <a:r>
              <a:rPr lang="en-GB" dirty="0">
                <a:solidFill>
                  <a:srgbClr val="002060"/>
                </a:solidFill>
              </a:rPr>
              <a:t>Therefore, classical methods should be considered and tested seriously before using NN solutions.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3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Background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221378"/>
            <a:ext cx="10972800" cy="520554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D</a:t>
            </a:r>
            <a:r>
              <a:rPr lang="en-US" dirty="0" smtClean="0"/>
              <a:t>ifferent </a:t>
            </a:r>
            <a:r>
              <a:rPr lang="en-US" dirty="0"/>
              <a:t>transmission formats, such as wideband Code Division Multiple Access (CDMA) or Orthogonal Frequency Division Multiplexing (OFDM), </a:t>
            </a:r>
            <a:r>
              <a:rPr lang="en-US" dirty="0" smtClean="0"/>
              <a:t>are </a:t>
            </a:r>
            <a:r>
              <a:rPr lang="en-US" dirty="0"/>
              <a:t>known to have high peak to average power </a:t>
            </a:r>
            <a:r>
              <a:rPr lang="en-US" dirty="0" smtClean="0"/>
              <a:t>ratios.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That increases </a:t>
            </a:r>
            <a:r>
              <a:rPr lang="en-US" dirty="0"/>
              <a:t>the risk of using voltages that are close to the PAs saturation point, as this will lead to a severe distortion, as mentioned above. </a:t>
            </a:r>
            <a:endParaRPr lang="en-US" dirty="0" smtClean="0"/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For </a:t>
            </a:r>
            <a:r>
              <a:rPr lang="en-US" dirty="0"/>
              <a:t>this reason, PA linearization methods have gained popularity and increasing interest in recent years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[2]</a:t>
            </a:r>
            <a:endParaRPr lang="en-US" dirty="0"/>
          </a:p>
          <a:p>
            <a:pPr algn="l" rtl="0"/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42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Conclusion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129146"/>
            <a:ext cx="10972800" cy="5077690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GB" dirty="0" smtClean="0">
                <a:solidFill>
                  <a:srgbClr val="002060"/>
                </a:solidFill>
              </a:rPr>
              <a:t>We </a:t>
            </a:r>
            <a:r>
              <a:rPr lang="en-GB" dirty="0">
                <a:solidFill>
                  <a:srgbClr val="002060"/>
                </a:solidFill>
              </a:rPr>
              <a:t>have shown that although MMSE is a convenient cost function for training, it doesn’t necessarily indicates about the linearity of the model</a:t>
            </a:r>
            <a:r>
              <a:rPr lang="en-GB" dirty="0" smtClean="0">
                <a:solidFill>
                  <a:srgbClr val="002060"/>
                </a:solidFill>
              </a:rPr>
              <a:t>.</a:t>
            </a:r>
          </a:p>
          <a:p>
            <a:pPr algn="l" rtl="0"/>
            <a:endParaRPr lang="en-GB" dirty="0">
              <a:solidFill>
                <a:srgbClr val="002060"/>
              </a:solidFill>
            </a:endParaRPr>
          </a:p>
          <a:p>
            <a:pPr algn="l" rtl="0"/>
            <a:r>
              <a:rPr lang="en-GB" dirty="0">
                <a:solidFill>
                  <a:srgbClr val="002060"/>
                </a:solidFill>
              </a:rPr>
              <a:t>Yet, we used data that contains relatively low content of high power, and was relatively narrowband. </a:t>
            </a:r>
            <a:endParaRPr lang="en-GB" dirty="0" smtClean="0">
              <a:solidFill>
                <a:srgbClr val="002060"/>
              </a:solidFill>
            </a:endParaRPr>
          </a:p>
          <a:p>
            <a:pPr algn="l" rtl="0"/>
            <a:endParaRPr lang="en-GB" dirty="0">
              <a:solidFill>
                <a:srgbClr val="002060"/>
              </a:solidFill>
            </a:endParaRPr>
          </a:p>
          <a:p>
            <a:pPr algn="l" rtl="0"/>
            <a:r>
              <a:rPr lang="en-GB" dirty="0">
                <a:solidFill>
                  <a:srgbClr val="002060"/>
                </a:solidFill>
              </a:rPr>
              <a:t>Therefore, in the future this methods should be examined in the communication lab with more suitable </a:t>
            </a:r>
            <a:r>
              <a:rPr lang="en-GB" dirty="0" smtClean="0">
                <a:solidFill>
                  <a:srgbClr val="002060"/>
                </a:solidFill>
              </a:rPr>
              <a:t>measurements.</a:t>
            </a:r>
          </a:p>
          <a:p>
            <a:pPr algn="l" rtl="0"/>
            <a:endParaRPr lang="en-GB" dirty="0">
              <a:solidFill>
                <a:srgbClr val="002060"/>
              </a:solidFill>
            </a:endParaRPr>
          </a:p>
          <a:p>
            <a:pPr algn="l" rtl="0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12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2615" y="228600"/>
            <a:ext cx="82296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References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91015" y="1201783"/>
            <a:ext cx="10972800" cy="452596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 [1] </a:t>
            </a:r>
            <a:r>
              <a:rPr lang="en-US" dirty="0" err="1"/>
              <a:t>Fadhel</a:t>
            </a:r>
            <a:r>
              <a:rPr lang="en-US" dirty="0"/>
              <a:t> </a:t>
            </a:r>
            <a:r>
              <a:rPr lang="en-US" dirty="0" err="1"/>
              <a:t>M.Ghannouchi</a:t>
            </a:r>
            <a:r>
              <a:rPr lang="en-US" dirty="0"/>
              <a:t>, </a:t>
            </a:r>
            <a:r>
              <a:rPr lang="en-US" dirty="0" err="1"/>
              <a:t>Oualid</a:t>
            </a:r>
            <a:r>
              <a:rPr lang="en-US" dirty="0"/>
              <a:t> </a:t>
            </a:r>
            <a:r>
              <a:rPr lang="en-US" dirty="0" err="1"/>
              <a:t>Hammi</a:t>
            </a:r>
            <a:r>
              <a:rPr lang="en-US" dirty="0"/>
              <a:t>, Mohamad </a:t>
            </a:r>
            <a:r>
              <a:rPr lang="en-US" dirty="0" err="1"/>
              <a:t>Helaoui</a:t>
            </a:r>
            <a:r>
              <a:rPr lang="en-US" dirty="0"/>
              <a:t>, “Behavioral Modeling And </a:t>
            </a:r>
            <a:r>
              <a:rPr lang="en-US" dirty="0" err="1"/>
              <a:t>Predistortion</a:t>
            </a:r>
            <a:r>
              <a:rPr lang="en-US" dirty="0"/>
              <a:t> Of Wideband Wireless Transmitters”, </a:t>
            </a:r>
            <a:r>
              <a:rPr lang="en-US" dirty="0" err="1"/>
              <a:t>Chichester</a:t>
            </a:r>
            <a:r>
              <a:rPr lang="en-US" dirty="0"/>
              <a:t>, United Kingdom, John Wiley &amp; Sons Ltd, 2015, pp. 115-116.</a:t>
            </a:r>
          </a:p>
          <a:p>
            <a:pPr algn="l" rtl="0"/>
            <a:r>
              <a:rPr lang="en-US" dirty="0"/>
              <a:t>[2] Lei Ding, “Digital </a:t>
            </a:r>
            <a:r>
              <a:rPr lang="en-US" dirty="0" err="1"/>
              <a:t>Predistortion</a:t>
            </a:r>
            <a:r>
              <a:rPr lang="en-US" dirty="0"/>
              <a:t> of Power Amplifiers for Wireless Applications”, 2004, ProQuest Information and Learning Company, Ann Arbor, MI, pp. 1-4</a:t>
            </a:r>
          </a:p>
          <a:p>
            <a:pPr algn="l" rtl="0"/>
            <a:r>
              <a:rPr lang="en-US" dirty="0"/>
              <a:t>[3] Z. Dunn, M. </a:t>
            </a:r>
            <a:r>
              <a:rPr lang="en-US" dirty="0" err="1"/>
              <a:t>Yeary</a:t>
            </a:r>
            <a:r>
              <a:rPr lang="en-US" dirty="0"/>
              <a:t>, C. Fulton, N. Goodman, “Memory Polynomial Model for Digital </a:t>
            </a:r>
            <a:r>
              <a:rPr lang="en-US" dirty="0" err="1"/>
              <a:t>Predistortion</a:t>
            </a:r>
            <a:r>
              <a:rPr lang="en-US" dirty="0"/>
              <a:t> of Broadband Solid-State Radar Amplifiers”, in 2015 IEEE Radar Conference (</a:t>
            </a:r>
            <a:r>
              <a:rPr lang="en-US" dirty="0" err="1"/>
              <a:t>RadarCon</a:t>
            </a:r>
            <a:r>
              <a:rPr lang="en-US" dirty="0"/>
              <a:t>), IEEE, 2015, pp. 1482-1486.</a:t>
            </a:r>
          </a:p>
          <a:p>
            <a:pPr algn="l" rtl="0"/>
            <a:r>
              <a:rPr lang="en-US" dirty="0"/>
              <a:t>[4] </a:t>
            </a:r>
            <a:r>
              <a:rPr lang="en-US" dirty="0" err="1"/>
              <a:t>Dongming</a:t>
            </a:r>
            <a:r>
              <a:rPr lang="en-US" dirty="0"/>
              <a:t> Wang , </a:t>
            </a:r>
            <a:r>
              <a:rPr lang="en-US" dirty="0" err="1"/>
              <a:t>Mohsin</a:t>
            </a:r>
            <a:r>
              <a:rPr lang="en-US" dirty="0"/>
              <a:t> Aziz, Mohamed </a:t>
            </a:r>
            <a:r>
              <a:rPr lang="en-US" dirty="0" err="1"/>
              <a:t>Helaoui</a:t>
            </a:r>
            <a:r>
              <a:rPr lang="en-US" dirty="0"/>
              <a:t>, and </a:t>
            </a:r>
            <a:r>
              <a:rPr lang="en-US" dirty="0" err="1"/>
              <a:t>Fadhel</a:t>
            </a:r>
            <a:r>
              <a:rPr lang="en-US" dirty="0"/>
              <a:t> M. </a:t>
            </a:r>
            <a:r>
              <a:rPr lang="en-US" dirty="0" err="1"/>
              <a:t>Ghannouchi</a:t>
            </a:r>
            <a:r>
              <a:rPr lang="en-US" dirty="0"/>
              <a:t>, “Augmented Real-Valued Time-Delay Neural Network for Compensation of Distortions and Impairments in Wireless Transmitters”, IEEE Transactions on Neural Networks and Learning Systems, vol. 30, no. 1, pp. 242-254, 2019.</a:t>
            </a:r>
          </a:p>
          <a:p>
            <a:pPr marL="0" indent="0" algn="l" rtl="0">
              <a:buNone/>
            </a:pPr>
            <a:endParaRPr lang="en-US" sz="2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9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Background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221378"/>
            <a:ext cx="10972800" cy="520554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The PA nonlinearity may be characterized in many ways. 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/>
              <a:t>In this work, we will concentrate on three types of distortions of the output </a:t>
            </a:r>
            <a:r>
              <a:rPr lang="en-US" dirty="0" smtClean="0"/>
              <a:t>signal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Amplitude Modulation/ Amplitude Modulation </a:t>
            </a:r>
            <a:r>
              <a:rPr lang="en-US" dirty="0" smtClean="0"/>
              <a:t>distortion (AM/AM)</a:t>
            </a:r>
          </a:p>
          <a:p>
            <a:pPr algn="l" rtl="0"/>
            <a:r>
              <a:rPr lang="en-US" dirty="0"/>
              <a:t>Amplitude Modulation/ Phase </a:t>
            </a:r>
            <a:r>
              <a:rPr lang="en-US" dirty="0" smtClean="0"/>
              <a:t>Modulation distortion </a:t>
            </a:r>
            <a:r>
              <a:rPr lang="en-US" dirty="0"/>
              <a:t>(</a:t>
            </a:r>
            <a:r>
              <a:rPr lang="en-US" dirty="0" smtClean="0"/>
              <a:t>AM/PM)</a:t>
            </a:r>
          </a:p>
          <a:p>
            <a:pPr algn="l" rtl="0"/>
            <a:r>
              <a:rPr lang="en-US" dirty="0"/>
              <a:t>O</a:t>
            </a:r>
            <a:r>
              <a:rPr lang="en-US" dirty="0" smtClean="0"/>
              <a:t>ut </a:t>
            </a:r>
            <a:r>
              <a:rPr lang="en-US" dirty="0"/>
              <a:t>O</a:t>
            </a:r>
            <a:r>
              <a:rPr lang="en-US" dirty="0" smtClean="0"/>
              <a:t>f </a:t>
            </a:r>
            <a:r>
              <a:rPr lang="en-US" dirty="0"/>
              <a:t>B</a:t>
            </a:r>
            <a:r>
              <a:rPr lang="en-US" dirty="0" smtClean="0"/>
              <a:t>and Emission </a:t>
            </a:r>
            <a:r>
              <a:rPr lang="en-US" dirty="0"/>
              <a:t>(OOB emission)</a:t>
            </a:r>
          </a:p>
        </p:txBody>
      </p:sp>
    </p:spTree>
    <p:extLst>
      <p:ext uri="{BB962C8B-B14F-4D97-AF65-F5344CB8AC3E}">
        <p14:creationId xmlns:p14="http://schemas.microsoft.com/office/powerpoint/2010/main" val="48685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Methodology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2846" y="846138"/>
            <a:ext cx="10972800" cy="5512526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  <a:p>
            <a:pPr marL="365760" marR="0" algn="l" rtl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order to model a real PA, we used data recorded in our lab’s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PA.</a:t>
            </a:r>
          </a:p>
          <a:p>
            <a:pPr marL="365760" marR="0" algn="l" rtl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5760" marR="0" algn="l" rtl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took sampling rate of 10MHz, of about 60 tones, from a bandwidth of about 1MHz.</a:t>
            </a:r>
          </a:p>
          <a:p>
            <a:pPr algn="l" rtl="0"/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20" y="4088340"/>
            <a:ext cx="3976084" cy="1425767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673" y="3757834"/>
            <a:ext cx="2161308" cy="208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2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582531" y="5444835"/>
                <a:ext cx="10972800" cy="185470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endParaRPr lang="en-US" dirty="0" smtClean="0"/>
              </a:p>
              <a:p>
                <a:pPr marL="137160" marR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𝑃𝐴𝑃𝑅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𝑑𝐵</m:t>
                      </m:r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 algn="l" rtl="0">
                  <a:buNone/>
                </a:pPr>
                <a:endParaRPr lang="en-US" dirty="0" smtClean="0"/>
              </a:p>
              <a:p>
                <a:pPr marL="0" indent="0" algn="l" rtl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31" y="5444835"/>
                <a:ext cx="10972800" cy="18547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תמונה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12" y="242920"/>
            <a:ext cx="11555438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1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</TotalTime>
  <Words>2826</Words>
  <Application>Microsoft Office PowerPoint</Application>
  <PresentationFormat>מסך רחב</PresentationFormat>
  <Paragraphs>320</Paragraphs>
  <Slides>61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61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Times New Roman</vt:lpstr>
      <vt:lpstr>ערכת נושא Office</vt:lpstr>
      <vt:lpstr>Final Presentation Digital Pre-Distortion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 Digital Pre-Distortion</dc:title>
  <dc:creator>Adir Cohen-Nissan</dc:creator>
  <cp:lastModifiedBy>Adir Cohen-Nissan</cp:lastModifiedBy>
  <cp:revision>84</cp:revision>
  <dcterms:created xsi:type="dcterms:W3CDTF">2023-01-17T09:09:21Z</dcterms:created>
  <dcterms:modified xsi:type="dcterms:W3CDTF">2023-05-10T14:25:25Z</dcterms:modified>
</cp:coreProperties>
</file>