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74" r:id="rId6"/>
    <p:sldId id="291" r:id="rId7"/>
    <p:sldId id="259" r:id="rId8"/>
    <p:sldId id="312" r:id="rId9"/>
    <p:sldId id="310" r:id="rId10"/>
    <p:sldId id="319" r:id="rId11"/>
    <p:sldId id="313" r:id="rId12"/>
    <p:sldId id="314" r:id="rId13"/>
    <p:sldId id="315" r:id="rId14"/>
    <p:sldId id="316" r:id="rId15"/>
    <p:sldId id="311" r:id="rId16"/>
    <p:sldId id="317" r:id="rId17"/>
    <p:sldId id="275" r:id="rId18"/>
    <p:sldId id="277" r:id="rId19"/>
    <p:sldId id="278" r:id="rId20"/>
    <p:sldId id="279" r:id="rId21"/>
    <p:sldId id="281" r:id="rId22"/>
    <p:sldId id="295" r:id="rId23"/>
    <p:sldId id="296" r:id="rId24"/>
    <p:sldId id="282" r:id="rId25"/>
    <p:sldId id="320" r:id="rId26"/>
    <p:sldId id="283" r:id="rId27"/>
    <p:sldId id="322" r:id="rId28"/>
    <p:sldId id="297" r:id="rId29"/>
    <p:sldId id="284" r:id="rId30"/>
    <p:sldId id="308" r:id="rId31"/>
    <p:sldId id="286" r:id="rId32"/>
    <p:sldId id="287" r:id="rId33"/>
    <p:sldId id="288" r:id="rId34"/>
    <p:sldId id="289" r:id="rId35"/>
    <p:sldId id="261" r:id="rId36"/>
    <p:sldId id="292" r:id="rId37"/>
    <p:sldId id="290" r:id="rId38"/>
    <p:sldId id="293" r:id="rId39"/>
    <p:sldId id="294" r:id="rId40"/>
    <p:sldId id="262" r:id="rId41"/>
    <p:sldId id="265" r:id="rId42"/>
    <p:sldId id="266" r:id="rId43"/>
    <p:sldId id="298" r:id="rId44"/>
    <p:sldId id="267" r:id="rId45"/>
    <p:sldId id="268" r:id="rId46"/>
    <p:sldId id="272" r:id="rId47"/>
    <p:sldId id="299" r:id="rId48"/>
    <p:sldId id="300" r:id="rId49"/>
    <p:sldId id="301" r:id="rId50"/>
    <p:sldId id="269" r:id="rId51"/>
    <p:sldId id="270" r:id="rId52"/>
    <p:sldId id="271" r:id="rId53"/>
    <p:sldId id="273" r:id="rId54"/>
    <p:sldId id="302" r:id="rId55"/>
    <p:sldId id="303" r:id="rId56"/>
    <p:sldId id="304" r:id="rId57"/>
    <p:sldId id="305" r:id="rId58"/>
    <p:sldId id="306" r:id="rId59"/>
    <p:sldId id="307" r:id="rId60"/>
    <p:sldId id="263" r:id="rId61"/>
    <p:sldId id="318" r:id="rId62"/>
    <p:sldId id="264" r:id="rId6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734"/>
            <a:ext cx="108966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397372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Presentation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dirty="0" smtClean="0">
                <a:solidFill>
                  <a:srgbClr val="002060"/>
                </a:solidFill>
              </a:rPr>
              <a:t>Shai </a:t>
            </a:r>
            <a:r>
              <a:rPr lang="en-US" dirty="0" err="1" smtClean="0">
                <a:solidFill>
                  <a:srgbClr val="002060"/>
                </a:solidFill>
              </a:rPr>
              <a:t>Ginzach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Dror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Yachil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2022-2023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[10/05/23]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  <p:pic>
        <p:nvPicPr>
          <p:cNvPr id="1026" name="Picture 2" descr="Rafael Advanced Defense Systems - Crunchbase Company Profile &amp; Fu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8" b="33036"/>
          <a:stretch/>
        </p:blipFill>
        <p:spPr bwMode="auto">
          <a:xfrm>
            <a:off x="7086600" y="5444837"/>
            <a:ext cx="2438400" cy="6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1" y="375005"/>
            <a:ext cx="10713429" cy="5415184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marL="137160" marR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𝑃𝐴𝑃𝑅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AM/AM is the relation between the amplitude of the input signal and the amplitude of the output </a:t>
            </a:r>
            <a:r>
              <a:rPr lang="en-US" dirty="0" smtClean="0"/>
              <a:t>signal.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Ideally, this relation </a:t>
            </a:r>
            <a:r>
              <a:rPr lang="en-US" dirty="0"/>
              <a:t>should be </a:t>
            </a:r>
            <a:r>
              <a:rPr lang="en-US" dirty="0" smtClean="0"/>
              <a:t>linear, </a:t>
            </a:r>
            <a:r>
              <a:rPr lang="en-US" dirty="0"/>
              <a:t>but due to non-linear components in the PA, is usually nonlinear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2" y="804573"/>
            <a:ext cx="7804496" cy="584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469451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AM/PM is the relation between the amplitude of the input signal and the phase difference between the input signal and the output </a:t>
            </a:r>
            <a:r>
              <a:rPr lang="en-US" dirty="0" smtClean="0"/>
              <a:t>signal.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GB" dirty="0"/>
              <a:t> Ideally, the phase difference should not change while changing input </a:t>
            </a:r>
            <a:r>
              <a:rPr lang="en-GB" dirty="0" smtClean="0"/>
              <a:t>amplitude.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Due to nonlinear affects, the deviation usually happens in the lower range of input signal amplitudes.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Iocr9bqoyhzOm035laaTMdbKegFf7C3AZ94QIu0_j9do_6c4tJBxpJw6eichMypOE3sjXB5MHd_-IMwjWjnJyBYlA-jbUyuy5Bq8WMhsk_jhOWFwfa4Ejj2ePW1THXtZx-nyh264UlBf9O4-g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5" y="1168198"/>
            <a:ext cx="6177856" cy="4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https://lh5.googleusercontent.com/cnS22FC8NWMWGAhvCEK9JLIlsZ3rswr98Z2M6xjLFCBfL0MuokJYAMHBsBbHsYqbKe-UG8BXXrlgB5qUXRZjV8UMSXs14NNsnE2fCTLOtYs0a1PVZ_ltM_meZOCo5R9zm0cB_VPcj1v9ym1cxIu7zz6CWVUZMWMKeOpWM1q4AT6IFq3fEU4ieLI4oGSkkdKCP3hFZGCWz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6" y="1168198"/>
            <a:ext cx="6116421" cy="458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OOB emission is defined as the difference between the bandwidth of the signal after the PA and the bandwidth of the original signal.</a:t>
            </a:r>
          </a:p>
          <a:p>
            <a:pPr algn="l" rtl="0"/>
            <a:endParaRPr lang="en-GB" dirty="0" smtClean="0"/>
          </a:p>
          <a:p>
            <a:pPr algn="l" rtl="0"/>
            <a:r>
              <a:rPr lang="en-GB" dirty="0" smtClean="0"/>
              <a:t>It </a:t>
            </a:r>
            <a:r>
              <a:rPr lang="en-GB" dirty="0"/>
              <a:t>is a direct result of the nonlinearity of the PA. </a:t>
            </a:r>
            <a:endParaRPr lang="en-GB" dirty="0" smtClean="0"/>
          </a:p>
          <a:p>
            <a:pPr algn="l" rtl="0"/>
            <a:endParaRPr lang="en-GB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63" y="3235330"/>
            <a:ext cx="6634928" cy="3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 descr="https://lh3.googleusercontent.com/LfF8TV02eYgU77vb-b3wuyjCYau18Aixtz2qvN-VMphmTaBPpL93xLxbJ7wu9W35D85t_eWaL12uXqqNt-UhIL55nkAAmey1cu3mtilTh4qAjigSaxAtB4l_Eo0yGmRu-Ou5gZfCQxy1xY0waaFg4zFH4gq2SwtJKmWirPbui5bZQQLJOZIR1dTyHL0j6BcQInIN-Q1vd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121468"/>
            <a:ext cx="6216171" cy="465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https://lh4.googleusercontent.com/DTpg1t5s9lbWGscKCt_PudrtEko83YmP9n9UYjJopSDribbPjqnT0uHJryrGd1KLBp-2JPY3W7-8SeV1UNVQZAqSoE2b6e9xhprWzFUKquUE3Jkp1g-x7DrDn2lQ8UroD0jXecr3AWQnLJ1JboYBMfZ70QJ8_1o-kqEMe6a1iWuORqzYIV9cSan79Nr_mh0POoFMPBDF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0" y="1121468"/>
            <a:ext cx="6251586" cy="468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</a:t>
            </a:r>
            <a:r>
              <a:rPr lang="en-US" dirty="0" smtClean="0"/>
              <a:t>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l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46" y="1363231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Project Goal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Theoretical background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Digital Pre Distortion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Classical methods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Neural Networks 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Results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Discussion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Conclusions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NLMS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  <a:blipFill>
                <a:blip r:embed="rId2"/>
                <a:stretch>
                  <a:fillRect l="-1000" t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מלבן 8"/>
              <p:cNvSpPr/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/>
              <p:cNvSpPr/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6" name="תמונה 5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2" y="1181101"/>
            <a:ext cx="7343322" cy="5362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2050" name="Picture 2" descr="GitHub - ctarver/ILA-D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57" y="1387475"/>
            <a:ext cx="8087879" cy="46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/>
          <p:cNvSpPr/>
          <p:nvPr/>
        </p:nvSpPr>
        <p:spPr>
          <a:xfrm>
            <a:off x="4793673" y="2978727"/>
            <a:ext cx="3089563" cy="123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מחבר ישר 10"/>
          <p:cNvCxnSpPr/>
          <p:nvPr/>
        </p:nvCxnSpPr>
        <p:spPr>
          <a:xfrm flipV="1">
            <a:off x="5500255" y="2867891"/>
            <a:ext cx="0" cy="134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מלבן 12"/>
              <p:cNvSpPr/>
              <p:nvPr/>
            </p:nvSpPr>
            <p:spPr>
              <a:xfrm>
                <a:off x="3392582" y="2867891"/>
                <a:ext cx="2453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מלבן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82" y="2867891"/>
                <a:ext cx="24538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מלבן 13"/>
              <p:cNvSpPr/>
              <p:nvPr/>
            </p:nvSpPr>
            <p:spPr>
              <a:xfrm>
                <a:off x="5996441" y="5324617"/>
                <a:ext cx="4298091" cy="54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מלבן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41" y="5324617"/>
                <a:ext cx="4298091" cy="541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מחבר חץ ישר 15"/>
          <p:cNvCxnSpPr/>
          <p:nvPr/>
        </p:nvCxnSpPr>
        <p:spPr>
          <a:xfrm>
            <a:off x="5500255" y="4724400"/>
            <a:ext cx="900545" cy="13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/>
              <a:t>N</a:t>
            </a:r>
            <a:r>
              <a:rPr lang="en-US" sz="2800" dirty="0" smtClean="0"/>
              <a:t>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9" y="1205306"/>
            <a:ext cx="5162433" cy="5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592865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</a:t>
            </a:r>
            <a:r>
              <a:rPr lang="en-US" dirty="0" smtClean="0"/>
              <a:t>time</a:t>
            </a:r>
          </a:p>
          <a:p>
            <a:pPr algn="l" rtl="0"/>
            <a:r>
              <a:rPr lang="en-US" dirty="0" smtClean="0"/>
              <a:t> [4]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36" y="3585007"/>
            <a:ext cx="7775926" cy="267075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74" y="1269049"/>
            <a:ext cx="627785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058537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058537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6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657882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</a:t>
            </a:r>
            <a:r>
              <a:rPr lang="en-GB" dirty="0" smtClean="0"/>
              <a:t>give </a:t>
            </a:r>
            <a:r>
              <a:rPr lang="en-GB" dirty="0"/>
              <a:t>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emission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emission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𝑂𝑂𝐵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643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7" y="4556888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6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>
                <a:solidFill>
                  <a:srgbClr val="002060"/>
                </a:solidFill>
              </a:rPr>
              <a:t>The methods described in this report can model a real power amplifier and a digital pre distorter that their total response together will be, approximately, </a:t>
            </a:r>
            <a:r>
              <a:rPr lang="en-GB" dirty="0" smtClean="0">
                <a:solidFill>
                  <a:srgbClr val="002060"/>
                </a:solidFill>
              </a:rPr>
              <a:t>linear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For this purpose, we used both classical and based on Neural Network methods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u="sng" dirty="0">
                <a:solidFill>
                  <a:srgbClr val="002060"/>
                </a:solidFill>
              </a:rPr>
              <a:t>proposed classical model outperforms every other </a:t>
            </a:r>
            <a:r>
              <a:rPr lang="en-GB" u="sng" dirty="0" smtClean="0">
                <a:solidFill>
                  <a:srgbClr val="002060"/>
                </a:solidFill>
              </a:rPr>
              <a:t>model.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u="sng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classical methods should be considered and tested seriously before using NN solutions.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>
                <a:solidFill>
                  <a:srgbClr val="002060"/>
                </a:solidFill>
              </a:rPr>
              <a:t>We </a:t>
            </a:r>
            <a:r>
              <a:rPr lang="en-GB" dirty="0">
                <a:solidFill>
                  <a:srgbClr val="002060"/>
                </a:solidFill>
              </a:rPr>
              <a:t>have shown that although MMSE is a convenient cost function for training, it doesn’t necessarily indicates about the linearity of the model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Yet, we used data that contains relatively low content of high power, and was relatively narrowband. 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in the future this methods should be examined in the communication lab with more suitable </a:t>
            </a:r>
            <a:r>
              <a:rPr lang="en-GB" dirty="0" smtClean="0">
                <a:solidFill>
                  <a:srgbClr val="002060"/>
                </a:solidFill>
              </a:rPr>
              <a:t>measurements.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 PA nonlinearity may be characterized in many ways.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In this work, we will concentrate on three types of distortions of the output </a:t>
            </a:r>
            <a:r>
              <a:rPr lang="en-US" dirty="0" smtClean="0"/>
              <a:t>signal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Amplitude Modulation/ Amplitude Modulation </a:t>
            </a:r>
            <a:r>
              <a:rPr lang="en-US" dirty="0" smtClean="0"/>
              <a:t>distortion (AM/AM)</a:t>
            </a:r>
          </a:p>
          <a:p>
            <a:pPr algn="l" rtl="0"/>
            <a:r>
              <a:rPr lang="en-US" dirty="0"/>
              <a:t>Amplitude Modulation/ Phase </a:t>
            </a:r>
            <a:r>
              <a:rPr lang="en-US" dirty="0" smtClean="0"/>
              <a:t>Modulation distortion </a:t>
            </a:r>
            <a:r>
              <a:rPr lang="en-US" dirty="0"/>
              <a:t>(</a:t>
            </a:r>
            <a:r>
              <a:rPr lang="en-US" dirty="0" smtClean="0"/>
              <a:t>AM/PM)</a:t>
            </a:r>
          </a:p>
          <a:p>
            <a:pPr algn="l" rtl="0"/>
            <a:r>
              <a:rPr lang="en-US" dirty="0"/>
              <a:t>O</a:t>
            </a:r>
            <a:r>
              <a:rPr lang="en-US" dirty="0" smtClean="0"/>
              <a:t>ut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B</a:t>
            </a:r>
            <a:r>
              <a:rPr lang="en-US" dirty="0" smtClean="0"/>
              <a:t>and Emission </a:t>
            </a:r>
            <a:r>
              <a:rPr lang="en-US" dirty="0"/>
              <a:t>(OOB emission)</a:t>
            </a:r>
          </a:p>
        </p:txBody>
      </p:sp>
    </p:spTree>
    <p:extLst>
      <p:ext uri="{BB962C8B-B14F-4D97-AF65-F5344CB8AC3E}">
        <p14:creationId xmlns:p14="http://schemas.microsoft.com/office/powerpoint/2010/main" val="486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846138"/>
            <a:ext cx="10972800" cy="551252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model a real PA, we used data recorded in our lab’s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PA.</a:t>
            </a: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took sampling rate of 10MHz, of about 60 tones, from a bandwidth of about 1MHz.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0" y="4088340"/>
            <a:ext cx="3976084" cy="14257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73" y="3757834"/>
            <a:ext cx="2161308" cy="20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2833</Words>
  <Application>Microsoft Office PowerPoint</Application>
  <PresentationFormat>מסך רחב</PresentationFormat>
  <Paragraphs>323</Paragraphs>
  <Slides>62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75</cp:revision>
  <dcterms:created xsi:type="dcterms:W3CDTF">2023-01-17T09:09:21Z</dcterms:created>
  <dcterms:modified xsi:type="dcterms:W3CDTF">2023-05-04T15:17:42Z</dcterms:modified>
</cp:coreProperties>
</file>