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91" r:id="rId6"/>
    <p:sldId id="259" r:id="rId7"/>
    <p:sldId id="312" r:id="rId8"/>
    <p:sldId id="310" r:id="rId9"/>
    <p:sldId id="319" r:id="rId10"/>
    <p:sldId id="313" r:id="rId11"/>
    <p:sldId id="314" r:id="rId12"/>
    <p:sldId id="315" r:id="rId13"/>
    <p:sldId id="316" r:id="rId14"/>
    <p:sldId id="311" r:id="rId15"/>
    <p:sldId id="317" r:id="rId16"/>
    <p:sldId id="275" r:id="rId17"/>
    <p:sldId id="277" r:id="rId18"/>
    <p:sldId id="278" r:id="rId19"/>
    <p:sldId id="279" r:id="rId20"/>
    <p:sldId id="281" r:id="rId21"/>
    <p:sldId id="295" r:id="rId22"/>
    <p:sldId id="296" r:id="rId23"/>
    <p:sldId id="282" r:id="rId24"/>
    <p:sldId id="320" r:id="rId25"/>
    <p:sldId id="283" r:id="rId26"/>
    <p:sldId id="322" r:id="rId27"/>
    <p:sldId id="297" r:id="rId28"/>
    <p:sldId id="284" r:id="rId29"/>
    <p:sldId id="308" r:id="rId30"/>
    <p:sldId id="286" r:id="rId31"/>
    <p:sldId id="287" r:id="rId32"/>
    <p:sldId id="288" r:id="rId33"/>
    <p:sldId id="289" r:id="rId34"/>
    <p:sldId id="261" r:id="rId35"/>
    <p:sldId id="292" r:id="rId36"/>
    <p:sldId id="290" r:id="rId37"/>
    <p:sldId id="293" r:id="rId38"/>
    <p:sldId id="294" r:id="rId39"/>
    <p:sldId id="262" r:id="rId40"/>
    <p:sldId id="265" r:id="rId41"/>
    <p:sldId id="266" r:id="rId42"/>
    <p:sldId id="298" r:id="rId43"/>
    <p:sldId id="267" r:id="rId44"/>
    <p:sldId id="268" r:id="rId45"/>
    <p:sldId id="272" r:id="rId46"/>
    <p:sldId id="299" r:id="rId47"/>
    <p:sldId id="300" r:id="rId48"/>
    <p:sldId id="301" r:id="rId49"/>
    <p:sldId id="269" r:id="rId50"/>
    <p:sldId id="270" r:id="rId51"/>
    <p:sldId id="271" r:id="rId52"/>
    <p:sldId id="273" r:id="rId53"/>
    <p:sldId id="302" r:id="rId54"/>
    <p:sldId id="303" r:id="rId55"/>
    <p:sldId id="304" r:id="rId56"/>
    <p:sldId id="305" r:id="rId57"/>
    <p:sldId id="306" r:id="rId58"/>
    <p:sldId id="307" r:id="rId59"/>
    <p:sldId id="263" r:id="rId60"/>
    <p:sldId id="318" r:id="rId61"/>
    <p:sldId id="264" r:id="rId6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D0E"/>
    <a:srgbClr val="FF8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734"/>
            <a:ext cx="108966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397372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Presentation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dirty="0" smtClean="0">
                <a:solidFill>
                  <a:srgbClr val="002060"/>
                </a:solidFill>
              </a:rPr>
              <a:t>Shai </a:t>
            </a:r>
            <a:r>
              <a:rPr lang="en-US" dirty="0" err="1" smtClean="0">
                <a:solidFill>
                  <a:srgbClr val="002060"/>
                </a:solidFill>
              </a:rPr>
              <a:t>Ginzach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Dror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Yachil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2022-2023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[10/05/23]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  <p:pic>
        <p:nvPicPr>
          <p:cNvPr id="1026" name="Picture 2" descr="Rafael Advanced Defense Systems - Crunchbase Company Profile &amp; Fun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8" b="33036"/>
          <a:stretch/>
        </p:blipFill>
        <p:spPr bwMode="auto">
          <a:xfrm>
            <a:off x="7086600" y="5444837"/>
            <a:ext cx="2438400" cy="6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AM/AM is the relation between the amplitude of the input signal and the amplitude of the output </a:t>
            </a:r>
            <a:r>
              <a:rPr lang="en-US" dirty="0" smtClean="0"/>
              <a:t>signal.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Ideally, this relation </a:t>
            </a:r>
            <a:r>
              <a:rPr lang="en-US" dirty="0"/>
              <a:t>should be </a:t>
            </a:r>
            <a:r>
              <a:rPr lang="en-US" dirty="0" smtClean="0"/>
              <a:t>linear, </a:t>
            </a:r>
            <a:r>
              <a:rPr lang="en-US" dirty="0"/>
              <a:t>but due to non-linear components in the PA, is usually nonlinear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92" y="804573"/>
            <a:ext cx="7804496" cy="584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4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469451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AM/PM is the relation between the amplitude of the input signal and the phase difference between the input signal and the output </a:t>
            </a:r>
            <a:r>
              <a:rPr lang="en-US" dirty="0" smtClean="0"/>
              <a:t>signal.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GB" dirty="0"/>
              <a:t> Ideally, the phase difference should not change while changing input </a:t>
            </a:r>
            <a:r>
              <a:rPr lang="en-GB" dirty="0" smtClean="0"/>
              <a:t>amplitude.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Due to nonlinear affects, the deviation usually happens in the lower range of input signal amplitudes.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2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Iocr9bqoyhzOm035laaTMdbKegFf7C3AZ94QIu0_j9do_6c4tJBxpJw6eichMypOE3sjXB5MHd_-IMwjWjnJyBYlA-jbUyuy5Bq8WMhsk_jhOWFwfa4Ejj2ePW1THXtZx-nyh264UlBf9O4-g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5" y="1168198"/>
            <a:ext cx="6177856" cy="46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https://lh5.googleusercontent.com/cnS22FC8NWMWGAhvCEK9JLIlsZ3rswr98Z2M6xjLFCBfL0MuokJYAMHBsBbHsYqbKe-UG8BXXrlgB5qUXRZjV8UMSXs14NNsnE2fCTLOtYs0a1PVZ_ltM_meZOCo5R9zm0cB_VPcj1v9ym1cxIu7zz6CWVUZMWMKeOpWM1q4AT6IFq3fEU4ieLI4oGSkkdKCP3hFZGCWz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16" y="1168198"/>
            <a:ext cx="6116421" cy="4581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8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OOB emission is defined as the difference between the bandwidth of the signal after the PA and the bandwidth of the original signal.</a:t>
            </a:r>
          </a:p>
          <a:p>
            <a:pPr algn="l" rtl="0"/>
            <a:endParaRPr lang="en-GB" dirty="0" smtClean="0"/>
          </a:p>
          <a:p>
            <a:pPr algn="l" rtl="0"/>
            <a:r>
              <a:rPr lang="en-GB" dirty="0" smtClean="0"/>
              <a:t>It </a:t>
            </a:r>
            <a:r>
              <a:rPr lang="en-GB" dirty="0"/>
              <a:t>is a direct result of the nonlinearity of the PA. </a:t>
            </a:r>
            <a:endParaRPr lang="en-GB" dirty="0" smtClean="0"/>
          </a:p>
          <a:p>
            <a:pPr algn="l" rtl="0"/>
            <a:endParaRPr lang="en-GB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63" y="3235330"/>
            <a:ext cx="6634928" cy="36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 descr="https://lh3.googleusercontent.com/LfF8TV02eYgU77vb-b3wuyjCYau18Aixtz2qvN-VMphmTaBPpL93xLxbJ7wu9W35D85t_eWaL12uXqqNt-UhIL55nkAAmey1cu3mtilTh4qAjigSaxAtB4l_Eo0yGmRu-Ou5gZfCQxy1xY0waaFg4zFH4gq2SwtJKmWirPbui5bZQQLJOZIR1dTyHL0j6BcQInIN-Q1vd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1121468"/>
            <a:ext cx="6216171" cy="465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https://lh4.googleusercontent.com/DTpg1t5s9lbWGscKCt_PudrtEko83YmP9n9UYjJopSDribbPjqnT0uHJryrGd1KLBp-2JPY3W7-8SeV1UNVQZAqSoE2b6e9xhprWzFUKquUE3Jkp1g-x7DrDn2lQ8UroD0jXecr3AWQnLJ1JboYBMfZ70QJ8_1o-kqEMe6a1iWuORqzYIV9cSan79Nr_mh0POoFMPBDFe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50" y="1121468"/>
            <a:ext cx="6251586" cy="468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  <a:r>
              <a:rPr lang="en-US" dirty="0" smtClean="0"/>
              <a:t> [3]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</a:t>
            </a:r>
            <a:r>
              <a:rPr lang="en-US" dirty="0" smtClean="0"/>
              <a:t>coefficients [3]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</a:t>
            </a:r>
            <a:r>
              <a:rPr lang="en-US" dirty="0" smtClean="0"/>
              <a:t>as [3]: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</a:t>
                </a:r>
                <a:r>
                  <a:rPr lang="en-US" b="1" dirty="0"/>
                  <a:t>minimizing the least squares error </a:t>
                </a:r>
                <a:r>
                  <a:rPr lang="en-US" dirty="0"/>
                  <a:t>between the calculated output and measured output. </a:t>
                </a:r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5269077"/>
                <a:ext cx="4734325" cy="6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5269077"/>
                <a:ext cx="4734325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l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46" y="1363231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Project Goal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Theoretical background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Digital Pre Distortion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Classical methods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Neural Networks 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Results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Discussion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Conclusions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</a:t>
            </a:r>
            <a:r>
              <a:rPr lang="en-US" dirty="0"/>
              <a:t>stochastic gradient </a:t>
            </a:r>
            <a:r>
              <a:rPr lang="en-US" dirty="0" smtClean="0"/>
              <a:t>descent.</a:t>
            </a:r>
          </a:p>
          <a:p>
            <a:pPr algn="l" rtl="0"/>
            <a:r>
              <a:rPr lang="en-US" dirty="0" smtClean="0"/>
              <a:t>NLMS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608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60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 and K of PA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/>
              <a:t>In order to find the optimal coefficients for the MP model, it is essential to choose values of m and k which model PA optimally. </a:t>
            </a:r>
            <a:endParaRPr lang="en-GB" dirty="0" smtClean="0"/>
          </a:p>
          <a:p>
            <a:pPr algn="l" rtl="0"/>
            <a:endParaRPr lang="en-GB" dirty="0"/>
          </a:p>
          <a:p>
            <a:pPr algn="l" rtl="0"/>
            <a:r>
              <a:rPr lang="en-GB" dirty="0" smtClean="0"/>
              <a:t>One </a:t>
            </a:r>
            <a:r>
              <a:rPr lang="en-GB" dirty="0"/>
              <a:t>should find values of m and k that minimize the error between calculated output generated by coefficients calculated with those specific m and k, and measured </a:t>
            </a:r>
            <a:r>
              <a:rPr lang="en-GB" dirty="0" smtClean="0"/>
              <a:t>output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4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284" y="1028701"/>
            <a:ext cx="11436048" cy="582929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9011239" y="1841863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560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l" rtl="0"/>
                <a:r>
                  <a:rPr lang="en-US" dirty="0" smtClean="0"/>
                  <a:t>[3]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56017"/>
              </a:xfrm>
              <a:prstGeom prst="rect">
                <a:avLst/>
              </a:prstGeom>
              <a:blipFill>
                <a:blip r:embed="rId2"/>
                <a:stretch>
                  <a:fillRect l="-1000" t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3254600" y="5235373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00" y="5235373"/>
                <a:ext cx="4747389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/>
              <p:cNvSpPr/>
              <p:nvPr/>
            </p:nvSpPr>
            <p:spPr>
              <a:xfrm>
                <a:off x="4584073" y="2450813"/>
                <a:ext cx="24538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מלבן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073" y="2450813"/>
                <a:ext cx="24538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6" name="תמונה 5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42" y="1181101"/>
            <a:ext cx="7343322" cy="5362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3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69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69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1928957" y="1387475"/>
            <a:ext cx="8365575" cy="4650530"/>
            <a:chOff x="1928957" y="1387475"/>
            <a:chExt cx="8365575" cy="4650530"/>
          </a:xfrm>
        </p:grpSpPr>
        <p:pic>
          <p:nvPicPr>
            <p:cNvPr id="2050" name="Picture 2" descr="GitHub - ctarver/ILA-DP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957" y="1387475"/>
              <a:ext cx="8087879" cy="465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מלבן 7"/>
            <p:cNvSpPr/>
            <p:nvPr/>
          </p:nvSpPr>
          <p:spPr>
            <a:xfrm>
              <a:off x="4793673" y="2978727"/>
              <a:ext cx="3089563" cy="1233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מחבר ישר 10"/>
            <p:cNvCxnSpPr/>
            <p:nvPr/>
          </p:nvCxnSpPr>
          <p:spPr>
            <a:xfrm flipV="1">
              <a:off x="5500255" y="2867891"/>
              <a:ext cx="0" cy="13438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מלבן 12"/>
                <p:cNvSpPr/>
                <p:nvPr/>
              </p:nvSpPr>
              <p:spPr>
                <a:xfrm>
                  <a:off x="3392582" y="2867891"/>
                  <a:ext cx="245381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3" name="מלבן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582" y="2867891"/>
                  <a:ext cx="2453815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מלבן 13"/>
                <p:cNvSpPr/>
                <p:nvPr/>
              </p:nvSpPr>
              <p:spPr>
                <a:xfrm>
                  <a:off x="5996441" y="5324617"/>
                  <a:ext cx="4298091" cy="5414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" name="מלבן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441" y="5324617"/>
                  <a:ext cx="4298091" cy="5414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מחבר חץ ישר 15"/>
            <p:cNvCxnSpPr/>
            <p:nvPr/>
          </p:nvCxnSpPr>
          <p:spPr>
            <a:xfrm>
              <a:off x="5500255" y="4724400"/>
              <a:ext cx="900545" cy="138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6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97" y="1017664"/>
            <a:ext cx="11316789" cy="5840336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194119" y="1907004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NNs usually consist of an input layer, hidden layers, and an output layer. </a:t>
                </a:r>
                <a:endParaRPr lang="he-IL" dirty="0" smtClean="0"/>
              </a:p>
              <a:p>
                <a:pPr algn="l" rtl="0"/>
                <a:endParaRPr lang="he-IL" dirty="0"/>
              </a:p>
              <a:p>
                <a:pPr algn="l" rtl="0"/>
                <a:r>
                  <a:rPr lang="en-US" dirty="0"/>
                  <a:t>The output of each neuron is equal to the bias plus the sum of the products of the input signals and corresponding weights, which is expressed </a:t>
                </a:r>
                <a:r>
                  <a:rPr lang="en-US" dirty="0" smtClean="0"/>
                  <a:t>as:</a:t>
                </a:r>
              </a:p>
              <a:p>
                <a:pPr algn="ctr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/>
                  <a:t>Commonly used activation functions are the log sigmoid (</a:t>
                </a:r>
                <a:r>
                  <a:rPr lang="en-US" dirty="0" err="1"/>
                  <a:t>Logsig</a:t>
                </a:r>
                <a:r>
                  <a:rPr lang="en-US" dirty="0"/>
                  <a:t>) and </a:t>
                </a:r>
                <a:r>
                  <a:rPr lang="en-US" dirty="0" err="1"/>
                  <a:t>Relu</a:t>
                </a:r>
                <a:r>
                  <a:rPr lang="en-US" dirty="0" smtClean="0"/>
                  <a:t>.</a:t>
                </a:r>
              </a:p>
              <a:p>
                <a:pPr algn="l" rtl="0"/>
                <a:r>
                  <a:rPr lang="en-US" dirty="0" smtClean="0"/>
                  <a:t>[4]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9" y="1205306"/>
            <a:ext cx="5162433" cy="5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amplifiers (PAs), are inherently nonlinear 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/>
              <a:t>N</a:t>
            </a:r>
            <a:r>
              <a:rPr lang="en-US" sz="2800" dirty="0" smtClean="0"/>
              <a:t>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10" y="4954359"/>
            <a:ext cx="627785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610689"/>
            <a:ext cx="10972800" cy="592865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values </a:t>
            </a:r>
            <a:r>
              <a:rPr lang="en-US" dirty="0"/>
              <a:t>of the weights and biases are updated using a well-known type of the back-propagation </a:t>
            </a:r>
            <a:r>
              <a:rPr lang="en-US" dirty="0" smtClean="0"/>
              <a:t>algorithm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  <a:p>
            <a:pPr algn="l" rtl="0"/>
            <a:r>
              <a:rPr lang="en-US" dirty="0" smtClean="0"/>
              <a:t> The </a:t>
            </a:r>
            <a:r>
              <a:rPr lang="en-US" dirty="0"/>
              <a:t>cost function is then calculated again using the updated weights and biases during the next iteration</a:t>
            </a:r>
            <a:r>
              <a:rPr lang="en-US" dirty="0" smtClean="0"/>
              <a:t>.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Learning </a:t>
            </a:r>
            <a:r>
              <a:rPr lang="en-US" dirty="0"/>
              <a:t>stops when the number of iterations reaches the maximum iterations allowed, or when the NN satisfies the desired performance in terms of </a:t>
            </a:r>
            <a:r>
              <a:rPr lang="en-US" dirty="0" smtClean="0"/>
              <a:t>MSE</a:t>
            </a:r>
          </a:p>
          <a:p>
            <a:pPr algn="l" rtl="0"/>
            <a:r>
              <a:rPr lang="en-US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70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Due to their strong adaptive nature and approximation capability, NNs are very attractive for the behavioral modeling of PAs.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 single-input single-output feedforward </a:t>
            </a:r>
            <a:r>
              <a:rPr lang="en-US" dirty="0" smtClean="0"/>
              <a:t>model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architecture requires the use of complex-valued weights and activation functions, which results in complicated calculations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proposed architecture is a polar feed forward NN, in which the network consist of two different NNs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first NN extracts the amplitude response of the PA output, and the second extracts the phase response.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the two NN branches in this design usually cannot converge at the same </a:t>
            </a:r>
            <a:r>
              <a:rPr lang="en-US" dirty="0" smtClean="0"/>
              <a:t>time</a:t>
            </a:r>
          </a:p>
          <a:p>
            <a:pPr algn="l" rtl="0"/>
            <a:r>
              <a:rPr lang="en-US" dirty="0" smtClean="0"/>
              <a:t> [4] 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architecture has been </a:t>
            </a:r>
            <a:r>
              <a:rPr lang="en-US" dirty="0" smtClean="0"/>
              <a:t>proposed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u="sng" dirty="0">
                <a:solidFill>
                  <a:srgbClr val="FF0000"/>
                </a:solidFill>
              </a:rPr>
              <a:t>The main problem: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 architecture does not take into account memory effects. </a:t>
            </a:r>
            <a:endParaRPr lang="en-US" dirty="0" smtClean="0"/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3017" y="2315390"/>
            <a:ext cx="5726883" cy="2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48006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The proposed model in the </a:t>
            </a:r>
            <a:r>
              <a:rPr lang="en-US" dirty="0" smtClean="0"/>
              <a:t>article [4] is </a:t>
            </a:r>
            <a:r>
              <a:rPr lang="en-US" dirty="0"/>
              <a:t>a combination of the above </a:t>
            </a:r>
            <a:r>
              <a:rPr lang="en-US" dirty="0" smtClean="0"/>
              <a:t>architectures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105" y="1417638"/>
            <a:ext cx="5323115" cy="52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It considers input’s in-phase (I) and quadrature (Q) components, the amplitudes of the input signal and nonlinear orders of it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input vector size is: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 smtClean="0"/>
                  <a:t>The output </a:t>
                </a:r>
                <a:r>
                  <a:rPr lang="en-US" dirty="0"/>
                  <a:t>vector size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l" rtl="0"/>
                <a:r>
                  <a:rPr lang="en-US" dirty="0"/>
                  <a:t>The cost function is the MSE between the measured PA output and the NN output, and it defined as [4</a:t>
                </a:r>
                <a:r>
                  <a:rPr lang="en-US" dirty="0" smtClean="0"/>
                  <a:t>]: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 r="-81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8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As mentioned before, we found the ideal memory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and nonlinearity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Therefore, input </a:t>
                </a:r>
                <a:r>
                  <a:rPr lang="en-US" dirty="0"/>
                  <a:t>vector size is 22, and output vector size is </a:t>
                </a:r>
                <a:r>
                  <a:rPr lang="en-US" dirty="0" smtClean="0"/>
                  <a:t>2.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We tried to change the number of the hidden layers, and the number of neurons at each </a:t>
                </a:r>
                <a:r>
                  <a:rPr lang="en-US" dirty="0" smtClean="0"/>
                  <a:t>layer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  <a:blipFill>
                <a:blip r:embed="rId2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PA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28" y="1544138"/>
            <a:ext cx="11518344" cy="1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DPD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r="40308"/>
          <a:stretch/>
        </p:blipFill>
        <p:spPr>
          <a:xfrm>
            <a:off x="235739" y="1289578"/>
            <a:ext cx="11722593" cy="1736010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 rotWithShape="1">
          <a:blip r:embed="rId2"/>
          <a:srcRect l="59537"/>
          <a:stretch/>
        </p:blipFill>
        <p:spPr>
          <a:xfrm>
            <a:off x="1712259" y="3254000"/>
            <a:ext cx="8438517" cy="18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PA modeling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78130" y="5933097"/>
            <a:ext cx="919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input signal spectrum</a:t>
            </a:r>
            <a:endParaRPr lang="en-US" sz="2800" b="1" dirty="0">
              <a:solidFill>
                <a:srgbClr val="FF861C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445" y="1100318"/>
            <a:ext cx="10054046" cy="4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766" y="959350"/>
            <a:ext cx="9675223" cy="499783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AM/AM distortion of input signal, caused by </a:t>
            </a:r>
            <a:r>
              <a:rPr lang="en-US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US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742" y="1025167"/>
            <a:ext cx="9469302" cy="49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643" y="959350"/>
            <a:ext cx="9497968" cy="50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DPD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09106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GB" sz="2800" dirty="0" smtClean="0"/>
              <a:t>They are </a:t>
            </a:r>
            <a:r>
              <a:rPr lang="en-GB" sz="2800" dirty="0"/>
              <a:t>also exhibit memory effects.</a:t>
            </a: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GB" sz="2800" dirty="0"/>
              <a:t>Different models, such as the Wiener model and the Hammerstein model, represent this kind of system as a serial two-block </a:t>
            </a:r>
            <a:r>
              <a:rPr lang="en-GB" sz="2800" dirty="0" smtClean="0"/>
              <a:t>model. [1]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8894" y="4346030"/>
            <a:ext cx="9323997" cy="22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921" y="998538"/>
            <a:ext cx="10073822" cy="514966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AM/PM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36" y="998538"/>
            <a:ext cx="9989127" cy="51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1999" y="216557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4563" y="998538"/>
            <a:ext cx="10127673" cy="51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In order to compare different NN architectures and to justify why we chose the proposed model, different comparisons will be </a:t>
                </a:r>
                <a:r>
                  <a:rPr lang="en-GB" dirty="0" smtClean="0"/>
                  <a:t>shown.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In order to test AM/AM performance, we calculated the normalized MMSE between desired output (Gain*input) and modeled output with </a:t>
                </a:r>
                <a:r>
                  <a:rPr lang="en-US" dirty="0" smtClean="0"/>
                  <a:t>DPD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Moreover, we checked what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linear regression of the AM/AM curvature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14935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DPD Model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14.4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 smtClean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24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 </a:t>
                          </a: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14935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DPD Model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248" marR="120248" marT="0" marB="0">
                        <a:blipFill>
                          <a:blip r:embed="rId2"/>
                          <a:stretch>
                            <a:fillRect l="-200000" t="-24528" r="-331" b="-6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14.4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 smtClean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24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 </a:t>
                          </a: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מלבן 5"/>
          <p:cNvSpPr/>
          <p:nvPr/>
        </p:nvSpPr>
        <p:spPr>
          <a:xfrm>
            <a:off x="573048" y="3657882"/>
            <a:ext cx="10834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AM/AM performance for different DPD NN models. The proposed model has the most linear AM/AM curvature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2" y="4696977"/>
            <a:ext cx="11758155" cy="141287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It </a:t>
            </a:r>
            <a:r>
              <a:rPr lang="en-GB" dirty="0"/>
              <a:t>is clear that the proposed model does not </a:t>
            </a:r>
            <a:r>
              <a:rPr lang="en-GB" dirty="0" smtClean="0"/>
              <a:t>give </a:t>
            </a:r>
            <a:r>
              <a:rPr lang="en-GB" dirty="0"/>
              <a:t>the minimal MMSE, but we chose it due to its linearity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8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In order to test OOB emission performance, we calculated the energy of the signal out-of-band and divided it by the energy of the signal in-band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We marked this quotient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emission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emission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𝑂𝑂𝐵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GB" dirty="0"/>
                  <a:t>We did this process for both output signals, with NN DPD and without NN DPD, and divided the result of the former by the latter. </a:t>
                </a:r>
                <a:endParaRPr lang="en-GB" dirty="0" smtClean="0"/>
              </a:p>
              <a:p>
                <a:pPr algn="l" rtl="0"/>
                <a:r>
                  <a:rPr lang="en-US" dirty="0"/>
                  <a:t>We marked this quotient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𝐷𝑃𝐷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GB" dirty="0" smtClean="0"/>
                  <a:t>It is clear that the proposed model does not gives the minimal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but we chose it due to it’s linearity performance.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  <a:blipFill>
                <a:blip r:embed="rId2"/>
                <a:stretch>
                  <a:fillRect l="-933" t="-7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042617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7.2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7.0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8.1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 smtClean="0">
                              <a:effectLst/>
                            </a:rPr>
                            <a:t>-8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32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19.5 </a:t>
                          </a: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042617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6252" marR="186252" marT="0" marB="0">
                        <a:blipFill>
                          <a:blip r:embed="rId3"/>
                          <a:stretch>
                            <a:fillRect l="-100107" t="-22892" r="-428" b="-643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7.2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7.0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8.1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 smtClean="0">
                              <a:effectLst/>
                            </a:rPr>
                            <a:t>-8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32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19.5 </a:t>
                          </a: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מלבן 7"/>
          <p:cNvSpPr/>
          <p:nvPr/>
        </p:nvSpPr>
        <p:spPr>
          <a:xfrm>
            <a:off x="597367" y="4556888"/>
            <a:ext cx="10834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OOB emission performance for different DPD NN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9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>
                <a:solidFill>
                  <a:srgbClr val="002060"/>
                </a:solidFill>
              </a:rPr>
              <a:t>The methods described in this report can model a real power amplifier and a digital pre distorter that their total response together will be, approximately, </a:t>
            </a:r>
            <a:r>
              <a:rPr lang="en-GB" dirty="0" smtClean="0">
                <a:solidFill>
                  <a:srgbClr val="002060"/>
                </a:solidFill>
              </a:rPr>
              <a:t>linear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For this purpose, we used both classical and based on Neural Network methods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u="sng" dirty="0">
                <a:solidFill>
                  <a:srgbClr val="002060"/>
                </a:solidFill>
              </a:rPr>
              <a:t>proposed classical model outperforms every other </a:t>
            </a:r>
            <a:r>
              <a:rPr lang="en-GB" u="sng" dirty="0" smtClean="0">
                <a:solidFill>
                  <a:srgbClr val="002060"/>
                </a:solidFill>
              </a:rPr>
              <a:t>model.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u="sng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classical methods should be considered and tested seriously before using NN solutions.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[2]</a:t>
            </a:r>
            <a:endParaRPr lang="en-US" dirty="0"/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>
                <a:solidFill>
                  <a:srgbClr val="002060"/>
                </a:solidFill>
              </a:rPr>
              <a:t>We </a:t>
            </a:r>
            <a:r>
              <a:rPr lang="en-GB" dirty="0">
                <a:solidFill>
                  <a:srgbClr val="002060"/>
                </a:solidFill>
              </a:rPr>
              <a:t>have shown that although MMSE is a convenient cost function for training, it doesn’t necessarily indicates about the linearity of the model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Yet, we used data that contains relatively low content of high power, and was relatively narrowband. 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in the future this methods should be examined in the communication lab with more suitable </a:t>
            </a:r>
            <a:r>
              <a:rPr lang="en-GB" dirty="0" smtClean="0">
                <a:solidFill>
                  <a:srgbClr val="002060"/>
                </a:solidFill>
              </a:rPr>
              <a:t>measurements.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1015" y="1201783"/>
            <a:ext cx="10972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 [1] </a:t>
            </a:r>
            <a:r>
              <a:rPr lang="en-US" dirty="0" err="1"/>
              <a:t>Fadhel</a:t>
            </a:r>
            <a:r>
              <a:rPr lang="en-US" dirty="0"/>
              <a:t> </a:t>
            </a:r>
            <a:r>
              <a:rPr lang="en-US" dirty="0" err="1"/>
              <a:t>M.Ghannouchi</a:t>
            </a:r>
            <a:r>
              <a:rPr lang="en-US" dirty="0"/>
              <a:t>, </a:t>
            </a:r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Hammi</a:t>
            </a:r>
            <a:r>
              <a:rPr lang="en-US" dirty="0"/>
              <a:t>, Mohamad </a:t>
            </a:r>
            <a:r>
              <a:rPr lang="en-US" dirty="0" err="1"/>
              <a:t>Helaoui</a:t>
            </a:r>
            <a:r>
              <a:rPr lang="en-US" dirty="0"/>
              <a:t>, “Behavioral Modeling And </a:t>
            </a:r>
            <a:r>
              <a:rPr lang="en-US" dirty="0" err="1"/>
              <a:t>Predistortion</a:t>
            </a:r>
            <a:r>
              <a:rPr lang="en-US" dirty="0"/>
              <a:t> Of Wideband Wireless Transmitters”, </a:t>
            </a:r>
            <a:r>
              <a:rPr lang="en-US" dirty="0" err="1"/>
              <a:t>Chichester</a:t>
            </a:r>
            <a:r>
              <a:rPr lang="en-US" dirty="0"/>
              <a:t>, United Kingdom, John Wiley &amp; Sons Ltd, 2015, pp. 115-116.</a:t>
            </a:r>
          </a:p>
          <a:p>
            <a:pPr algn="l" rtl="0"/>
            <a:r>
              <a:rPr lang="en-US" dirty="0"/>
              <a:t>[2] Lei Ding, “Digital </a:t>
            </a:r>
            <a:r>
              <a:rPr lang="en-US" dirty="0" err="1"/>
              <a:t>Predistortion</a:t>
            </a:r>
            <a:r>
              <a:rPr lang="en-US" dirty="0"/>
              <a:t> of Power Amplifiers for Wireless Applications”, 2004, ProQuest Information and Learning Company, Ann Arbor, MI, pp. 1-4</a:t>
            </a:r>
          </a:p>
          <a:p>
            <a:pPr algn="l" rtl="0"/>
            <a:r>
              <a:rPr lang="en-US" dirty="0"/>
              <a:t>[3] Z. Dunn, M. </a:t>
            </a:r>
            <a:r>
              <a:rPr lang="en-US" dirty="0" err="1"/>
              <a:t>Yeary</a:t>
            </a:r>
            <a:r>
              <a:rPr lang="en-US" dirty="0"/>
              <a:t>, C. Fulton, N. Goodman, “Memory Polynomial Model for Digital </a:t>
            </a:r>
            <a:r>
              <a:rPr lang="en-US" dirty="0" err="1"/>
              <a:t>Predistortion</a:t>
            </a:r>
            <a:r>
              <a:rPr lang="en-US" dirty="0"/>
              <a:t> of Broadband Solid-State Radar Amplifiers”, in 2015 IEEE Radar Conference (</a:t>
            </a:r>
            <a:r>
              <a:rPr lang="en-US" dirty="0" err="1"/>
              <a:t>RadarCon</a:t>
            </a:r>
            <a:r>
              <a:rPr lang="en-US" dirty="0"/>
              <a:t>), IEEE, 2015, pp. 1482-1486.</a:t>
            </a:r>
          </a:p>
          <a:p>
            <a:pPr algn="l" rtl="0"/>
            <a:r>
              <a:rPr lang="en-US" dirty="0"/>
              <a:t>[4] </a:t>
            </a:r>
            <a:r>
              <a:rPr lang="en-US" dirty="0" err="1"/>
              <a:t>Dongming</a:t>
            </a:r>
            <a:r>
              <a:rPr lang="en-US" dirty="0"/>
              <a:t> Wang , </a:t>
            </a:r>
            <a:r>
              <a:rPr lang="en-US" dirty="0" err="1"/>
              <a:t>Mohsin</a:t>
            </a:r>
            <a:r>
              <a:rPr lang="en-US" dirty="0"/>
              <a:t> Aziz, Mohamed </a:t>
            </a:r>
            <a:r>
              <a:rPr lang="en-US" dirty="0" err="1"/>
              <a:t>Helaoui</a:t>
            </a:r>
            <a:r>
              <a:rPr lang="en-US" dirty="0"/>
              <a:t>, and </a:t>
            </a:r>
            <a:r>
              <a:rPr lang="en-US" dirty="0" err="1"/>
              <a:t>Fadhel</a:t>
            </a:r>
            <a:r>
              <a:rPr lang="en-US" dirty="0"/>
              <a:t> M. </a:t>
            </a:r>
            <a:r>
              <a:rPr lang="en-US" dirty="0" err="1"/>
              <a:t>Ghannouchi</a:t>
            </a:r>
            <a:r>
              <a:rPr lang="en-US" dirty="0"/>
              <a:t>, “Augmented Real-Valued Time-Delay Neural Network for Compensation of Distortions and Impairments in Wireless Transmitters”, IEEE Transactions on Neural Networks and Learning Systems, vol. 30, no. 1, pp. 242-254, 2019.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 PA nonlinearity may be characterized in many ways. 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In this work, we will concentrate on three types of distortions of the output </a:t>
            </a:r>
            <a:r>
              <a:rPr lang="en-US" dirty="0" smtClean="0"/>
              <a:t>signal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Amplitude Modulation/ Amplitude Modulation </a:t>
            </a:r>
            <a:r>
              <a:rPr lang="en-US" dirty="0" smtClean="0"/>
              <a:t>distortion (AM/AM)</a:t>
            </a:r>
          </a:p>
          <a:p>
            <a:pPr algn="l" rtl="0"/>
            <a:r>
              <a:rPr lang="en-US" dirty="0"/>
              <a:t>Amplitude Modulation/ Phase </a:t>
            </a:r>
            <a:r>
              <a:rPr lang="en-US" dirty="0" smtClean="0"/>
              <a:t>Modulation distortion </a:t>
            </a:r>
            <a:r>
              <a:rPr lang="en-US" dirty="0"/>
              <a:t>(</a:t>
            </a:r>
            <a:r>
              <a:rPr lang="en-US" dirty="0" smtClean="0"/>
              <a:t>AM/PM)</a:t>
            </a:r>
          </a:p>
          <a:p>
            <a:pPr algn="l" rtl="0"/>
            <a:r>
              <a:rPr lang="en-US" dirty="0"/>
              <a:t>O</a:t>
            </a:r>
            <a:r>
              <a:rPr lang="en-US" dirty="0" smtClean="0"/>
              <a:t>ut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B</a:t>
            </a:r>
            <a:r>
              <a:rPr lang="en-US" dirty="0" smtClean="0"/>
              <a:t>and Emission </a:t>
            </a:r>
            <a:r>
              <a:rPr lang="en-US" dirty="0"/>
              <a:t>(OOB emission)</a:t>
            </a:r>
          </a:p>
        </p:txBody>
      </p:sp>
    </p:spTree>
    <p:extLst>
      <p:ext uri="{BB962C8B-B14F-4D97-AF65-F5344CB8AC3E}">
        <p14:creationId xmlns:p14="http://schemas.microsoft.com/office/powerpoint/2010/main" val="4868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Methodology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846138"/>
            <a:ext cx="10972800" cy="551252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order to model a real PA, we used data recorded in our lab’s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PA.</a:t>
            </a: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took sampling rate of 10MHz, of about 60 tones, from a bandwidth of about 1MHz.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0" y="4088340"/>
            <a:ext cx="3976084" cy="142576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73" y="3757834"/>
            <a:ext cx="2161308" cy="20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marL="137160" marR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𝑃𝐴𝑃𝑅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2" y="242920"/>
            <a:ext cx="1155543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2830</Words>
  <Application>Microsoft Office PowerPoint</Application>
  <PresentationFormat>מסך רחב</PresentationFormat>
  <Paragraphs>321</Paragraphs>
  <Slides>61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83</cp:revision>
  <dcterms:created xsi:type="dcterms:W3CDTF">2023-01-17T09:09:21Z</dcterms:created>
  <dcterms:modified xsi:type="dcterms:W3CDTF">2023-05-10T14:02:09Z</dcterms:modified>
</cp:coreProperties>
</file>