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BE435-90A8-453D-A692-E5D5F0B9EC14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F244A-3823-4F7F-9ECB-F84DFA2CC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597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BE435-90A8-453D-A692-E5D5F0B9EC14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F244A-3823-4F7F-9ECB-F84DFA2CC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510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BE435-90A8-453D-A692-E5D5F0B9EC14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F244A-3823-4F7F-9ECB-F84DFA2CC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734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BE435-90A8-453D-A692-E5D5F0B9EC14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F244A-3823-4F7F-9ECB-F84DFA2CC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503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BE435-90A8-453D-A692-E5D5F0B9EC14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F244A-3823-4F7F-9ECB-F84DFA2CC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333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BE435-90A8-453D-A692-E5D5F0B9EC14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F244A-3823-4F7F-9ECB-F84DFA2CC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886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BE435-90A8-453D-A692-E5D5F0B9EC14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F244A-3823-4F7F-9ECB-F84DFA2CC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118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BE435-90A8-453D-A692-E5D5F0B9EC14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F244A-3823-4F7F-9ECB-F84DFA2CC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86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BE435-90A8-453D-A692-E5D5F0B9EC14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F244A-3823-4F7F-9ECB-F84DFA2CC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911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BE435-90A8-453D-A692-E5D5F0B9EC14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F244A-3823-4F7F-9ECB-F84DFA2CC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812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BE435-90A8-453D-A692-E5D5F0B9EC14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F244A-3823-4F7F-9ECB-F84DFA2CC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916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EBE435-90A8-453D-A692-E5D5F0B9EC14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FF244A-3823-4F7F-9ECB-F84DFA2CC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640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981200" y="254726"/>
            <a:ext cx="7543800" cy="2365375"/>
          </a:xfrm>
        </p:spPr>
        <p:txBody>
          <a:bodyPr>
            <a:normAutofit/>
          </a:bodyPr>
          <a:lstStyle/>
          <a:p>
            <a:pPr rtl="0"/>
            <a:r>
              <a:rPr lang="en-US" sz="2400" dirty="0" smtClean="0">
                <a:solidFill>
                  <a:srgbClr val="002060"/>
                </a:solidFill>
              </a:rPr>
              <a:t>Final </a:t>
            </a:r>
            <a:r>
              <a:rPr lang="en-US" sz="2400" dirty="0">
                <a:solidFill>
                  <a:srgbClr val="002060"/>
                </a:solidFill>
              </a:rPr>
              <a:t>Presentation</a:t>
            </a:r>
            <a:br>
              <a:rPr lang="en-US" sz="2400" dirty="0">
                <a:solidFill>
                  <a:srgbClr val="002060"/>
                </a:solidFill>
              </a:rPr>
            </a:br>
            <a:r>
              <a:rPr lang="en-US" sz="2000" dirty="0">
                <a:solidFill>
                  <a:srgbClr val="002060"/>
                </a:solidFill>
              </a:rPr>
              <a:t/>
            </a:r>
            <a:br>
              <a:rPr lang="en-US" sz="2000" dirty="0">
                <a:solidFill>
                  <a:srgbClr val="002060"/>
                </a:solidFill>
              </a:rPr>
            </a:br>
            <a:r>
              <a:rPr lang="en-GB" dirty="0" smtClean="0">
                <a:solidFill>
                  <a:srgbClr val="002060"/>
                </a:solidFill>
              </a:rPr>
              <a:t>Digital Pre-Distortion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981200" y="2752093"/>
            <a:ext cx="7385228" cy="3505200"/>
          </a:xfrm>
        </p:spPr>
        <p:txBody>
          <a:bodyPr>
            <a:noAutofit/>
          </a:bodyPr>
          <a:lstStyle/>
          <a:p>
            <a:pPr rtl="0"/>
            <a:r>
              <a:rPr lang="en-US" sz="2400" b="1" dirty="0">
                <a:solidFill>
                  <a:srgbClr val="002060"/>
                </a:solidFill>
              </a:rPr>
              <a:t>Students: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smtClean="0">
                <a:solidFill>
                  <a:srgbClr val="002060"/>
                </a:solidFill>
              </a:rPr>
              <a:t>Adir Cohen Nissan</a:t>
            </a:r>
            <a:endParaRPr lang="en-US" sz="2400" dirty="0">
              <a:solidFill>
                <a:srgbClr val="002060"/>
              </a:solidFill>
            </a:endParaRPr>
          </a:p>
          <a:p>
            <a:pPr rtl="0"/>
            <a:r>
              <a:rPr lang="en-US" sz="2400" b="1" dirty="0">
                <a:solidFill>
                  <a:srgbClr val="002060"/>
                </a:solidFill>
              </a:rPr>
              <a:t>Supervisor: </a:t>
            </a:r>
            <a:r>
              <a:rPr lang="en-US" sz="2400" dirty="0">
                <a:solidFill>
                  <a:srgbClr val="002060"/>
                </a:solidFill>
              </a:rPr>
              <a:t>[Supervisor Name]</a:t>
            </a:r>
          </a:p>
          <a:p>
            <a:pPr rtl="0"/>
            <a:endParaRPr lang="he-IL" sz="1800" dirty="0"/>
          </a:p>
          <a:p>
            <a:pPr rtl="0"/>
            <a:r>
              <a:rPr lang="en-US" sz="2000" b="1" dirty="0">
                <a:solidFill>
                  <a:srgbClr val="002060"/>
                </a:solidFill>
                <a:cs typeface="+mj-cs"/>
              </a:rPr>
              <a:t>Semester:  </a:t>
            </a:r>
            <a:r>
              <a:rPr lang="en-US" sz="2000" dirty="0" smtClean="0">
                <a:solidFill>
                  <a:srgbClr val="002060"/>
                </a:solidFill>
                <a:cs typeface="+mj-cs"/>
              </a:rPr>
              <a:t>Spring,  2022</a:t>
            </a:r>
            <a:endParaRPr lang="en-US" sz="2000" dirty="0">
              <a:solidFill>
                <a:srgbClr val="002060"/>
              </a:solidFill>
              <a:cs typeface="+mj-cs"/>
            </a:endParaRPr>
          </a:p>
          <a:p>
            <a:pPr rtl="0"/>
            <a:r>
              <a:rPr lang="en-US" sz="2000" b="1" dirty="0">
                <a:solidFill>
                  <a:srgbClr val="002060"/>
                </a:solidFill>
                <a:cs typeface="+mj-cs"/>
              </a:rPr>
              <a:t>Date:   </a:t>
            </a:r>
            <a:r>
              <a:rPr lang="en-US" sz="2000" dirty="0">
                <a:solidFill>
                  <a:srgbClr val="002060"/>
                </a:solidFill>
                <a:cs typeface="+mj-cs"/>
              </a:rPr>
              <a:t>[</a:t>
            </a:r>
            <a:r>
              <a:rPr lang="en-US" sz="2000" dirty="0" err="1">
                <a:solidFill>
                  <a:srgbClr val="002060"/>
                </a:solidFill>
                <a:cs typeface="+mj-cs"/>
              </a:rPr>
              <a:t>dd</a:t>
            </a:r>
            <a:r>
              <a:rPr lang="en-US" sz="2000" dirty="0">
                <a:solidFill>
                  <a:srgbClr val="002060"/>
                </a:solidFill>
                <a:cs typeface="+mj-cs"/>
              </a:rPr>
              <a:t>/mm/</a:t>
            </a:r>
            <a:r>
              <a:rPr lang="en-US" sz="2000" dirty="0" err="1">
                <a:solidFill>
                  <a:srgbClr val="002060"/>
                </a:solidFill>
                <a:cs typeface="+mj-cs"/>
              </a:rPr>
              <a:t>yy</a:t>
            </a:r>
            <a:r>
              <a:rPr lang="en-US" sz="2000" dirty="0">
                <a:solidFill>
                  <a:srgbClr val="002060"/>
                </a:solidFill>
                <a:cs typeface="+mj-cs"/>
              </a:rPr>
              <a:t>] </a:t>
            </a:r>
            <a:endParaRPr lang="he-IL" sz="2000" dirty="0">
              <a:solidFill>
                <a:srgbClr val="002060"/>
              </a:solidFill>
              <a:cs typeface="+mj-cs"/>
            </a:endParaRPr>
          </a:p>
          <a:p>
            <a:pPr rtl="0"/>
            <a:endParaRPr lang="en-US" sz="1200" dirty="0">
              <a:solidFill>
                <a:srgbClr val="002060"/>
              </a:solidFill>
            </a:endParaRPr>
          </a:p>
          <a:p>
            <a:pPr rtl="0"/>
            <a:endParaRPr lang="en-US" sz="2400" dirty="0">
              <a:solidFill>
                <a:srgbClr val="002060"/>
              </a:solidFill>
            </a:endParaRPr>
          </a:p>
          <a:p>
            <a:pPr rtl="0"/>
            <a:r>
              <a:rPr lang="en-US" sz="2400" b="1" dirty="0">
                <a:solidFill>
                  <a:srgbClr val="002060"/>
                </a:solidFill>
              </a:rPr>
              <a:t>In collaboration with: </a:t>
            </a:r>
            <a:r>
              <a:rPr lang="en-US" sz="2400" dirty="0">
                <a:solidFill>
                  <a:srgbClr val="002060"/>
                </a:solidFill>
              </a:rPr>
              <a:t>[company name/logo]</a:t>
            </a:r>
            <a:endParaRPr lang="en-US" sz="2400" dirty="0"/>
          </a:p>
          <a:p>
            <a:pPr rtl="0"/>
            <a:endParaRPr lang="en-US" sz="2400" dirty="0"/>
          </a:p>
          <a:p>
            <a:pPr rtl="0"/>
            <a:endParaRPr lang="he-IL" sz="2400" dirty="0"/>
          </a:p>
          <a:p>
            <a:pPr rtl="0"/>
            <a:endParaRPr lang="en-US" sz="2400" dirty="0"/>
          </a:p>
          <a:p>
            <a:pPr rtl="0"/>
            <a:endParaRPr lang="en-US" sz="2400" dirty="0"/>
          </a:p>
          <a:p>
            <a:pPr rtl="0"/>
            <a:endParaRPr lang="en-US" sz="2400" dirty="0"/>
          </a:p>
          <a:p>
            <a:pPr rtl="0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36231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1" anchor="b">
            <a:normAutofit/>
          </a:bodyPr>
          <a:lstStyle>
            <a:lvl1pPr algn="ct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>
                <a:solidFill>
                  <a:srgbClr val="002060"/>
                </a:solidFill>
              </a:rPr>
              <a:t>Outline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0" indent="0" algn="ct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>
                <a:solidFill>
                  <a:srgbClr val="002060"/>
                </a:solidFill>
              </a:rPr>
              <a:t>This slide should contain an outline (list of headings) of the presentation</a:t>
            </a:r>
          </a:p>
          <a:p>
            <a:pPr lvl="1"/>
            <a:r>
              <a:rPr lang="en-US" smtClean="0">
                <a:solidFill>
                  <a:srgbClr val="002060"/>
                </a:solidFill>
              </a:rPr>
              <a:t>Maximum 5-6 bullets</a:t>
            </a:r>
          </a:p>
          <a:p>
            <a:pPr marL="857250" lvl="1" indent="-457200"/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400799"/>
            <a:ext cx="2844800" cy="365125"/>
          </a:xfrm>
        </p:spPr>
        <p:txBody>
          <a:bodyPr/>
          <a:lstStyle/>
          <a:p>
            <a:fld id="{B01D9778-10B4-40FB-B4E4-44FA89A8663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307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mtClean="0">
                <a:solidFill>
                  <a:srgbClr val="002060"/>
                </a:solidFill>
              </a:rPr>
              <a:t>Project Goal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-117565" y="1313135"/>
            <a:ext cx="12083144" cy="4865597"/>
          </a:xfrm>
          <a:prstGeom prst="rect">
            <a:avLst/>
          </a:prstGeom>
        </p:spPr>
        <p:txBody>
          <a:bodyPr/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 rtl="0">
              <a:lnSpc>
                <a:spcPct val="100000"/>
              </a:lnSpc>
            </a:pPr>
            <a:r>
              <a:rPr lang="en-US" sz="2800" dirty="0" smtClean="0"/>
              <a:t>Power </a:t>
            </a:r>
            <a:r>
              <a:rPr lang="en-US" sz="2800" dirty="0"/>
              <a:t>amplifiers (PAs), </a:t>
            </a:r>
            <a:r>
              <a:rPr lang="en-US" sz="2800" dirty="0" smtClean="0"/>
              <a:t>are </a:t>
            </a:r>
            <a:r>
              <a:rPr lang="en-US" sz="2800" dirty="0"/>
              <a:t>inherently nonlinear </a:t>
            </a:r>
            <a:r>
              <a:rPr lang="en-US" sz="2800" dirty="0" smtClean="0"/>
              <a:t>systems. </a:t>
            </a:r>
            <a:r>
              <a:rPr lang="en-US" sz="2800" dirty="0"/>
              <a:t>nonlinearity causes in-band distortion and a spectral </a:t>
            </a:r>
            <a:r>
              <a:rPr lang="en-US" sz="2800" dirty="0" smtClean="0"/>
              <a:t>regrowth. </a:t>
            </a:r>
            <a:r>
              <a:rPr lang="en-US" sz="2800" dirty="0" smtClean="0"/>
              <a:t>The role of the </a:t>
            </a:r>
            <a:r>
              <a:rPr lang="en-US" sz="2800" dirty="0" smtClean="0"/>
              <a:t>Digital </a:t>
            </a:r>
            <a:r>
              <a:rPr lang="en-US" sz="2800" dirty="0"/>
              <a:t>Pre Distortion (DPD) </a:t>
            </a:r>
            <a:r>
              <a:rPr lang="en-US" sz="2800" dirty="0" smtClean="0"/>
              <a:t>is to distort the signal in a way that will be, in turn, compensated by the PA. </a:t>
            </a:r>
            <a:r>
              <a:rPr lang="en-US" sz="2800" dirty="0" smtClean="0"/>
              <a:t>.</a:t>
            </a:r>
          </a:p>
          <a:p>
            <a:pPr marL="457200" lvl="1" indent="0" algn="l" rtl="0">
              <a:lnSpc>
                <a:spcPct val="100000"/>
              </a:lnSpc>
              <a:buNone/>
            </a:pPr>
            <a:endParaRPr lang="en-US" sz="2800" dirty="0" smtClean="0"/>
          </a:p>
          <a:p>
            <a:pPr lvl="1" algn="l" rtl="0">
              <a:lnSpc>
                <a:spcPct val="100000"/>
              </a:lnSpc>
            </a:pPr>
            <a:r>
              <a:rPr lang="en-US" sz="2800" dirty="0" smtClean="0"/>
              <a:t>The aim of this project is that ideally, the total response of the Pre-distorter and PAs will be linear (reduce am/am, am/pm distortions and OOB emission) up to some saturation voltage. </a:t>
            </a:r>
          </a:p>
          <a:p>
            <a:pPr marL="457200" lvl="1" indent="0" algn="l" rtl="0">
              <a:lnSpc>
                <a:spcPct val="100000"/>
              </a:lnSpc>
              <a:buNone/>
            </a:pPr>
            <a:endParaRPr lang="en-US" sz="2800" dirty="0" smtClean="0"/>
          </a:p>
          <a:p>
            <a:pPr lvl="1" algn="l" rtl="0">
              <a:lnSpc>
                <a:spcPct val="100000"/>
              </a:lnSpc>
            </a:pPr>
            <a:r>
              <a:rPr lang="en-US" sz="2800" dirty="0" smtClean="0"/>
              <a:t>Using </a:t>
            </a:r>
            <a:r>
              <a:rPr lang="en-US" sz="2800" dirty="0"/>
              <a:t>both classical and deep learning methods, we will create a digital pre distorter that preprocess a signal before entering a nonlinear power amplifier</a:t>
            </a:r>
            <a:r>
              <a:rPr lang="en-US" sz="2800" dirty="0" smtClean="0"/>
              <a:t>. </a:t>
            </a:r>
            <a:endParaRPr lang="en-US" sz="2800" dirty="0"/>
          </a:p>
          <a:p>
            <a:pPr lvl="1" algn="l" rtl="0">
              <a:lnSpc>
                <a:spcPct val="100000"/>
              </a:lnSpc>
            </a:pPr>
            <a:endParaRPr lang="he-IL" sz="2800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400799"/>
            <a:ext cx="2844800" cy="365125"/>
          </a:xfrm>
        </p:spPr>
        <p:txBody>
          <a:bodyPr/>
          <a:lstStyle/>
          <a:p>
            <a:pPr algn="ctr"/>
            <a:fld id="{B01D9778-10B4-40FB-B4E4-44FA89A86639}" type="slidenum">
              <a:rPr lang="en-US" smtClean="0"/>
              <a:pPr algn="ctr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951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3425127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169</Words>
  <Application>Microsoft Office PowerPoint</Application>
  <PresentationFormat>מסך רחב</PresentationFormat>
  <Paragraphs>24</Paragraphs>
  <Slides>4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ערכת נושא Office</vt:lpstr>
      <vt:lpstr>Final Presentation  Digital Pre-Distortion</vt:lpstr>
      <vt:lpstr>מצגת של PowerPoint‏</vt:lpstr>
      <vt:lpstr>מצגת של PowerPoint‏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Presentation  Digital Pre-Distortion</dc:title>
  <dc:creator>Adir Cohen-Nissan</dc:creator>
  <cp:lastModifiedBy>Adir Cohen-Nissan</cp:lastModifiedBy>
  <cp:revision>5</cp:revision>
  <dcterms:created xsi:type="dcterms:W3CDTF">2023-01-17T09:09:21Z</dcterms:created>
  <dcterms:modified xsi:type="dcterms:W3CDTF">2023-01-17T09:47:31Z</dcterms:modified>
</cp:coreProperties>
</file>