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321" r:id="rId5"/>
    <p:sldId id="274" r:id="rId6"/>
    <p:sldId id="291" r:id="rId7"/>
    <p:sldId id="259" r:id="rId8"/>
    <p:sldId id="312" r:id="rId9"/>
    <p:sldId id="310" r:id="rId10"/>
    <p:sldId id="319" r:id="rId11"/>
    <p:sldId id="313" r:id="rId12"/>
    <p:sldId id="314" r:id="rId13"/>
    <p:sldId id="315" r:id="rId14"/>
    <p:sldId id="316" r:id="rId15"/>
    <p:sldId id="311" r:id="rId16"/>
    <p:sldId id="317" r:id="rId17"/>
    <p:sldId id="275" r:id="rId18"/>
    <p:sldId id="277" r:id="rId19"/>
    <p:sldId id="278" r:id="rId20"/>
    <p:sldId id="279" r:id="rId21"/>
    <p:sldId id="281" r:id="rId22"/>
    <p:sldId id="295" r:id="rId23"/>
    <p:sldId id="296" r:id="rId24"/>
    <p:sldId id="282" r:id="rId25"/>
    <p:sldId id="320" r:id="rId26"/>
    <p:sldId id="283" r:id="rId27"/>
    <p:sldId id="322" r:id="rId28"/>
    <p:sldId id="297" r:id="rId29"/>
    <p:sldId id="284" r:id="rId30"/>
    <p:sldId id="308" r:id="rId31"/>
    <p:sldId id="286" r:id="rId32"/>
    <p:sldId id="287" r:id="rId33"/>
    <p:sldId id="288" r:id="rId34"/>
    <p:sldId id="289" r:id="rId35"/>
    <p:sldId id="261" r:id="rId36"/>
    <p:sldId id="292" r:id="rId37"/>
    <p:sldId id="290" r:id="rId38"/>
    <p:sldId id="293" r:id="rId39"/>
    <p:sldId id="294" r:id="rId40"/>
    <p:sldId id="262" r:id="rId41"/>
    <p:sldId id="265" r:id="rId42"/>
    <p:sldId id="266" r:id="rId43"/>
    <p:sldId id="298" r:id="rId44"/>
    <p:sldId id="267" r:id="rId45"/>
    <p:sldId id="268" r:id="rId46"/>
    <p:sldId id="272" r:id="rId47"/>
    <p:sldId id="299" r:id="rId48"/>
    <p:sldId id="300" r:id="rId49"/>
    <p:sldId id="301" r:id="rId50"/>
    <p:sldId id="269" r:id="rId51"/>
    <p:sldId id="270" r:id="rId52"/>
    <p:sldId id="271" r:id="rId53"/>
    <p:sldId id="273" r:id="rId54"/>
    <p:sldId id="302" r:id="rId55"/>
    <p:sldId id="303" r:id="rId56"/>
    <p:sldId id="304" r:id="rId57"/>
    <p:sldId id="305" r:id="rId58"/>
    <p:sldId id="306" r:id="rId59"/>
    <p:sldId id="307" r:id="rId60"/>
    <p:sldId id="263" r:id="rId61"/>
    <p:sldId id="318" r:id="rId62"/>
    <p:sldId id="264" r:id="rId63"/>
  </p:sldIdLst>
  <p:sldSz cx="12192000" cy="6858000"/>
  <p:notesSz cx="6858000" cy="9144000"/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7D0E"/>
    <a:srgbClr val="FF86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סגנון ביניים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סגנון ביניים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3750" autoAdjust="0"/>
    <p:restoredTop sz="94660"/>
  </p:normalViewPr>
  <p:slideViewPr>
    <p:cSldViewPr snapToGrid="0">
      <p:cViewPr varScale="1">
        <p:scale>
          <a:sx n="69" d="100"/>
          <a:sy n="69" d="100"/>
        </p:scale>
        <p:origin x="3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BE435-90A8-453D-A692-E5D5F0B9EC14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F244A-3823-4F7F-9ECB-F84DFA2CC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597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BE435-90A8-453D-A692-E5D5F0B9EC14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F244A-3823-4F7F-9ECB-F84DFA2CC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510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BE435-90A8-453D-A692-E5D5F0B9EC14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F244A-3823-4F7F-9ECB-F84DFA2CC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734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BE435-90A8-453D-A692-E5D5F0B9EC14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F244A-3823-4F7F-9ECB-F84DFA2CC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503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BE435-90A8-453D-A692-E5D5F0B9EC14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F244A-3823-4F7F-9ECB-F84DFA2CC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333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BE435-90A8-453D-A692-E5D5F0B9EC14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F244A-3823-4F7F-9ECB-F84DFA2CC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886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BE435-90A8-453D-A692-E5D5F0B9EC14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F244A-3823-4F7F-9ECB-F84DFA2CC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118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BE435-90A8-453D-A692-E5D5F0B9EC14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F244A-3823-4F7F-9ECB-F84DFA2CC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86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BE435-90A8-453D-A692-E5D5F0B9EC14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F244A-3823-4F7F-9ECB-F84DFA2CC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911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BE435-90A8-453D-A692-E5D5F0B9EC14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F244A-3823-4F7F-9ECB-F84DFA2CC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812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BE435-90A8-453D-A692-E5D5F0B9EC14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F244A-3823-4F7F-9ECB-F84DFA2CC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916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BE435-90A8-453D-A692-E5D5F0B9EC14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F244A-3823-4F7F-9ECB-F84DFA2CC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640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echn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2734"/>
            <a:ext cx="10896600" cy="1457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981200" y="397372"/>
            <a:ext cx="7543800" cy="2365375"/>
          </a:xfrm>
        </p:spPr>
        <p:txBody>
          <a:bodyPr>
            <a:normAutofit/>
          </a:bodyPr>
          <a:lstStyle/>
          <a:p>
            <a:pPr rtl="0"/>
            <a:r>
              <a:rPr lang="en-US" sz="2400" dirty="0" smtClean="0">
                <a:solidFill>
                  <a:srgbClr val="002060"/>
                </a:solidFill>
              </a:rPr>
              <a:t>Final Presentation</a:t>
            </a:r>
            <a:r>
              <a:rPr lang="en-US" sz="2000" dirty="0">
                <a:solidFill>
                  <a:srgbClr val="002060"/>
                </a:solidFill>
              </a:rPr>
              <a:t/>
            </a:r>
            <a:br>
              <a:rPr lang="en-US" sz="2000" dirty="0">
                <a:solidFill>
                  <a:srgbClr val="002060"/>
                </a:solidFill>
              </a:rPr>
            </a:br>
            <a:r>
              <a:rPr lang="en-GB" dirty="0" smtClean="0">
                <a:solidFill>
                  <a:srgbClr val="002060"/>
                </a:solidFill>
              </a:rPr>
              <a:t>Digital Pre-Distortion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981200" y="2752093"/>
            <a:ext cx="7385228" cy="3505200"/>
          </a:xfrm>
        </p:spPr>
        <p:txBody>
          <a:bodyPr>
            <a:noAutofit/>
          </a:bodyPr>
          <a:lstStyle/>
          <a:p>
            <a:pPr rtl="0"/>
            <a:r>
              <a:rPr lang="en-US" sz="2400" b="1" dirty="0">
                <a:solidFill>
                  <a:srgbClr val="002060"/>
                </a:solidFill>
              </a:rPr>
              <a:t>Students: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smtClean="0">
                <a:solidFill>
                  <a:srgbClr val="002060"/>
                </a:solidFill>
              </a:rPr>
              <a:t>Adir Cohen Nissan</a:t>
            </a:r>
            <a:endParaRPr lang="en-US" sz="2400" dirty="0">
              <a:solidFill>
                <a:srgbClr val="002060"/>
              </a:solidFill>
            </a:endParaRPr>
          </a:p>
          <a:p>
            <a:pPr rtl="0"/>
            <a:r>
              <a:rPr lang="en-US" sz="2400" b="1" dirty="0">
                <a:solidFill>
                  <a:srgbClr val="002060"/>
                </a:solidFill>
              </a:rPr>
              <a:t>Supervisor: </a:t>
            </a:r>
            <a:r>
              <a:rPr lang="en-US" dirty="0" smtClean="0">
                <a:solidFill>
                  <a:srgbClr val="002060"/>
                </a:solidFill>
              </a:rPr>
              <a:t>Shai </a:t>
            </a:r>
            <a:r>
              <a:rPr lang="en-US" dirty="0" err="1" smtClean="0">
                <a:solidFill>
                  <a:srgbClr val="002060"/>
                </a:solidFill>
              </a:rPr>
              <a:t>Ginzach</a:t>
            </a:r>
            <a:r>
              <a:rPr lang="en-US" dirty="0" smtClean="0">
                <a:solidFill>
                  <a:srgbClr val="002060"/>
                </a:solidFill>
              </a:rPr>
              <a:t>, </a:t>
            </a:r>
            <a:r>
              <a:rPr lang="en-US" dirty="0" err="1" smtClean="0">
                <a:solidFill>
                  <a:srgbClr val="002060"/>
                </a:solidFill>
              </a:rPr>
              <a:t>Dror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Yachil</a:t>
            </a:r>
            <a:endParaRPr lang="en-US" sz="2400" dirty="0">
              <a:solidFill>
                <a:srgbClr val="002060"/>
              </a:solidFill>
            </a:endParaRPr>
          </a:p>
          <a:p>
            <a:pPr rtl="0"/>
            <a:endParaRPr lang="he-IL" sz="1800" dirty="0"/>
          </a:p>
          <a:p>
            <a:pPr rtl="0"/>
            <a:r>
              <a:rPr lang="en-US" sz="2000" b="1" dirty="0">
                <a:solidFill>
                  <a:srgbClr val="002060"/>
                </a:solidFill>
                <a:cs typeface="+mj-cs"/>
              </a:rPr>
              <a:t>Semester:  </a:t>
            </a:r>
            <a:r>
              <a:rPr lang="en-US" sz="2000" dirty="0" smtClean="0">
                <a:solidFill>
                  <a:srgbClr val="002060"/>
                </a:solidFill>
                <a:cs typeface="+mj-cs"/>
              </a:rPr>
              <a:t>Spring,  2022-2023</a:t>
            </a:r>
            <a:endParaRPr lang="en-US" sz="2000" dirty="0">
              <a:solidFill>
                <a:srgbClr val="002060"/>
              </a:solidFill>
              <a:cs typeface="+mj-cs"/>
            </a:endParaRPr>
          </a:p>
          <a:p>
            <a:pPr rtl="0"/>
            <a:r>
              <a:rPr lang="en-US" sz="2000" b="1" dirty="0">
                <a:solidFill>
                  <a:srgbClr val="002060"/>
                </a:solidFill>
                <a:cs typeface="+mj-cs"/>
              </a:rPr>
              <a:t>Date:   </a:t>
            </a:r>
            <a:r>
              <a:rPr lang="en-US" sz="2000" dirty="0" smtClean="0">
                <a:solidFill>
                  <a:srgbClr val="002060"/>
                </a:solidFill>
                <a:cs typeface="+mj-cs"/>
              </a:rPr>
              <a:t>[10/05/23] </a:t>
            </a:r>
            <a:endParaRPr lang="he-IL" sz="2000" dirty="0">
              <a:solidFill>
                <a:srgbClr val="002060"/>
              </a:solidFill>
              <a:cs typeface="+mj-cs"/>
            </a:endParaRPr>
          </a:p>
          <a:p>
            <a:pPr rtl="0"/>
            <a:endParaRPr lang="en-US" sz="1200" dirty="0">
              <a:solidFill>
                <a:srgbClr val="002060"/>
              </a:solidFill>
            </a:endParaRPr>
          </a:p>
          <a:p>
            <a:pPr rtl="0"/>
            <a:endParaRPr lang="en-US" sz="2400" dirty="0">
              <a:solidFill>
                <a:srgbClr val="002060"/>
              </a:solidFill>
            </a:endParaRPr>
          </a:p>
          <a:p>
            <a:pPr rtl="0"/>
            <a:r>
              <a:rPr lang="en-US" sz="2400" b="1" dirty="0">
                <a:solidFill>
                  <a:srgbClr val="002060"/>
                </a:solidFill>
              </a:rPr>
              <a:t>In collaboration with</a:t>
            </a:r>
            <a:r>
              <a:rPr lang="en-US" sz="2400" b="1" dirty="0" smtClean="0">
                <a:solidFill>
                  <a:srgbClr val="002060"/>
                </a:solidFill>
              </a:rPr>
              <a:t>:</a:t>
            </a:r>
            <a:endParaRPr lang="en-US" sz="2400" dirty="0"/>
          </a:p>
          <a:p>
            <a:pPr rtl="0"/>
            <a:endParaRPr lang="he-IL" sz="2400" dirty="0"/>
          </a:p>
          <a:p>
            <a:pPr rtl="0"/>
            <a:endParaRPr lang="en-US" sz="2400" dirty="0"/>
          </a:p>
          <a:p>
            <a:pPr rtl="0"/>
            <a:endParaRPr lang="en-US" sz="2400" dirty="0"/>
          </a:p>
          <a:p>
            <a:pPr rtl="0"/>
            <a:endParaRPr lang="en-US" sz="2400" dirty="0"/>
          </a:p>
          <a:p>
            <a:pPr rtl="0"/>
            <a:endParaRPr lang="en-US" sz="2400" dirty="0"/>
          </a:p>
        </p:txBody>
      </p:sp>
      <p:pic>
        <p:nvPicPr>
          <p:cNvPr id="1026" name="Picture 2" descr="Rafael Advanced Defense Systems - Crunchbase Company Profile &amp; Fundi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828" b="33036"/>
          <a:stretch/>
        </p:blipFill>
        <p:spPr bwMode="auto">
          <a:xfrm>
            <a:off x="7086600" y="5444837"/>
            <a:ext cx="2438400" cy="637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623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582531" y="5444835"/>
                <a:ext cx="10972800" cy="1854707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 rtl="0">
                  <a:buNone/>
                </a:pPr>
                <a:endParaRPr lang="en-US" dirty="0" smtClean="0"/>
              </a:p>
              <a:p>
                <a:pPr marL="137160" marR="0" indent="0" algn="l" rtl="0">
                  <a:lnSpc>
                    <a:spcPct val="110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𝑃𝐴𝑃𝑅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11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𝑑𝐵</m:t>
                      </m:r>
                    </m:oMath>
                  </m:oMathPara>
                </a14:m>
                <a:endParaRPr lang="en-US" dirty="0" smtClean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indent="0" algn="l" rtl="0">
                  <a:buNone/>
                </a:pPr>
                <a:endParaRPr lang="en-US" dirty="0" smtClean="0"/>
              </a:p>
              <a:p>
                <a:pPr marL="0" indent="0" algn="l" rtl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531" y="5444835"/>
                <a:ext cx="10972800" cy="18547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תמונה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212" y="242920"/>
            <a:ext cx="11555438" cy="573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310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2060"/>
                </a:solidFill>
              </a:rPr>
              <a:t>AM/AM distortion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09600" y="1318360"/>
            <a:ext cx="10972800" cy="5205548"/>
          </a:xfrm>
          <a:prstGeom prst="rect">
            <a:avLst/>
          </a:prstGeom>
        </p:spPr>
        <p:txBody>
          <a:bodyPr/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dirty="0"/>
              <a:t>AM/AM is the relation between the amplitude of the input signal and the amplitude of the output </a:t>
            </a:r>
            <a:r>
              <a:rPr lang="en-US" dirty="0" smtClean="0"/>
              <a:t>signal.</a:t>
            </a:r>
          </a:p>
          <a:p>
            <a:pPr algn="l" rtl="0"/>
            <a:endParaRPr lang="en-US" dirty="0"/>
          </a:p>
          <a:p>
            <a:pPr algn="l" rtl="0"/>
            <a:endParaRPr lang="en-US" dirty="0" smtClean="0"/>
          </a:p>
          <a:p>
            <a:pPr algn="l" rtl="0"/>
            <a:r>
              <a:rPr lang="en-US" dirty="0" smtClean="0"/>
              <a:t>Ideally, this relation </a:t>
            </a:r>
            <a:r>
              <a:rPr lang="en-US" dirty="0"/>
              <a:t>should be </a:t>
            </a:r>
            <a:r>
              <a:rPr lang="en-US" dirty="0" smtClean="0"/>
              <a:t>linear, </a:t>
            </a:r>
            <a:r>
              <a:rPr lang="en-US" dirty="0"/>
              <a:t>but due to non-linear components in the PA, is usually nonlinear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86690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2060"/>
                </a:solidFill>
              </a:rPr>
              <a:t>AM/AM distortion</a:t>
            </a:r>
            <a:endParaRPr lang="he-IL" dirty="0">
              <a:solidFill>
                <a:srgbClr val="002060"/>
              </a:solidFill>
            </a:endParaRPr>
          </a:p>
        </p:txBody>
      </p:sp>
      <p:pic>
        <p:nvPicPr>
          <p:cNvPr id="4" name="תמונה 3" descr="https://lh5.googleusercontent.com/Mfulv0SRR996B-z0QHMTf7xGdK9kvM_KBwx4mhsBKGnv_8B6qWlY6lU0EW_sPDsaavwaoC14CBXFLDz4EhX9bIMODB-6gjREE3knWcb4_2O9HfHglTaMq32kUGx66pJPEkSosPfC-eFZfO0dUQ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192" y="804573"/>
            <a:ext cx="7804496" cy="58473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04469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2060"/>
                </a:solidFill>
              </a:rPr>
              <a:t>AM/PM distortion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09600" y="1318360"/>
            <a:ext cx="10972800" cy="4694513"/>
          </a:xfrm>
          <a:prstGeom prst="rect">
            <a:avLst/>
          </a:prstGeom>
        </p:spPr>
        <p:txBody>
          <a:bodyPr/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dirty="0"/>
              <a:t>AM/PM is the relation between the amplitude of the input signal and the phase difference between the input signal and the output </a:t>
            </a:r>
            <a:r>
              <a:rPr lang="en-US" dirty="0" smtClean="0"/>
              <a:t>signal.</a:t>
            </a:r>
            <a:endParaRPr lang="en-US" dirty="0"/>
          </a:p>
          <a:p>
            <a:pPr algn="l" rtl="0"/>
            <a:endParaRPr lang="en-US" dirty="0" smtClean="0"/>
          </a:p>
          <a:p>
            <a:pPr algn="l" rtl="0"/>
            <a:r>
              <a:rPr lang="en-GB" dirty="0"/>
              <a:t> Ideally, the phase difference should not change while changing input </a:t>
            </a:r>
            <a:r>
              <a:rPr lang="en-GB" dirty="0" smtClean="0"/>
              <a:t>amplitude.</a:t>
            </a:r>
          </a:p>
          <a:p>
            <a:pPr algn="l" rtl="0"/>
            <a:endParaRPr lang="en-US" dirty="0" smtClean="0"/>
          </a:p>
          <a:p>
            <a:pPr algn="l" rtl="0"/>
            <a:r>
              <a:rPr lang="en-US" dirty="0"/>
              <a:t>Due to nonlinear affects, the deviation usually happens in the lower range of input signal amplitudes.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42239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2060"/>
                </a:solidFill>
              </a:rPr>
              <a:t>AM/PM distortion</a:t>
            </a:r>
            <a:endParaRPr lang="he-IL" dirty="0">
              <a:solidFill>
                <a:srgbClr val="002060"/>
              </a:solidFill>
            </a:endParaRPr>
          </a:p>
        </p:txBody>
      </p:sp>
      <p:pic>
        <p:nvPicPr>
          <p:cNvPr id="4" name="תמונה 3" descr="https://lh5.googleusercontent.com/Iocr9bqoyhzOm035laaTMdbKegFf7C3AZ94QIu0_j9do_6c4tJBxpJw6eichMypOE3sjXB5MHd_-IMwjWjnJyBYlA-jbUyuy5Bq8WMhsk_jhOWFwfa4Ejj2ePW1THXtZx-nyh264UlBf9O4-gA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75" y="1168198"/>
            <a:ext cx="6177856" cy="46279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תמונה 4" descr="https://lh5.googleusercontent.com/cnS22FC8NWMWGAhvCEK9JLIlsZ3rswr98Z2M6xjLFCBfL0MuokJYAMHBsBbHsYqbKe-UG8BXXrlgB5qUXRZjV8UMSXs14NNsnE2fCTLOtYs0a1PVZ_ltM_meZOCo5R9zm0cB_VPcj1v9ym1cxIu7zz6CWVUZMWMKeOpWM1q4AT6IFq3fEU4ieLI4oGSkkdKCP3hFZGCWzA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016" y="1168198"/>
            <a:ext cx="6116421" cy="45814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04889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2060"/>
                </a:solidFill>
              </a:rPr>
              <a:t>Out-Of-Band emission (OOB emission)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09600" y="1221378"/>
            <a:ext cx="10972800" cy="5205548"/>
          </a:xfrm>
          <a:prstGeom prst="rect">
            <a:avLst/>
          </a:prstGeom>
        </p:spPr>
        <p:txBody>
          <a:bodyPr/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GB" dirty="0" smtClean="0"/>
              <a:t>OOB emission is defined as the difference between the bandwidth of the signal after the PA and the bandwidth of the original signal.</a:t>
            </a:r>
          </a:p>
          <a:p>
            <a:pPr algn="l" rtl="0"/>
            <a:endParaRPr lang="en-GB" dirty="0" smtClean="0"/>
          </a:p>
          <a:p>
            <a:pPr algn="l" rtl="0"/>
            <a:r>
              <a:rPr lang="en-GB" dirty="0" smtClean="0"/>
              <a:t>It </a:t>
            </a:r>
            <a:r>
              <a:rPr lang="en-GB" dirty="0"/>
              <a:t>is a direct result of the nonlinearity of the PA. </a:t>
            </a:r>
            <a:endParaRPr lang="en-GB" dirty="0" smtClean="0"/>
          </a:p>
          <a:p>
            <a:pPr algn="l" rtl="0"/>
            <a:endParaRPr lang="en-GB" dirty="0"/>
          </a:p>
        </p:txBody>
      </p:sp>
      <p:pic>
        <p:nvPicPr>
          <p:cNvPr id="8" name="תמונה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763" y="3235330"/>
            <a:ext cx="6634928" cy="3622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277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2060"/>
                </a:solidFill>
              </a:rPr>
              <a:t>Out-Of-Band emission (OOB emission)</a:t>
            </a:r>
            <a:endParaRPr lang="he-IL" dirty="0">
              <a:solidFill>
                <a:srgbClr val="002060"/>
              </a:solidFill>
            </a:endParaRPr>
          </a:p>
        </p:txBody>
      </p:sp>
      <p:pic>
        <p:nvPicPr>
          <p:cNvPr id="5" name="תמונה 4" descr="https://lh3.googleusercontent.com/LfF8TV02eYgU77vb-b3wuyjCYau18Aixtz2qvN-VMphmTaBPpL93xLxbJ7wu9W35D85t_eWaL12uXqqNt-UhIL55nkAAmey1cu3mtilTh4qAjigSaxAtB4l_Eo0yGmRu-Ou5gZfCQxy1xY0waaFg4zFH4gq2SwtJKmWirPbui5bZQQLJOZIR1dTyHL0j6BcQInIN-Q1vd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64" y="1121468"/>
            <a:ext cx="6216171" cy="465587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תמונה 5" descr="https://lh4.googleusercontent.com/DTpg1t5s9lbWGscKCt_PudrtEko83YmP9n9UYjJopSDribbPjqnT0uHJryrGd1KLBp-2JPY3W7-8SeV1UNVQZAqSoE2b6e9xhprWzFUKquUE3Jkp1g-x7DrDn2lQ8UroD0jXecr3AWQnLJ1JboYBMfZ70QJ8_1o-kqEMe6a1iWuORqzYIV9cSan79Nr_mh0POoFMPBDFeA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450" y="1121468"/>
            <a:ext cx="6251586" cy="46811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73327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65908" y="457201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>
                <a:solidFill>
                  <a:srgbClr val="002060"/>
                </a:solidFill>
              </a:rPr>
              <a:t>Volterra</a:t>
            </a:r>
            <a:r>
              <a:rPr lang="en-US" dirty="0">
                <a:solidFill>
                  <a:srgbClr val="002060"/>
                </a:solidFill>
              </a:rPr>
              <a:t> series as a PA </a:t>
            </a:r>
            <a:r>
              <a:rPr lang="en-US" dirty="0" smtClean="0">
                <a:solidFill>
                  <a:srgbClr val="002060"/>
                </a:solidFill>
              </a:rPr>
              <a:t>model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70412" y="1600201"/>
            <a:ext cx="10972800" cy="4525963"/>
          </a:xfrm>
          <a:prstGeom prst="rect">
            <a:avLst/>
          </a:prstGeom>
        </p:spPr>
        <p:txBody>
          <a:bodyPr/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endParaRPr lang="en-GB" dirty="0"/>
          </a:p>
          <a:p>
            <a:pPr algn="l" rtl="0"/>
            <a:r>
              <a:rPr lang="en-US" dirty="0" err="1"/>
              <a:t>Volterra</a:t>
            </a:r>
            <a:r>
              <a:rPr lang="en-US" dirty="0"/>
              <a:t> series are used in order to model systems that are both nonlinear and have memory. </a:t>
            </a:r>
            <a:r>
              <a:rPr lang="en-US" dirty="0" smtClean="0"/>
              <a:t> [3]</a:t>
            </a:r>
            <a:endParaRPr lang="en-US" dirty="0"/>
          </a:p>
          <a:p>
            <a:pPr marL="0" indent="0" algn="l" rtl="0">
              <a:buNone/>
            </a:pPr>
            <a:endParaRPr lang="en-US" dirty="0" smtClean="0"/>
          </a:p>
          <a:p>
            <a:pPr marL="0" indent="0" algn="l" rtl="0">
              <a:buNone/>
            </a:pPr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מלבן 5"/>
              <p:cNvSpPr/>
              <p:nvPr/>
            </p:nvSpPr>
            <p:spPr>
              <a:xfrm>
                <a:off x="1065581" y="4240108"/>
                <a:ext cx="9515333" cy="13671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800" i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8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  <m:e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nary>
                          <m:nary>
                            <m:naryPr>
                              <m:chr m:val="∑"/>
                              <m:limLoc m:val="undOvr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8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nary>
                                <m:naryPr>
                                  <m:chr m:val="∏"/>
                                  <m:limLoc m:val="undOvr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sz="2800" i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8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  <m:e>
                                  <m:d>
                                    <m:dPr>
                                      <m:begChr m:val="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2800" i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2800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nary>
                      <m:r>
                        <a:rPr lang="en-US" sz="2800" i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מלבן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581" y="4240108"/>
                <a:ext cx="9515333" cy="13671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8767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65908" y="457201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2060"/>
                </a:solidFill>
              </a:rPr>
              <a:t>Memory Polynomial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70412" y="1600201"/>
            <a:ext cx="10972800" cy="4525963"/>
          </a:xfrm>
          <a:prstGeom prst="rect">
            <a:avLst/>
          </a:prstGeom>
        </p:spPr>
        <p:txBody>
          <a:bodyPr/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dirty="0"/>
              <a:t>Memory Polynomial </a:t>
            </a:r>
            <a:r>
              <a:rPr lang="en-US" dirty="0" smtClean="0"/>
              <a:t>model</a:t>
            </a:r>
            <a:r>
              <a:rPr lang="en-GB" dirty="0" smtClean="0"/>
              <a:t> is a </a:t>
            </a:r>
            <a:r>
              <a:rPr lang="en-US" dirty="0" smtClean="0"/>
              <a:t>simplification </a:t>
            </a:r>
            <a:r>
              <a:rPr lang="en-US" dirty="0"/>
              <a:t>of the full </a:t>
            </a:r>
            <a:r>
              <a:rPr lang="en-US" dirty="0" err="1"/>
              <a:t>Volterra</a:t>
            </a:r>
            <a:r>
              <a:rPr lang="en-US" dirty="0"/>
              <a:t> model, with less </a:t>
            </a:r>
            <a:r>
              <a:rPr lang="en-US" dirty="0" smtClean="0"/>
              <a:t>coefficients [3]</a:t>
            </a:r>
          </a:p>
          <a:p>
            <a:pPr algn="l" rtl="0"/>
            <a:endParaRPr lang="en-US" dirty="0" smtClean="0"/>
          </a:p>
          <a:p>
            <a:pPr marL="0" indent="0" algn="l" rtl="0">
              <a:buNone/>
            </a:pPr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לבן 2"/>
              <p:cNvSpPr/>
              <p:nvPr/>
            </p:nvSpPr>
            <p:spPr>
              <a:xfrm>
                <a:off x="1577819" y="4064426"/>
                <a:ext cx="8748977" cy="13042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𝑀𝑃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800" i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𝑘𝑚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800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d>
                                        <m:d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800" i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מלבן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7819" y="4064426"/>
                <a:ext cx="8748977" cy="130426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7559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65908" y="457201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2060"/>
                </a:solidFill>
              </a:rPr>
              <a:t>Matrix form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70412" y="1600201"/>
            <a:ext cx="10972800" cy="4525963"/>
          </a:xfrm>
          <a:prstGeom prst="rect">
            <a:avLst/>
          </a:prstGeom>
        </p:spPr>
        <p:txBody>
          <a:bodyPr/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dirty="0"/>
              <a:t>This model can be represented efficiently in matrix form </a:t>
            </a:r>
            <a:r>
              <a:rPr lang="en-US" dirty="0" smtClean="0"/>
              <a:t>as [3]:</a:t>
            </a:r>
            <a:endParaRPr lang="en-US" dirty="0"/>
          </a:p>
          <a:p>
            <a:pPr marL="0" indent="0" algn="l" rtl="0">
              <a:buNone/>
            </a:pPr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מלבן 3"/>
              <p:cNvSpPr/>
              <p:nvPr/>
            </p:nvSpPr>
            <p:spPr>
              <a:xfrm>
                <a:off x="4362995" y="2389258"/>
                <a:ext cx="3683726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40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𝑋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000" i="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4000" i="0">
                              <a:latin typeface="Cambria Math" panose="02040503050406030204" pitchFamily="18" charset="0"/>
                            </a:rPr>
                            <m:t>MP</m:t>
                          </m:r>
                        </m:sub>
                      </m:sSub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4" name="מלבן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2995" y="2389258"/>
                <a:ext cx="3683726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מלבן 5"/>
              <p:cNvSpPr/>
              <p:nvPr/>
            </p:nvSpPr>
            <p:spPr>
              <a:xfrm>
                <a:off x="650965" y="3703321"/>
                <a:ext cx="10811693" cy="14618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begChr m:val=""/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2800" i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sz="28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d>
                                  <m:dPr>
                                    <m:begChr m:val=""/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2800" i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800" i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  <m:r>
                        <a:rPr lang="en-US" sz="28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begChr m:val=""/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800" i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en-US" sz="28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d>
                                  <m:d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800" i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</m:d>
                                <m:sSup>
                                  <m:sSup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d>
                                          <m:dPr>
                                            <m:ctrlPr>
                                              <a:rPr lang="en-US" sz="2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800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sz="2800" i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2800" i="1"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  <m:sup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sz="28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800" i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8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d>
                                  <m:dPr>
                                    <m:begChr m:val=""/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800" i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800" i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en-US" sz="28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d>
                                  <m:d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800" i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sz="2800" i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</m:d>
                                <m:sSup>
                                  <m:sSup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d>
                                          <m:dPr>
                                            <m:ctrlPr>
                                              <a:rPr lang="en-US" sz="2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800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sz="2800" i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sz="2800" i="1"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  <m:r>
                                              <a:rPr lang="en-US" sz="2800" i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2800" i="1"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  <m:sup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2800" i="0">
                                        <a:latin typeface="Cambria Math" panose="02040503050406030204" pitchFamily="18" charset="0"/>
                                      </a:rPr>
                                      <m:t>00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8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𝑘𝑚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מלבן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965" y="3703321"/>
                <a:ext cx="10811693" cy="14618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6081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1" anchor="b">
            <a:norm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solidFill>
                  <a:srgbClr val="002060"/>
                </a:solidFill>
              </a:rPr>
              <a:t>Outline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0" lvl="1" indent="-457200" algn="l"/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400799"/>
            <a:ext cx="2844800" cy="365125"/>
          </a:xfrm>
        </p:spPr>
        <p:txBody>
          <a:bodyPr/>
          <a:lstStyle/>
          <a:p>
            <a:fld id="{B01D9778-10B4-40FB-B4E4-44FA89A8663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33546" y="1363231"/>
            <a:ext cx="12083144" cy="5309734"/>
          </a:xfrm>
          <a:prstGeom prst="rect">
            <a:avLst/>
          </a:prstGeom>
        </p:spPr>
        <p:txBody>
          <a:bodyPr/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rtl="0">
              <a:lnSpc>
                <a:spcPct val="100000"/>
              </a:lnSpc>
            </a:pPr>
            <a:r>
              <a:rPr lang="en-US" sz="2800" dirty="0" smtClean="0"/>
              <a:t>Project Goal</a:t>
            </a:r>
          </a:p>
          <a:p>
            <a:pPr lvl="1" algn="l" rtl="0">
              <a:lnSpc>
                <a:spcPct val="100000"/>
              </a:lnSpc>
            </a:pPr>
            <a:endParaRPr lang="en-US" sz="2800" dirty="0"/>
          </a:p>
          <a:p>
            <a:pPr lvl="1" algn="l" rtl="0">
              <a:lnSpc>
                <a:spcPct val="100000"/>
              </a:lnSpc>
            </a:pPr>
            <a:r>
              <a:rPr lang="en-US" sz="2800" dirty="0" smtClean="0"/>
              <a:t>Theoretical background</a:t>
            </a:r>
          </a:p>
          <a:p>
            <a:pPr lvl="2" algn="l" rtl="0">
              <a:lnSpc>
                <a:spcPct val="100000"/>
              </a:lnSpc>
              <a:buFontTx/>
              <a:buChar char="-"/>
            </a:pPr>
            <a:r>
              <a:rPr lang="en-US" sz="2400" dirty="0" smtClean="0"/>
              <a:t>Digital Pre Distortion</a:t>
            </a:r>
          </a:p>
          <a:p>
            <a:pPr lvl="2" algn="l" rtl="0">
              <a:lnSpc>
                <a:spcPct val="100000"/>
              </a:lnSpc>
              <a:buFontTx/>
              <a:buChar char="-"/>
            </a:pPr>
            <a:r>
              <a:rPr lang="en-US" sz="2400" dirty="0" smtClean="0"/>
              <a:t>Classical methods</a:t>
            </a:r>
          </a:p>
          <a:p>
            <a:pPr lvl="2" algn="l" rtl="0">
              <a:lnSpc>
                <a:spcPct val="100000"/>
              </a:lnSpc>
              <a:buFontTx/>
              <a:buChar char="-"/>
            </a:pPr>
            <a:r>
              <a:rPr lang="en-US" sz="2400" dirty="0" smtClean="0"/>
              <a:t>Neural Networks </a:t>
            </a:r>
          </a:p>
          <a:p>
            <a:pPr lvl="2" algn="l" rtl="0">
              <a:lnSpc>
                <a:spcPct val="100000"/>
              </a:lnSpc>
              <a:buFontTx/>
              <a:buChar char="-"/>
            </a:pPr>
            <a:endParaRPr lang="en-US" sz="2400" dirty="0"/>
          </a:p>
          <a:p>
            <a:pPr lvl="1" algn="l" rtl="0">
              <a:lnSpc>
                <a:spcPct val="100000"/>
              </a:lnSpc>
            </a:pPr>
            <a:r>
              <a:rPr lang="en-US" sz="2800" dirty="0" smtClean="0"/>
              <a:t>Results</a:t>
            </a:r>
          </a:p>
          <a:p>
            <a:pPr lvl="1" algn="l" rtl="0">
              <a:lnSpc>
                <a:spcPct val="100000"/>
              </a:lnSpc>
            </a:pPr>
            <a:r>
              <a:rPr lang="en-US" sz="2800" dirty="0" smtClean="0"/>
              <a:t>Discussion</a:t>
            </a:r>
          </a:p>
          <a:p>
            <a:pPr lvl="1" algn="l" rtl="0">
              <a:lnSpc>
                <a:spcPct val="100000"/>
              </a:lnSpc>
            </a:pPr>
            <a:r>
              <a:rPr lang="en-US" sz="2800" dirty="0" smtClean="0"/>
              <a:t>Conclusions</a:t>
            </a:r>
          </a:p>
          <a:p>
            <a:pPr lvl="1" algn="l" rtl="0">
              <a:lnSpc>
                <a:spcPct val="100000"/>
              </a:lnSpc>
            </a:pPr>
            <a:endParaRPr lang="en-US" sz="2800" dirty="0"/>
          </a:p>
          <a:p>
            <a:pPr lvl="1" algn="l" rtl="0">
              <a:lnSpc>
                <a:spcPct val="100000"/>
              </a:lnSpc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716307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65908" y="457201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2060"/>
                </a:solidFill>
              </a:rPr>
              <a:t>MSE</a:t>
            </a:r>
            <a:endParaRPr lang="he-IL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570412" y="1600201"/>
                <a:ext cx="10972800" cy="4839788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 rtl="0"/>
                <a:r>
                  <a:rPr lang="en-US" dirty="0"/>
                  <a:t>In order to estimate this coefficients, one requires to have measurements of the output of the PA excited by a well-known input signal</a:t>
                </a:r>
                <a:r>
                  <a:rPr lang="en-US" dirty="0" smtClean="0"/>
                  <a:t>.</a:t>
                </a:r>
              </a:p>
              <a:p>
                <a:pPr marL="0" indent="0" algn="l" rtl="0">
                  <a:buNone/>
                </a:pPr>
                <a:endParaRPr lang="en-US" dirty="0"/>
              </a:p>
              <a:p>
                <a:pPr algn="l" rtl="0"/>
                <a:r>
                  <a:rPr lang="en-US" dirty="0"/>
                  <a:t>T</a:t>
                </a:r>
                <a:r>
                  <a:rPr lang="en-US" dirty="0" smtClean="0"/>
                  <a:t>he </a:t>
                </a:r>
                <a:r>
                  <a:rPr lang="en-US" dirty="0"/>
                  <a:t>coefficients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𝑀𝑃</m:t>
                        </m:r>
                      </m:sub>
                    </m:sSub>
                  </m:oMath>
                </a14:m>
                <a:r>
                  <a:rPr lang="en-US" dirty="0"/>
                  <a:t> can be found </a:t>
                </a:r>
                <a:r>
                  <a:rPr lang="en-US" dirty="0" smtClean="0"/>
                  <a:t>using </a:t>
                </a:r>
                <a:r>
                  <a:rPr lang="en-US" dirty="0"/>
                  <a:t>the well-known method of </a:t>
                </a:r>
                <a:r>
                  <a:rPr lang="en-US" b="1" dirty="0"/>
                  <a:t>minimizing the least squares error </a:t>
                </a:r>
                <a:r>
                  <a:rPr lang="en-US" dirty="0"/>
                  <a:t>between the calculated output and measured output. </a:t>
                </a:r>
                <a:r>
                  <a:rPr lang="en-US" dirty="0" smtClean="0"/>
                  <a:t>[3]</a:t>
                </a:r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412" y="1600201"/>
                <a:ext cx="10972800" cy="4839788"/>
              </a:xfrm>
              <a:prstGeom prst="rect">
                <a:avLst/>
              </a:prstGeom>
              <a:blipFill>
                <a:blip r:embed="rId2"/>
                <a:stretch>
                  <a:fillRect l="-1000" t="-2144" r="-1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לבן 2"/>
              <p:cNvSpPr/>
              <p:nvPr/>
            </p:nvSpPr>
            <p:spPr>
              <a:xfrm>
                <a:off x="3585145" y="5269077"/>
                <a:ext cx="4734325" cy="6055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𝑀𝑃</m:t>
                          </m:r>
                        </m:sub>
                      </m:sSub>
                      <m:r>
                        <a:rPr lang="en-US" sz="3200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p>
                              </m:s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n-US" sz="3200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i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32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𝑋𝑦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מלבן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5145" y="5269077"/>
                <a:ext cx="4734325" cy="6055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2628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65908" y="457201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2060"/>
                </a:solidFill>
              </a:rPr>
              <a:t>MSE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70412" y="1600201"/>
            <a:ext cx="10972800" cy="4839788"/>
          </a:xfrm>
          <a:prstGeom prst="rect">
            <a:avLst/>
          </a:prstGeom>
        </p:spPr>
        <p:txBody>
          <a:bodyPr/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dirty="0" smtClean="0"/>
              <a:t>Another way to </a:t>
            </a:r>
            <a:r>
              <a:rPr lang="en-US" dirty="0"/>
              <a:t>find the parameters that minimize the least squares </a:t>
            </a:r>
            <a:r>
              <a:rPr lang="en-US" dirty="0" smtClean="0"/>
              <a:t>error is using </a:t>
            </a:r>
            <a:r>
              <a:rPr lang="en-US" dirty="0"/>
              <a:t>stochastic gradient </a:t>
            </a:r>
            <a:r>
              <a:rPr lang="en-US" dirty="0" smtClean="0"/>
              <a:t>descent.</a:t>
            </a:r>
          </a:p>
          <a:p>
            <a:pPr algn="l" rtl="0"/>
            <a:r>
              <a:rPr lang="en-US" dirty="0" smtClean="0"/>
              <a:t>NLMS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מלבן 3"/>
              <p:cNvSpPr/>
              <p:nvPr/>
            </p:nvSpPr>
            <p:spPr>
              <a:xfrm>
                <a:off x="3539425" y="2865511"/>
                <a:ext cx="4259099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32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3200" i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p>
                              </m:s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32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d>
                        </m:e>
                        <m:sup>
                          <m:r>
                            <a:rPr lang="en-US" sz="32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מלבן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9425" y="2865511"/>
                <a:ext cx="4259099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מלבן 5"/>
              <p:cNvSpPr/>
              <p:nvPr/>
            </p:nvSpPr>
            <p:spPr>
              <a:xfrm>
                <a:off x="2171874" y="4006459"/>
                <a:ext cx="6994199" cy="6085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p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2800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p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r>
                        <a:rPr lang="en-US" sz="2800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i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𝜇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</m:sSup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p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מלבן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1874" y="4006459"/>
                <a:ext cx="6994199" cy="6085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8156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65908" y="457201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2060"/>
                </a:solidFill>
              </a:rPr>
              <a:t>M and K of PA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570412" y="1600201"/>
            <a:ext cx="10972800" cy="4839788"/>
          </a:xfrm>
          <a:prstGeom prst="rect">
            <a:avLst/>
          </a:prstGeom>
        </p:spPr>
        <p:txBody>
          <a:bodyPr/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GB" dirty="0"/>
              <a:t>In order to find the optimal coefficients for the MP model, it is essential to choose values of m and k which model PA optimally. </a:t>
            </a:r>
            <a:endParaRPr lang="en-GB" dirty="0" smtClean="0"/>
          </a:p>
          <a:p>
            <a:pPr algn="l" rtl="0"/>
            <a:endParaRPr lang="en-GB" dirty="0"/>
          </a:p>
          <a:p>
            <a:pPr algn="l" rtl="0"/>
            <a:r>
              <a:rPr lang="en-GB" dirty="0" smtClean="0"/>
              <a:t>One </a:t>
            </a:r>
            <a:r>
              <a:rPr lang="en-GB" dirty="0"/>
              <a:t>should find values of m and k that minimize the error between calculated output generated by coefficients calculated with those specific m and k, and measured </a:t>
            </a:r>
            <a:r>
              <a:rPr lang="en-GB" dirty="0" smtClean="0"/>
              <a:t>output</a:t>
            </a:r>
            <a:r>
              <a:rPr lang="en-US" dirty="0" smtClean="0"/>
              <a:t>.</a:t>
            </a:r>
          </a:p>
          <a:p>
            <a:pPr algn="l" rtl="0"/>
            <a:endParaRPr lang="en-US" dirty="0"/>
          </a:p>
          <a:p>
            <a:pPr algn="l" rtl="0"/>
            <a:endParaRPr lang="en-US" dirty="0" smtClean="0"/>
          </a:p>
          <a:p>
            <a:pPr algn="l" rtl="0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350409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65908" y="457201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2060"/>
                </a:solidFill>
              </a:rPr>
              <a:t>M=2 , K=9</a:t>
            </a:r>
            <a:endParaRPr lang="he-IL" dirty="0">
              <a:solidFill>
                <a:srgbClr val="002060"/>
              </a:solidFill>
            </a:endParaRPr>
          </a:p>
        </p:txBody>
      </p:sp>
      <p:pic>
        <p:nvPicPr>
          <p:cNvPr id="4" name="תמונה 3"/>
          <p:cNvPicPr/>
          <p:nvPr/>
        </p:nvPicPr>
        <p:blipFill>
          <a:blip r:embed="rId2"/>
          <a:stretch>
            <a:fillRect/>
          </a:stretch>
        </p:blipFill>
        <p:spPr>
          <a:xfrm>
            <a:off x="234284" y="1028701"/>
            <a:ext cx="11436048" cy="5829299"/>
          </a:xfrm>
          <a:prstGeom prst="rect">
            <a:avLst/>
          </a:prstGeom>
        </p:spPr>
      </p:pic>
      <p:sp>
        <p:nvSpPr>
          <p:cNvPr id="5" name="מלבן 4"/>
          <p:cNvSpPr/>
          <p:nvPr/>
        </p:nvSpPr>
        <p:spPr>
          <a:xfrm>
            <a:off x="9011239" y="1841863"/>
            <a:ext cx="981847" cy="5073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056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570412" y="1600201"/>
                <a:ext cx="10972800" cy="4856017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 rtl="0"/>
                <a:r>
                  <a:rPr lang="en-US" dirty="0" smtClean="0"/>
                  <a:t>At the same way, we can model our DPD using </a:t>
                </a:r>
                <a:r>
                  <a:rPr lang="en-US" dirty="0" err="1" smtClean="0"/>
                  <a:t>Volterra</a:t>
                </a:r>
                <a:r>
                  <a:rPr lang="en-US" dirty="0" smtClean="0"/>
                  <a:t> series </a:t>
                </a:r>
              </a:p>
              <a:p>
                <a:pPr algn="l" rtl="0"/>
                <a:endParaRPr lang="en-US" dirty="0"/>
              </a:p>
              <a:p>
                <a:pPr marL="0" indent="0" algn="l" rtl="0">
                  <a:buNone/>
                </a:pPr>
                <a:endParaRPr lang="en-US" dirty="0" smtClean="0"/>
              </a:p>
              <a:p>
                <a:pPr marL="0" indent="0" algn="l" rtl="0">
                  <a:buNone/>
                </a:pPr>
                <a:endParaRPr lang="en-US" dirty="0"/>
              </a:p>
              <a:p>
                <a:pPr algn="l" rtl="0"/>
                <a:r>
                  <a:rPr lang="en-US" dirty="0"/>
                  <a:t>In order to calculate the coefficient array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Ѳ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𝑃𝐷</m:t>
                        </m:r>
                      </m:sub>
                    </m:sSub>
                  </m:oMath>
                </a14:m>
                <a:r>
                  <a:rPr lang="en-US" dirty="0"/>
                  <a:t>, the same set of measurements is used, but it is scaled and used in reverse order</a:t>
                </a:r>
                <a:r>
                  <a:rPr lang="en-US" dirty="0" smtClean="0"/>
                  <a:t>.</a:t>
                </a:r>
                <a:endParaRPr lang="en-US" dirty="0"/>
              </a:p>
              <a:p>
                <a:pPr algn="l" rtl="0"/>
                <a:r>
                  <a:rPr lang="en-US" dirty="0" smtClean="0"/>
                  <a:t>[3]</a:t>
                </a:r>
              </a:p>
              <a:p>
                <a:pPr marL="0" indent="0" algn="l" rtl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412" y="1600201"/>
                <a:ext cx="10972800" cy="4856017"/>
              </a:xfrm>
              <a:prstGeom prst="rect">
                <a:avLst/>
              </a:prstGeom>
              <a:blipFill>
                <a:blip r:embed="rId2"/>
                <a:stretch>
                  <a:fillRect l="-1000" t="-21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1"/>
          <p:cNvSpPr txBox="1">
            <a:spLocks/>
          </p:cNvSpPr>
          <p:nvPr/>
        </p:nvSpPr>
        <p:spPr>
          <a:xfrm>
            <a:off x="618308" y="609601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>
                <a:solidFill>
                  <a:srgbClr val="002060"/>
                </a:solidFill>
              </a:rPr>
              <a:t>Volterra</a:t>
            </a:r>
            <a:r>
              <a:rPr lang="en-US" dirty="0">
                <a:solidFill>
                  <a:srgbClr val="002060"/>
                </a:solidFill>
              </a:rPr>
              <a:t> series as a </a:t>
            </a:r>
            <a:r>
              <a:rPr lang="en-US" dirty="0" smtClean="0">
                <a:solidFill>
                  <a:srgbClr val="002060"/>
                </a:solidFill>
              </a:rPr>
              <a:t>DPD</a:t>
            </a:r>
            <a:endParaRPr lang="he-IL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מלבן 8"/>
              <p:cNvSpPr/>
              <p:nvPr/>
            </p:nvSpPr>
            <p:spPr>
              <a:xfrm>
                <a:off x="3254600" y="5235373"/>
                <a:ext cx="4747389" cy="10049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𝑠𝑐𝑎𝑙𝑒𝑑</m:t>
                          </m:r>
                        </m:sub>
                      </m:sSub>
                      <m:r>
                        <a:rPr lang="en-US" sz="2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i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 i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𝑖𝑛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func>
                        </m:num>
                        <m:den>
                          <m:d>
                            <m:dPr>
                              <m:begChr m:val="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800" i="0">
                                  <a:latin typeface="Cambria Math" panose="02040503050406030204" pitchFamily="18" charset="0"/>
                                </a:rPr>
                                <m:t>ma</m:t>
                              </m:r>
                              <m:func>
                                <m:func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800" i="0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fName>
                                <m:e>
                                  <m:r>
                                    <a:rPr lang="en-US" sz="2800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</m:e>
                              </m:func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מלבן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4600" y="5235373"/>
                <a:ext cx="4747389" cy="10049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מלבן 7"/>
              <p:cNvSpPr/>
              <p:nvPr/>
            </p:nvSpPr>
            <p:spPr>
              <a:xfrm>
                <a:off x="4584073" y="2450813"/>
                <a:ext cx="2453815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𝑌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𝑃𝐷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מלבן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4073" y="2450813"/>
                <a:ext cx="2453815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959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618308" y="609601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>
                <a:solidFill>
                  <a:srgbClr val="002060"/>
                </a:solidFill>
              </a:rPr>
              <a:t>Volterra</a:t>
            </a:r>
            <a:r>
              <a:rPr lang="en-US" dirty="0">
                <a:solidFill>
                  <a:srgbClr val="002060"/>
                </a:solidFill>
              </a:rPr>
              <a:t> series as a </a:t>
            </a:r>
            <a:r>
              <a:rPr lang="en-US" dirty="0" smtClean="0">
                <a:solidFill>
                  <a:srgbClr val="002060"/>
                </a:solidFill>
              </a:rPr>
              <a:t>DPD</a:t>
            </a:r>
            <a:endParaRPr lang="he-IL" dirty="0">
              <a:solidFill>
                <a:srgbClr val="002060"/>
              </a:solidFill>
            </a:endParaRPr>
          </a:p>
        </p:txBody>
      </p:sp>
      <p:pic>
        <p:nvPicPr>
          <p:cNvPr id="6" name="תמונה 5" descr="https://lh5.googleusercontent.com/Mfulv0SRR996B-z0QHMTf7xGdK9kvM_KBwx4mhsBKGnv_8B6qWlY6lU0EW_sPDsaavwaoC14CBXFLDz4EhX9bIMODB-6gjREE3knWcb4_2O9HfHglTaMq32kUGx66pJPEkSosPfC-eFZfO0dUQ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9442" y="1181101"/>
            <a:ext cx="7343322" cy="53624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1938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65908" y="457201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2060"/>
                </a:solidFill>
              </a:rPr>
              <a:t>MSE</a:t>
            </a:r>
            <a:endParaRPr lang="he-IL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465908" y="1059785"/>
                <a:ext cx="10972800" cy="4839788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 rtl="0">
                  <a:buNone/>
                </a:pPr>
                <a:endParaRPr lang="en-US" dirty="0" smtClean="0"/>
              </a:p>
              <a:p>
                <a:pPr algn="l" rtl="0"/>
                <a:r>
                  <a:rPr lang="en-US" dirty="0"/>
                  <a:t>T</a:t>
                </a:r>
                <a:r>
                  <a:rPr lang="en-US" dirty="0" smtClean="0"/>
                  <a:t>he </a:t>
                </a:r>
                <a:r>
                  <a:rPr lang="en-US" dirty="0"/>
                  <a:t>coefficients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𝑀𝑃</m:t>
                        </m:r>
                      </m:sub>
                    </m:sSub>
                  </m:oMath>
                </a14:m>
                <a:r>
                  <a:rPr lang="en-US" dirty="0"/>
                  <a:t> can be found </a:t>
                </a:r>
                <a:r>
                  <a:rPr lang="en-US" dirty="0" smtClean="0"/>
                  <a:t>using </a:t>
                </a:r>
                <a:r>
                  <a:rPr lang="en-US" dirty="0"/>
                  <a:t>the </a:t>
                </a:r>
                <a:r>
                  <a:rPr lang="en-US" dirty="0" smtClean="0"/>
                  <a:t>same algorithm as used at the pa modeling. </a:t>
                </a:r>
              </a:p>
              <a:p>
                <a:pPr algn="l" rtl="0"/>
                <a:endParaRPr lang="en-US" dirty="0"/>
              </a:p>
              <a:p>
                <a:pPr algn="l" rtl="0"/>
                <a:endParaRPr lang="en-US" dirty="0" smtClean="0"/>
              </a:p>
              <a:p>
                <a:pPr algn="l" rtl="0"/>
                <a:endParaRPr lang="en-US" dirty="0"/>
              </a:p>
              <a:p>
                <a:pPr algn="l" rtl="0"/>
                <a:endParaRPr lang="en-US" dirty="0" smtClean="0"/>
              </a:p>
              <a:p>
                <a:pPr algn="l" rtl="0"/>
                <a:endParaRPr lang="en-US" dirty="0"/>
              </a:p>
              <a:p>
                <a:pPr algn="l" rtl="0"/>
                <a:endParaRPr lang="en-US" dirty="0" smtClean="0"/>
              </a:p>
              <a:p>
                <a:pPr algn="l" rtl="0"/>
                <a:r>
                  <a:rPr lang="en-US" dirty="0" smtClean="0"/>
                  <a:t>[3]</a:t>
                </a:r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908" y="1059785"/>
                <a:ext cx="10972800" cy="4839788"/>
              </a:xfrm>
              <a:prstGeom prst="rect">
                <a:avLst/>
              </a:prstGeom>
              <a:blipFill>
                <a:blip r:embed="rId2"/>
                <a:stretch>
                  <a:fillRect l="-1000" b="-5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לבן 2"/>
              <p:cNvSpPr/>
              <p:nvPr/>
            </p:nvSpPr>
            <p:spPr>
              <a:xfrm>
                <a:off x="3585145" y="3705693"/>
                <a:ext cx="4734325" cy="6699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𝑃𝐷</m:t>
                          </m:r>
                        </m:sub>
                      </m:sSub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p>
                              </m:sSup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  <m:sup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</m:sSup>
                      <m:r>
                        <a:rPr lang="en-US" sz="36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" name="מלבן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5145" y="3705693"/>
                <a:ext cx="4734325" cy="6699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3578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618308" y="609601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>
                <a:solidFill>
                  <a:srgbClr val="002060"/>
                </a:solidFill>
              </a:rPr>
              <a:t>Volterra</a:t>
            </a:r>
            <a:r>
              <a:rPr lang="en-US" dirty="0">
                <a:solidFill>
                  <a:srgbClr val="002060"/>
                </a:solidFill>
              </a:rPr>
              <a:t> series as a </a:t>
            </a:r>
            <a:r>
              <a:rPr lang="en-US" dirty="0" smtClean="0">
                <a:solidFill>
                  <a:srgbClr val="002060"/>
                </a:solidFill>
              </a:rPr>
              <a:t>DPD</a:t>
            </a:r>
            <a:endParaRPr lang="he-IL" dirty="0">
              <a:solidFill>
                <a:srgbClr val="002060"/>
              </a:solidFill>
            </a:endParaRPr>
          </a:p>
        </p:txBody>
      </p:sp>
      <p:pic>
        <p:nvPicPr>
          <p:cNvPr id="2050" name="Picture 2" descr="GitHub - ctarver/ILA-DP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957" y="1387475"/>
            <a:ext cx="8087879" cy="4650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מלבן 7"/>
          <p:cNvSpPr/>
          <p:nvPr/>
        </p:nvSpPr>
        <p:spPr>
          <a:xfrm>
            <a:off x="4793673" y="2978727"/>
            <a:ext cx="3089563" cy="12330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מחבר ישר 10"/>
          <p:cNvCxnSpPr/>
          <p:nvPr/>
        </p:nvCxnSpPr>
        <p:spPr>
          <a:xfrm flipV="1">
            <a:off x="5500255" y="2867891"/>
            <a:ext cx="0" cy="13438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מלבן 12"/>
              <p:cNvSpPr/>
              <p:nvPr/>
            </p:nvSpPr>
            <p:spPr>
              <a:xfrm>
                <a:off x="3392582" y="2867891"/>
                <a:ext cx="2453815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32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𝑋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𝑃𝐷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3" name="מלבן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2582" y="2867891"/>
                <a:ext cx="2453815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מלבן 13"/>
              <p:cNvSpPr/>
              <p:nvPr/>
            </p:nvSpPr>
            <p:spPr>
              <a:xfrm>
                <a:off x="5996441" y="5324617"/>
                <a:ext cx="4298091" cy="5414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𝑃𝐷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p>
                              </m:s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מלבן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6441" y="5324617"/>
                <a:ext cx="4298091" cy="5414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מחבר חץ ישר 15"/>
          <p:cNvCxnSpPr/>
          <p:nvPr/>
        </p:nvCxnSpPr>
        <p:spPr>
          <a:xfrm>
            <a:off x="5500255" y="4724400"/>
            <a:ext cx="900545" cy="138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3625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תמונה 5"/>
          <p:cNvPicPr/>
          <p:nvPr/>
        </p:nvPicPr>
        <p:blipFill>
          <a:blip r:embed="rId2"/>
          <a:stretch>
            <a:fillRect/>
          </a:stretch>
        </p:blipFill>
        <p:spPr>
          <a:xfrm>
            <a:off x="505097" y="1017664"/>
            <a:ext cx="11316789" cy="5840336"/>
          </a:xfrm>
          <a:prstGeom prst="rect">
            <a:avLst/>
          </a:prstGeom>
        </p:spPr>
      </p:pic>
      <p:sp>
        <p:nvSpPr>
          <p:cNvPr id="2" name="Title 1"/>
          <p:cNvSpPr txBox="1">
            <a:spLocks/>
          </p:cNvSpPr>
          <p:nvPr/>
        </p:nvSpPr>
        <p:spPr>
          <a:xfrm>
            <a:off x="465908" y="457201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2060"/>
                </a:solidFill>
              </a:rPr>
              <a:t>M=2 , K=9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5" name="מלבן 4"/>
          <p:cNvSpPr/>
          <p:nvPr/>
        </p:nvSpPr>
        <p:spPr>
          <a:xfrm>
            <a:off x="9194119" y="1907004"/>
            <a:ext cx="981847" cy="5073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348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65908" y="457201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2060"/>
                </a:solidFill>
              </a:rPr>
              <a:t>NN</a:t>
            </a:r>
            <a:endParaRPr lang="he-IL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 txBox="1">
                <a:spLocks/>
              </p:cNvSpPr>
              <p:nvPr/>
            </p:nvSpPr>
            <p:spPr>
              <a:xfrm>
                <a:off x="609599" y="1028700"/>
                <a:ext cx="10972800" cy="5672545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 rtl="0">
                  <a:buNone/>
                </a:pPr>
                <a:endParaRPr lang="en-US" dirty="0" smtClean="0"/>
              </a:p>
              <a:p>
                <a:pPr algn="l" rtl="0"/>
                <a:r>
                  <a:rPr lang="en-GB" dirty="0"/>
                  <a:t>NNs usually consist of an input layer, hidden layers, and an output layer. </a:t>
                </a:r>
                <a:endParaRPr lang="he-IL" dirty="0" smtClean="0"/>
              </a:p>
              <a:p>
                <a:pPr algn="l" rtl="0"/>
                <a:endParaRPr lang="he-IL" dirty="0"/>
              </a:p>
              <a:p>
                <a:pPr algn="l" rtl="0"/>
                <a:r>
                  <a:rPr lang="en-US" dirty="0"/>
                  <a:t>The output of each neuron is equal to the bias plus the sum of the products of the input signals and corresponding weights, which is expressed </a:t>
                </a:r>
                <a:r>
                  <a:rPr lang="en-US" dirty="0" smtClean="0"/>
                  <a:t>as:</a:t>
                </a:r>
              </a:p>
              <a:p>
                <a:pPr algn="ctr" rtl="0"/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e>
                        </m:nary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</m:e>
                    </m:d>
                  </m:oMath>
                </a14:m>
                <a:endParaRPr lang="en-US" dirty="0"/>
              </a:p>
              <a:p>
                <a:pPr algn="l" rtl="0"/>
                <a:endParaRPr lang="en-US" dirty="0" smtClean="0"/>
              </a:p>
              <a:p>
                <a:pPr algn="l" rtl="0"/>
                <a:r>
                  <a:rPr lang="en-US" dirty="0"/>
                  <a:t>Commonly used activation functions are the log sigmoid (</a:t>
                </a:r>
                <a:r>
                  <a:rPr lang="en-US" dirty="0" err="1"/>
                  <a:t>Logsig</a:t>
                </a:r>
                <a:r>
                  <a:rPr lang="en-US" dirty="0"/>
                  <a:t>) and </a:t>
                </a:r>
                <a:r>
                  <a:rPr lang="en-US" dirty="0" err="1"/>
                  <a:t>Relu</a:t>
                </a:r>
                <a:r>
                  <a:rPr lang="en-US" dirty="0" smtClean="0"/>
                  <a:t>.</a:t>
                </a:r>
              </a:p>
              <a:p>
                <a:pPr algn="l" rtl="0"/>
                <a:r>
                  <a:rPr lang="en-US" dirty="0" smtClean="0"/>
                  <a:t>[4]</a:t>
                </a:r>
              </a:p>
            </p:txBody>
          </p:sp>
        </mc:Choice>
        <mc:Fallback xmlns="">
          <p:sp>
            <p:nvSpPr>
              <p:cNvPr id="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" y="1028700"/>
                <a:ext cx="10972800" cy="5672545"/>
              </a:xfrm>
              <a:prstGeom prst="rect">
                <a:avLst/>
              </a:prstGeom>
              <a:blipFill>
                <a:blip r:embed="rId2"/>
                <a:stretch>
                  <a:fillRect l="-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4292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mtClean="0">
                <a:solidFill>
                  <a:srgbClr val="002060"/>
                </a:solidFill>
              </a:rPr>
              <a:t>Project Goal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1365" y="1417319"/>
            <a:ext cx="12083144" cy="5309734"/>
          </a:xfrm>
          <a:prstGeom prst="rect">
            <a:avLst/>
          </a:prstGeom>
        </p:spPr>
        <p:txBody>
          <a:bodyPr/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rtl="0">
              <a:lnSpc>
                <a:spcPct val="100000"/>
              </a:lnSpc>
            </a:pPr>
            <a:r>
              <a:rPr lang="en-US" sz="2800" dirty="0" smtClean="0"/>
              <a:t>Power amplifiers (PAs), are inherently nonlinear systems.</a:t>
            </a:r>
          </a:p>
          <a:p>
            <a:pPr marL="457200" lvl="1" indent="0" algn="l" rtl="0">
              <a:lnSpc>
                <a:spcPct val="100000"/>
              </a:lnSpc>
              <a:buNone/>
            </a:pPr>
            <a:endParaRPr lang="en-US" sz="2800" dirty="0" smtClean="0"/>
          </a:p>
          <a:p>
            <a:pPr lvl="1" algn="l" rtl="0">
              <a:lnSpc>
                <a:spcPct val="100000"/>
              </a:lnSpc>
            </a:pPr>
            <a:endParaRPr lang="en-US" sz="2800" dirty="0" smtClean="0"/>
          </a:p>
          <a:p>
            <a:pPr lvl="1" algn="l" rtl="0">
              <a:lnSpc>
                <a:spcPct val="100000"/>
              </a:lnSpc>
            </a:pPr>
            <a:r>
              <a:rPr lang="en-US" sz="2800" dirty="0"/>
              <a:t>N</a:t>
            </a:r>
            <a:r>
              <a:rPr lang="en-US" sz="2800" dirty="0" smtClean="0"/>
              <a:t>onlinearity </a:t>
            </a:r>
            <a:r>
              <a:rPr lang="en-US" sz="2800" dirty="0"/>
              <a:t>causes in-band distortion and a spectral </a:t>
            </a:r>
            <a:r>
              <a:rPr lang="en-US" sz="2800" dirty="0" smtClean="0"/>
              <a:t>regrowth.</a:t>
            </a:r>
          </a:p>
          <a:p>
            <a:pPr marL="457200" lvl="1" indent="0" algn="l" rtl="0">
              <a:lnSpc>
                <a:spcPct val="100000"/>
              </a:lnSpc>
              <a:buNone/>
            </a:pPr>
            <a:endParaRPr lang="en-US" sz="2800" dirty="0"/>
          </a:p>
          <a:p>
            <a:pPr lvl="1" algn="l" rtl="0">
              <a:lnSpc>
                <a:spcPct val="100000"/>
              </a:lnSpc>
            </a:pPr>
            <a:r>
              <a:rPr lang="en-US" sz="2800" dirty="0" smtClean="0"/>
              <a:t>The role of the Digital </a:t>
            </a:r>
            <a:r>
              <a:rPr lang="en-US" sz="2800" dirty="0"/>
              <a:t>Pre Distortion (DPD) </a:t>
            </a:r>
            <a:r>
              <a:rPr lang="en-US" sz="2800" dirty="0" smtClean="0"/>
              <a:t>is to distort the signal in a way that will be, in turn, compensated by the PA.</a:t>
            </a:r>
          </a:p>
          <a:p>
            <a:pPr lvl="1" algn="l" rtl="0">
              <a:lnSpc>
                <a:spcPct val="100000"/>
              </a:lnSpc>
            </a:pPr>
            <a:endParaRPr lang="en-US" sz="2800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400799"/>
            <a:ext cx="2844800" cy="365125"/>
          </a:xfrm>
        </p:spPr>
        <p:txBody>
          <a:bodyPr/>
          <a:lstStyle/>
          <a:p>
            <a:pPr algn="ctr"/>
            <a:fld id="{B01D9778-10B4-40FB-B4E4-44FA89A86639}" type="slidenum">
              <a:rPr lang="en-US" smtClean="0"/>
              <a:pPr algn="ctr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951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65908" y="457201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2060"/>
                </a:solidFill>
              </a:rPr>
              <a:t>NN</a:t>
            </a:r>
            <a:endParaRPr lang="he-IL" dirty="0">
              <a:solidFill>
                <a:srgbClr val="002060"/>
              </a:solidFill>
            </a:endParaRPr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3999" y="1205306"/>
            <a:ext cx="5162433" cy="5444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44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65908" y="457201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2060"/>
                </a:solidFill>
              </a:rPr>
              <a:t>NN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65908" y="610689"/>
            <a:ext cx="10972800" cy="5928656"/>
          </a:xfrm>
          <a:prstGeom prst="rect">
            <a:avLst/>
          </a:prstGeom>
        </p:spPr>
        <p:txBody>
          <a:bodyPr/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endParaRPr lang="en-US" dirty="0" smtClean="0"/>
          </a:p>
          <a:p>
            <a:pPr algn="l" rtl="0"/>
            <a:r>
              <a:rPr lang="en-US" dirty="0" smtClean="0"/>
              <a:t>The values </a:t>
            </a:r>
            <a:r>
              <a:rPr lang="en-US" dirty="0"/>
              <a:t>of the weights and biases are updated using a well-known type of the back-propagation </a:t>
            </a:r>
            <a:r>
              <a:rPr lang="en-US" dirty="0" smtClean="0"/>
              <a:t>algorithm</a:t>
            </a:r>
          </a:p>
          <a:p>
            <a:pPr algn="l" rtl="0"/>
            <a:endParaRPr lang="en-US" dirty="0" smtClean="0"/>
          </a:p>
          <a:p>
            <a:pPr algn="l" rtl="0"/>
            <a:endParaRPr lang="he-IL" dirty="0"/>
          </a:p>
          <a:p>
            <a:pPr algn="l" rtl="0"/>
            <a:r>
              <a:rPr lang="en-US" dirty="0" smtClean="0"/>
              <a:t> The </a:t>
            </a:r>
            <a:r>
              <a:rPr lang="en-US" dirty="0"/>
              <a:t>cost function is then calculated again using the updated weights and biases during the next iteration</a:t>
            </a:r>
            <a:r>
              <a:rPr lang="en-US" dirty="0" smtClean="0"/>
              <a:t>.</a:t>
            </a:r>
            <a:endParaRPr lang="en-US" dirty="0"/>
          </a:p>
          <a:p>
            <a:pPr marL="0" indent="0" algn="l" rtl="0">
              <a:buNone/>
            </a:pPr>
            <a:endParaRPr lang="en-US" dirty="0" smtClean="0"/>
          </a:p>
          <a:p>
            <a:pPr algn="l" rtl="0"/>
            <a:r>
              <a:rPr lang="en-US" dirty="0" smtClean="0"/>
              <a:t>Learning </a:t>
            </a:r>
            <a:r>
              <a:rPr lang="en-US" dirty="0"/>
              <a:t>stops when the number of iterations reaches the maximum iterations allowed, or when the NN satisfies the desired performance in terms of </a:t>
            </a:r>
            <a:r>
              <a:rPr lang="en-US" dirty="0" smtClean="0"/>
              <a:t>MSE</a:t>
            </a:r>
          </a:p>
          <a:p>
            <a:pPr algn="l" rtl="0"/>
            <a:r>
              <a:rPr lang="en-US" dirty="0" smtClean="0"/>
              <a:t>[4]</a:t>
            </a:r>
          </a:p>
        </p:txBody>
      </p:sp>
    </p:spTree>
    <p:extLst>
      <p:ext uri="{BB962C8B-B14F-4D97-AF65-F5344CB8AC3E}">
        <p14:creationId xmlns:p14="http://schemas.microsoft.com/office/powerpoint/2010/main" val="2887072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65908" y="457201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 err="1">
                <a:solidFill>
                  <a:srgbClr val="002060"/>
                </a:solidFill>
              </a:rPr>
              <a:t>Modeling</a:t>
            </a:r>
            <a:r>
              <a:rPr lang="en-GB" dirty="0">
                <a:solidFill>
                  <a:srgbClr val="002060"/>
                </a:solidFill>
              </a:rPr>
              <a:t> a PA and a DPD with a NN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65908" y="1303020"/>
            <a:ext cx="10972800" cy="4839788"/>
          </a:xfrm>
          <a:prstGeom prst="rect">
            <a:avLst/>
          </a:prstGeom>
        </p:spPr>
        <p:txBody>
          <a:bodyPr/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endParaRPr lang="en-US" dirty="0" smtClean="0"/>
          </a:p>
          <a:p>
            <a:pPr algn="l" rtl="0"/>
            <a:r>
              <a:rPr lang="en-US" dirty="0"/>
              <a:t>Due to their strong adaptive nature and approximation capability, NNs are very attractive for the behavioral modeling of PAs. </a:t>
            </a:r>
            <a:endParaRPr lang="en-US" dirty="0" smtClean="0"/>
          </a:p>
          <a:p>
            <a:pPr marL="0" indent="0" algn="l" rtl="0">
              <a:buNone/>
            </a:pPr>
            <a:endParaRPr lang="en-US" dirty="0" smtClean="0"/>
          </a:p>
          <a:p>
            <a:pPr algn="l" rtl="0"/>
            <a:r>
              <a:rPr lang="en-US" dirty="0"/>
              <a:t> single-input single-output feedforward </a:t>
            </a:r>
            <a:r>
              <a:rPr lang="en-US" dirty="0" smtClean="0"/>
              <a:t>model</a:t>
            </a:r>
          </a:p>
          <a:p>
            <a:pPr algn="l" rtl="0"/>
            <a:endParaRPr lang="en-US" dirty="0"/>
          </a:p>
          <a:p>
            <a:pPr algn="l" rtl="0"/>
            <a:r>
              <a:rPr lang="en-US" u="sng" dirty="0" smtClean="0">
                <a:solidFill>
                  <a:srgbClr val="FF0000"/>
                </a:solidFill>
              </a:rPr>
              <a:t>The main problem</a:t>
            </a:r>
            <a:r>
              <a:rPr lang="en-US" dirty="0" smtClean="0">
                <a:solidFill>
                  <a:srgbClr val="FF0000"/>
                </a:solidFill>
              </a:rPr>
              <a:t>: </a:t>
            </a:r>
            <a:r>
              <a:rPr lang="en-US" dirty="0"/>
              <a:t>this architecture requires the use of complex-valued weights and activation functions, which results in complicated calculations</a:t>
            </a:r>
            <a:r>
              <a:rPr lang="en-US" dirty="0" smtClean="0"/>
              <a:t>.</a:t>
            </a:r>
          </a:p>
          <a:p>
            <a:pPr algn="l" rtl="0"/>
            <a:r>
              <a:rPr lang="en-US" dirty="0" smtClean="0"/>
              <a:t>[4]</a:t>
            </a:r>
          </a:p>
          <a:p>
            <a:pPr algn="l" rtl="0"/>
            <a:endParaRPr lang="en-US" dirty="0"/>
          </a:p>
          <a:p>
            <a:pPr algn="l" rtl="0"/>
            <a:endParaRPr lang="en-US" dirty="0" smtClean="0"/>
          </a:p>
          <a:p>
            <a:pPr algn="l" rt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27878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65908" y="457201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 err="1">
                <a:solidFill>
                  <a:srgbClr val="002060"/>
                </a:solidFill>
              </a:rPr>
              <a:t>Modeling</a:t>
            </a:r>
            <a:r>
              <a:rPr lang="en-GB" dirty="0">
                <a:solidFill>
                  <a:srgbClr val="002060"/>
                </a:solidFill>
              </a:rPr>
              <a:t> a PA and a DPD with a NN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65908" y="1303020"/>
            <a:ext cx="10972800" cy="4839788"/>
          </a:xfrm>
          <a:prstGeom prst="rect">
            <a:avLst/>
          </a:prstGeom>
        </p:spPr>
        <p:txBody>
          <a:bodyPr/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endParaRPr lang="en-US" dirty="0" smtClean="0"/>
          </a:p>
          <a:p>
            <a:pPr algn="l" rtl="0"/>
            <a:r>
              <a:rPr lang="en-US" dirty="0"/>
              <a:t>Another proposed architecture is a polar feed forward NN, in which the network consist of two different NNs</a:t>
            </a:r>
            <a:r>
              <a:rPr lang="en-US" dirty="0" smtClean="0"/>
              <a:t>.</a:t>
            </a:r>
          </a:p>
          <a:p>
            <a:pPr algn="l" rtl="0"/>
            <a:endParaRPr lang="en-US" dirty="0" smtClean="0"/>
          </a:p>
          <a:p>
            <a:pPr algn="l" rtl="0"/>
            <a:r>
              <a:rPr lang="en-US" dirty="0"/>
              <a:t> </a:t>
            </a:r>
            <a:r>
              <a:rPr lang="en-US" dirty="0" smtClean="0"/>
              <a:t>The </a:t>
            </a:r>
            <a:r>
              <a:rPr lang="en-US" dirty="0"/>
              <a:t>first NN extracts the amplitude response of the PA output, and the second extracts the phase response. </a:t>
            </a:r>
          </a:p>
          <a:p>
            <a:pPr algn="l" rtl="0"/>
            <a:endParaRPr lang="en-US" dirty="0" smtClean="0"/>
          </a:p>
          <a:p>
            <a:pPr algn="l" rtl="0"/>
            <a:r>
              <a:rPr lang="en-US" u="sng" dirty="0" smtClean="0">
                <a:solidFill>
                  <a:srgbClr val="FF0000"/>
                </a:solidFill>
              </a:rPr>
              <a:t>The main problem: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/>
              <a:t>the two NN branches in this design usually cannot converge at the same </a:t>
            </a:r>
            <a:r>
              <a:rPr lang="en-US" dirty="0" smtClean="0"/>
              <a:t>time</a:t>
            </a:r>
          </a:p>
          <a:p>
            <a:pPr algn="l" rtl="0"/>
            <a:r>
              <a:rPr lang="en-US" dirty="0" smtClean="0"/>
              <a:t> [4] </a:t>
            </a:r>
            <a:endParaRPr lang="en-US" dirty="0"/>
          </a:p>
          <a:p>
            <a:pPr algn="l" rtl="0"/>
            <a:endParaRPr lang="en-US" dirty="0" smtClean="0"/>
          </a:p>
          <a:p>
            <a:pPr algn="l" rt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74740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65908" y="457201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 err="1">
                <a:solidFill>
                  <a:srgbClr val="002060"/>
                </a:solidFill>
              </a:rPr>
              <a:t>Modeling</a:t>
            </a:r>
            <a:r>
              <a:rPr lang="en-GB" dirty="0">
                <a:solidFill>
                  <a:srgbClr val="002060"/>
                </a:solidFill>
              </a:rPr>
              <a:t> a PA and a DPD with a NN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65908" y="1303020"/>
            <a:ext cx="10972800" cy="5254534"/>
          </a:xfrm>
          <a:prstGeom prst="rect">
            <a:avLst/>
          </a:prstGeom>
        </p:spPr>
        <p:txBody>
          <a:bodyPr/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endParaRPr lang="en-US" dirty="0" smtClean="0"/>
          </a:p>
          <a:p>
            <a:pPr algn="l" rtl="0"/>
            <a:r>
              <a:rPr lang="en-US" dirty="0"/>
              <a:t>another architecture has been </a:t>
            </a:r>
            <a:r>
              <a:rPr lang="en-US" dirty="0" smtClean="0"/>
              <a:t>proposed</a:t>
            </a:r>
          </a:p>
          <a:p>
            <a:pPr algn="l" rtl="0"/>
            <a:endParaRPr lang="en-US" dirty="0"/>
          </a:p>
          <a:p>
            <a:pPr algn="l" rtl="0"/>
            <a:endParaRPr lang="en-US" dirty="0" smtClean="0"/>
          </a:p>
          <a:p>
            <a:pPr algn="l" rtl="0"/>
            <a:endParaRPr lang="en-US" dirty="0"/>
          </a:p>
          <a:p>
            <a:pPr algn="l" rtl="0"/>
            <a:endParaRPr lang="en-US" dirty="0" smtClean="0"/>
          </a:p>
          <a:p>
            <a:pPr algn="l" rtl="0"/>
            <a:endParaRPr lang="en-US" dirty="0"/>
          </a:p>
          <a:p>
            <a:pPr algn="l" rtl="0"/>
            <a:endParaRPr lang="en-US" dirty="0" smtClean="0"/>
          </a:p>
          <a:p>
            <a:pPr algn="l" rtl="0"/>
            <a:r>
              <a:rPr lang="en-US" u="sng" dirty="0">
                <a:solidFill>
                  <a:srgbClr val="FF0000"/>
                </a:solidFill>
              </a:rPr>
              <a:t>The main problem: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this architecture does not take into account memory effects. </a:t>
            </a:r>
            <a:endParaRPr lang="en-US" dirty="0" smtClean="0"/>
          </a:p>
          <a:p>
            <a:pPr algn="l" rtl="0"/>
            <a:r>
              <a:rPr lang="en-US" dirty="0" smtClean="0"/>
              <a:t>[4]</a:t>
            </a:r>
          </a:p>
          <a:p>
            <a:pPr algn="l" rtl="0"/>
            <a:endParaRPr lang="en-US" dirty="0" smtClean="0"/>
          </a:p>
          <a:p>
            <a:pPr marL="0" indent="0" algn="l" rtl="0">
              <a:buNone/>
            </a:pPr>
            <a:endParaRPr lang="en-US" dirty="0" smtClean="0"/>
          </a:p>
        </p:txBody>
      </p:sp>
      <p:pic>
        <p:nvPicPr>
          <p:cNvPr id="4" name="תמונה 3"/>
          <p:cNvPicPr/>
          <p:nvPr/>
        </p:nvPicPr>
        <p:blipFill>
          <a:blip r:embed="rId2"/>
          <a:stretch>
            <a:fillRect/>
          </a:stretch>
        </p:blipFill>
        <p:spPr>
          <a:xfrm>
            <a:off x="2913017" y="2315390"/>
            <a:ext cx="5726883" cy="2520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138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2060"/>
                </a:solidFill>
              </a:rPr>
              <a:t>Chosen Solution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2846" y="480060"/>
            <a:ext cx="10972800" cy="5254534"/>
          </a:xfrm>
          <a:prstGeom prst="rect">
            <a:avLst/>
          </a:prstGeom>
        </p:spPr>
        <p:txBody>
          <a:bodyPr/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endParaRPr lang="en-US" dirty="0" smtClean="0"/>
          </a:p>
          <a:p>
            <a:pPr algn="l" rtl="0"/>
            <a:r>
              <a:rPr lang="en-US" dirty="0"/>
              <a:t>The proposed model in the </a:t>
            </a:r>
            <a:r>
              <a:rPr lang="en-US" dirty="0" smtClean="0"/>
              <a:t>article [4] is </a:t>
            </a:r>
            <a:r>
              <a:rPr lang="en-US" dirty="0"/>
              <a:t>a combination of the above </a:t>
            </a:r>
            <a:r>
              <a:rPr lang="en-US" dirty="0" smtClean="0"/>
              <a:t>architectures</a:t>
            </a:r>
            <a:endParaRPr lang="en-US" dirty="0"/>
          </a:p>
          <a:p>
            <a:pPr marL="0" indent="0" algn="l" rtl="0">
              <a:buNone/>
            </a:pPr>
            <a:endParaRPr lang="en-US" dirty="0" smtClean="0"/>
          </a:p>
          <a:p>
            <a:pPr marL="0" indent="0" algn="l" rtl="0">
              <a:buNone/>
            </a:pPr>
            <a:endParaRPr lang="en-US" dirty="0" smtClean="0"/>
          </a:p>
        </p:txBody>
      </p:sp>
      <p:pic>
        <p:nvPicPr>
          <p:cNvPr id="5" name="תמונה 4"/>
          <p:cNvPicPr/>
          <p:nvPr/>
        </p:nvPicPr>
        <p:blipFill>
          <a:blip r:embed="rId2"/>
          <a:stretch>
            <a:fillRect/>
          </a:stretch>
        </p:blipFill>
        <p:spPr>
          <a:xfrm>
            <a:off x="3676105" y="1417638"/>
            <a:ext cx="5323115" cy="5233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762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2060"/>
                </a:solidFill>
              </a:rPr>
              <a:t>Chosen Solution</a:t>
            </a:r>
            <a:endParaRPr lang="he-IL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156754" y="480059"/>
                <a:ext cx="12035246" cy="6064431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 rtl="0">
                  <a:buNone/>
                </a:pPr>
                <a:endParaRPr lang="en-US" dirty="0" smtClean="0"/>
              </a:p>
              <a:p>
                <a:pPr algn="l" rtl="0"/>
                <a:r>
                  <a:rPr lang="en-US" dirty="0"/>
                  <a:t>It considers input’s in-phase (I) and quadrature (Q) components, the amplitudes of the input signal and nonlinear orders of it</a:t>
                </a:r>
                <a:r>
                  <a:rPr lang="en-US" dirty="0" smtClean="0"/>
                  <a:t>.</a:t>
                </a:r>
              </a:p>
              <a:p>
                <a:pPr marL="0" indent="0" algn="l" rtl="0">
                  <a:buNone/>
                </a:pPr>
                <a:endParaRPr lang="en-US" dirty="0" smtClean="0"/>
              </a:p>
              <a:p>
                <a:pPr algn="l" rtl="0"/>
                <a:r>
                  <a:rPr lang="en-US" dirty="0"/>
                  <a:t>T</a:t>
                </a:r>
                <a:r>
                  <a:rPr lang="en-US" dirty="0" smtClean="0"/>
                  <a:t>he </a:t>
                </a:r>
                <a:r>
                  <a:rPr lang="en-US" dirty="0"/>
                  <a:t>input vector size is: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dirty="0"/>
              </a:p>
              <a:p>
                <a:pPr algn="l" rtl="0"/>
                <a:r>
                  <a:rPr lang="en-US" dirty="0" smtClean="0"/>
                  <a:t>The output </a:t>
                </a:r>
                <a:r>
                  <a:rPr lang="en-US" dirty="0"/>
                  <a:t>vector size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/>
              </a:p>
              <a:p>
                <a:pPr algn="l" rtl="0"/>
                <a:r>
                  <a:rPr lang="en-US" dirty="0"/>
                  <a:t>The cost function is the MSE between the measured PA output and the NN output, and it defined as [4</a:t>
                </a:r>
                <a:r>
                  <a:rPr lang="en-US" dirty="0" smtClean="0"/>
                  <a:t>]:</a:t>
                </a:r>
              </a:p>
              <a:p>
                <a:pPr algn="l" rtl="0"/>
                <a:endParaRPr lang="en-US" dirty="0" smtClean="0"/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𝑚𝑒𝑎𝑠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𝑁𝑁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𝑚𝑒𝑎𝑠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𝑁𝑁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𝑄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𝑚𝑒𝑎𝑠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𝑄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𝑁𝑁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200" dirty="0"/>
              </a:p>
              <a:p>
                <a:pPr marL="0" indent="0" algn="l" rtl="0">
                  <a:buNone/>
                </a:pPr>
                <a:endParaRPr lang="en-US" dirty="0" smtClean="0"/>
              </a:p>
              <a:p>
                <a:pPr algn="l" rtl="0"/>
                <a:endParaRPr lang="en-US" dirty="0" smtClean="0"/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754" y="480059"/>
                <a:ext cx="12035246" cy="6064431"/>
              </a:xfrm>
              <a:prstGeom prst="rect">
                <a:avLst/>
              </a:prstGeom>
              <a:blipFill>
                <a:blip r:embed="rId2"/>
                <a:stretch>
                  <a:fillRect l="-912" r="-811" b="-12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9835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2060"/>
                </a:solidFill>
              </a:rPr>
              <a:t>Chosen Solution</a:t>
            </a:r>
            <a:endParaRPr lang="he-IL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452846" y="862148"/>
                <a:ext cx="10972800" cy="5512526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 rtl="0">
                  <a:buNone/>
                </a:pPr>
                <a:endParaRPr lang="en-US" dirty="0" smtClean="0"/>
              </a:p>
              <a:p>
                <a:pPr algn="l" rtl="0"/>
                <a:r>
                  <a:rPr lang="en-US" dirty="0"/>
                  <a:t>As mentioned before, we found the ideal memory order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) and nonlinearity order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pPr algn="l" rtl="0"/>
                <a:endParaRPr lang="en-US" dirty="0"/>
              </a:p>
              <a:p>
                <a:pPr algn="l" rtl="0"/>
                <a:r>
                  <a:rPr lang="en-US" dirty="0" smtClean="0"/>
                  <a:t>Therefore, input </a:t>
                </a:r>
                <a:r>
                  <a:rPr lang="en-US" dirty="0"/>
                  <a:t>vector size is 22, and output vector size is </a:t>
                </a:r>
                <a:r>
                  <a:rPr lang="en-US" dirty="0" smtClean="0"/>
                  <a:t>2.</a:t>
                </a:r>
              </a:p>
              <a:p>
                <a:pPr algn="l" rtl="0"/>
                <a:endParaRPr lang="en-US" dirty="0"/>
              </a:p>
              <a:p>
                <a:pPr algn="l" rtl="0"/>
                <a:r>
                  <a:rPr lang="en-US" dirty="0"/>
                  <a:t>We tried to change the number of the hidden layers, and the number of neurons at each </a:t>
                </a:r>
                <a:r>
                  <a:rPr lang="en-US" dirty="0" smtClean="0"/>
                  <a:t>layer</a:t>
                </a:r>
              </a:p>
              <a:p>
                <a:pPr algn="l" rtl="0"/>
                <a:endParaRPr lang="en-US" dirty="0" smtClean="0"/>
              </a:p>
              <a:p>
                <a:pPr marL="0" indent="0" algn="l" rtl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846" y="862148"/>
                <a:ext cx="10972800" cy="5512526"/>
              </a:xfrm>
              <a:prstGeom prst="rect">
                <a:avLst/>
              </a:prstGeom>
              <a:blipFill>
                <a:blip r:embed="rId2"/>
                <a:stretch>
                  <a:fillRect l="-1000" r="-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8231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2060"/>
                </a:solidFill>
              </a:rPr>
              <a:t>PA NN architecture</a:t>
            </a:r>
            <a:endParaRPr lang="he-IL" dirty="0">
              <a:solidFill>
                <a:srgbClr val="002060"/>
              </a:solidFill>
            </a:endParaRPr>
          </a:p>
        </p:txBody>
      </p:sp>
      <p:pic>
        <p:nvPicPr>
          <p:cNvPr id="5" name="תמונה 4"/>
          <p:cNvPicPr/>
          <p:nvPr/>
        </p:nvPicPr>
        <p:blipFill>
          <a:blip r:embed="rId2"/>
          <a:stretch>
            <a:fillRect/>
          </a:stretch>
        </p:blipFill>
        <p:spPr>
          <a:xfrm>
            <a:off x="336828" y="1544138"/>
            <a:ext cx="11518344" cy="1839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51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2060"/>
                </a:solidFill>
              </a:rPr>
              <a:t>DPD NN architecture</a:t>
            </a:r>
            <a:endParaRPr lang="he-IL" dirty="0">
              <a:solidFill>
                <a:srgbClr val="002060"/>
              </a:solidFill>
            </a:endParaRPr>
          </a:p>
        </p:txBody>
      </p:sp>
      <p:pic>
        <p:nvPicPr>
          <p:cNvPr id="4" name="תמונה 3"/>
          <p:cNvPicPr/>
          <p:nvPr/>
        </p:nvPicPr>
        <p:blipFill rotWithShape="1">
          <a:blip r:embed="rId2"/>
          <a:srcRect r="40308"/>
          <a:stretch/>
        </p:blipFill>
        <p:spPr>
          <a:xfrm>
            <a:off x="235739" y="1289578"/>
            <a:ext cx="11722593" cy="1736010"/>
          </a:xfrm>
          <a:prstGeom prst="rect">
            <a:avLst/>
          </a:prstGeom>
        </p:spPr>
      </p:pic>
      <p:pic>
        <p:nvPicPr>
          <p:cNvPr id="6" name="תמונה 5"/>
          <p:cNvPicPr/>
          <p:nvPr/>
        </p:nvPicPr>
        <p:blipFill rotWithShape="1">
          <a:blip r:embed="rId2"/>
          <a:srcRect l="59537"/>
          <a:stretch/>
        </p:blipFill>
        <p:spPr>
          <a:xfrm>
            <a:off x="1712259" y="3254000"/>
            <a:ext cx="8438517" cy="1843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247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mtClean="0">
                <a:solidFill>
                  <a:srgbClr val="002060"/>
                </a:solidFill>
              </a:rPr>
              <a:t>Project Goal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400799"/>
            <a:ext cx="2844800" cy="365125"/>
          </a:xfrm>
        </p:spPr>
        <p:txBody>
          <a:bodyPr/>
          <a:lstStyle/>
          <a:p>
            <a:pPr algn="ctr"/>
            <a:fld id="{B01D9778-10B4-40FB-B4E4-44FA89A86639}" type="slidenum">
              <a:rPr lang="en-US" smtClean="0"/>
              <a:pPr algn="ctr"/>
              <a:t>4</a:t>
            </a:fld>
            <a:endParaRPr lang="en-US" dirty="0"/>
          </a:p>
        </p:txBody>
      </p:sp>
      <p:pic>
        <p:nvPicPr>
          <p:cNvPr id="6" name="תמונה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8036" y="3585007"/>
            <a:ext cx="7775926" cy="2670758"/>
          </a:xfrm>
          <a:prstGeom prst="rect">
            <a:avLst/>
          </a:prstGeom>
        </p:spPr>
      </p:pic>
      <p:pic>
        <p:nvPicPr>
          <p:cNvPr id="7" name="תמונה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7074" y="1269049"/>
            <a:ext cx="6277851" cy="162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594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35279" y="574765"/>
            <a:ext cx="10972800" cy="3709852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dirty="0" smtClean="0">
                <a:solidFill>
                  <a:srgbClr val="002060"/>
                </a:solidFill>
              </a:rPr>
              <a:t>Results</a:t>
            </a:r>
          </a:p>
          <a:p>
            <a:pPr algn="ctr"/>
            <a:endParaRPr lang="en-US" sz="6600" dirty="0" smtClean="0">
              <a:solidFill>
                <a:srgbClr val="002060"/>
              </a:solidFill>
            </a:endParaRPr>
          </a:p>
          <a:p>
            <a:pPr algn="ctr"/>
            <a:r>
              <a:rPr lang="en-US" sz="6600" dirty="0" smtClean="0">
                <a:solidFill>
                  <a:srgbClr val="002060"/>
                </a:solidFill>
              </a:rPr>
              <a:t>PA modeling</a:t>
            </a:r>
            <a:endParaRPr lang="he-IL" sz="6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2640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762000" y="427038"/>
            <a:ext cx="109728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2060"/>
                </a:solidFill>
              </a:rPr>
              <a:t>Classical - PA modeling </a:t>
            </a:r>
            <a:endParaRPr lang="he-IL" dirty="0">
              <a:solidFill>
                <a:srgbClr val="002060"/>
              </a:solidFill>
            </a:endParaRPr>
          </a:p>
        </p:txBody>
      </p:sp>
      <p:pic>
        <p:nvPicPr>
          <p:cNvPr id="4" name="תמונה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62223" y="1135879"/>
            <a:ext cx="10119583" cy="4890979"/>
          </a:xfrm>
          <a:prstGeom prst="rect">
            <a:avLst/>
          </a:prstGeom>
        </p:spPr>
      </p:pic>
      <p:sp>
        <p:nvSpPr>
          <p:cNvPr id="5" name="מלבן 4"/>
          <p:cNvSpPr/>
          <p:nvPr/>
        </p:nvSpPr>
        <p:spPr>
          <a:xfrm>
            <a:off x="-183102" y="6026858"/>
            <a:ext cx="1191790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illustration of AM/AM distortion of input signal, caused by </a:t>
            </a:r>
            <a:r>
              <a:rPr lang="en-US" sz="2800" b="1" dirty="0">
                <a:solidFill>
                  <a:srgbClr val="002060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modeled </a:t>
            </a:r>
            <a:r>
              <a:rPr lang="en-US" sz="2800" b="1" dirty="0" smtClean="0">
                <a:solidFill>
                  <a:srgbClr val="002060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PA</a:t>
            </a:r>
            <a:r>
              <a:rPr lang="en-US" sz="2400" dirty="0" smtClean="0">
                <a:latin typeface="Calibri Light" panose="020F0302020204030204" pitchFamily="34" charset="0"/>
                <a:ea typeface="Times New Roman" panose="02020603050405020304" pitchFamily="18" charset="0"/>
              </a:rPr>
              <a:t>, </a:t>
            </a:r>
            <a:r>
              <a:rPr lang="en-US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and </a:t>
            </a:r>
            <a:r>
              <a:rPr lang="en-US" sz="2800" b="1" dirty="0">
                <a:solidFill>
                  <a:srgbClr val="FC7D0E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real lab’s PA </a:t>
            </a:r>
            <a:endParaRPr lang="en-US" sz="2400" b="1" dirty="0">
              <a:solidFill>
                <a:srgbClr val="FC7D0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336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762000" y="427038"/>
            <a:ext cx="109728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002060"/>
                </a:solidFill>
              </a:rPr>
              <a:t>Classical </a:t>
            </a:r>
            <a:r>
              <a:rPr lang="en-US" dirty="0" smtClean="0">
                <a:solidFill>
                  <a:srgbClr val="002060"/>
                </a:solidFill>
              </a:rPr>
              <a:t>- PA modeling </a:t>
            </a:r>
            <a:endParaRPr lang="he-IL" dirty="0">
              <a:solidFill>
                <a:srgbClr val="002060"/>
              </a:solidFill>
            </a:endParaRPr>
          </a:p>
        </p:txBody>
      </p:sp>
      <p:pic>
        <p:nvPicPr>
          <p:cNvPr id="5" name="תמונה 4"/>
          <p:cNvPicPr/>
          <p:nvPr/>
        </p:nvPicPr>
        <p:blipFill>
          <a:blip r:embed="rId2"/>
          <a:stretch>
            <a:fillRect/>
          </a:stretch>
        </p:blipFill>
        <p:spPr>
          <a:xfrm>
            <a:off x="625247" y="1105383"/>
            <a:ext cx="10883130" cy="4877406"/>
          </a:xfrm>
          <a:prstGeom prst="rect">
            <a:avLst/>
          </a:prstGeom>
        </p:spPr>
      </p:pic>
      <p:sp>
        <p:nvSpPr>
          <p:cNvPr id="2" name="מלבן 1"/>
          <p:cNvSpPr/>
          <p:nvPr/>
        </p:nvSpPr>
        <p:spPr>
          <a:xfrm>
            <a:off x="-139337" y="5982789"/>
            <a:ext cx="118741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illustration of AM/PM distortion of input signal, caused by </a:t>
            </a:r>
            <a:r>
              <a:rPr lang="en-US" sz="2800" b="1" dirty="0">
                <a:solidFill>
                  <a:srgbClr val="002060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modeled </a:t>
            </a:r>
            <a:r>
              <a:rPr lang="en-US" sz="2800" b="1" dirty="0" smtClean="0">
                <a:solidFill>
                  <a:srgbClr val="002060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PA</a:t>
            </a:r>
            <a:r>
              <a:rPr lang="en-US" sz="2400" dirty="0" smtClean="0">
                <a:latin typeface="Calibri Light" panose="020F0302020204030204" pitchFamily="34" charset="0"/>
                <a:ea typeface="Times New Roman" panose="02020603050405020304" pitchFamily="18" charset="0"/>
              </a:rPr>
              <a:t>, </a:t>
            </a:r>
            <a:r>
              <a:rPr lang="en-US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and </a:t>
            </a:r>
            <a:r>
              <a:rPr lang="en-US" sz="2800" b="1" dirty="0">
                <a:solidFill>
                  <a:srgbClr val="FF861C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real lab’s </a:t>
            </a:r>
            <a:r>
              <a:rPr lang="en-US" sz="2800" b="1" dirty="0" smtClean="0">
                <a:solidFill>
                  <a:srgbClr val="FF861C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PA</a:t>
            </a:r>
            <a:endParaRPr lang="en-US" sz="2800" b="1" dirty="0">
              <a:solidFill>
                <a:srgbClr val="FF86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3858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762000" y="427038"/>
            <a:ext cx="109728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002060"/>
                </a:solidFill>
              </a:rPr>
              <a:t>Classical </a:t>
            </a:r>
            <a:r>
              <a:rPr lang="en-US" dirty="0" smtClean="0">
                <a:solidFill>
                  <a:srgbClr val="002060"/>
                </a:solidFill>
              </a:rPr>
              <a:t> - PA modeling 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2" name="מלבן 1"/>
          <p:cNvSpPr/>
          <p:nvPr/>
        </p:nvSpPr>
        <p:spPr>
          <a:xfrm>
            <a:off x="1378130" y="5933097"/>
            <a:ext cx="91962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illustration of input signal spectrum</a:t>
            </a:r>
            <a:endParaRPr lang="en-US" sz="2800" b="1" dirty="0">
              <a:solidFill>
                <a:srgbClr val="FF861C"/>
              </a:solidFill>
            </a:endParaRPr>
          </a:p>
        </p:txBody>
      </p:sp>
      <p:pic>
        <p:nvPicPr>
          <p:cNvPr id="5" name="תמונה 4"/>
          <p:cNvPicPr/>
          <p:nvPr/>
        </p:nvPicPr>
        <p:blipFill>
          <a:blip r:embed="rId2"/>
          <a:stretch>
            <a:fillRect/>
          </a:stretch>
        </p:blipFill>
        <p:spPr>
          <a:xfrm>
            <a:off x="1062445" y="1100318"/>
            <a:ext cx="10054046" cy="4832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66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762000" y="427038"/>
            <a:ext cx="109728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002060"/>
                </a:solidFill>
              </a:rPr>
              <a:t>Classical </a:t>
            </a:r>
            <a:r>
              <a:rPr lang="en-US" dirty="0" smtClean="0">
                <a:solidFill>
                  <a:srgbClr val="002060"/>
                </a:solidFill>
              </a:rPr>
              <a:t> - PA modeling </a:t>
            </a:r>
            <a:endParaRPr lang="he-IL" dirty="0">
              <a:solidFill>
                <a:srgbClr val="002060"/>
              </a:solidFill>
            </a:endParaRPr>
          </a:p>
        </p:txBody>
      </p:sp>
      <p:pic>
        <p:nvPicPr>
          <p:cNvPr id="4" name="תמונה 3"/>
          <p:cNvPicPr/>
          <p:nvPr/>
        </p:nvPicPr>
        <p:blipFill>
          <a:blip r:embed="rId2"/>
          <a:stretch>
            <a:fillRect/>
          </a:stretch>
        </p:blipFill>
        <p:spPr>
          <a:xfrm>
            <a:off x="1260565" y="998538"/>
            <a:ext cx="9975669" cy="4771021"/>
          </a:xfrm>
          <a:prstGeom prst="rect">
            <a:avLst/>
          </a:prstGeom>
        </p:spPr>
      </p:pic>
      <p:sp>
        <p:nvSpPr>
          <p:cNvPr id="2" name="מלבן 1"/>
          <p:cNvSpPr/>
          <p:nvPr/>
        </p:nvSpPr>
        <p:spPr>
          <a:xfrm>
            <a:off x="1260565" y="5817839"/>
            <a:ext cx="91962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illustration of OOB emission caused by </a:t>
            </a:r>
            <a:r>
              <a:rPr lang="en-US" sz="2800" b="1" dirty="0">
                <a:solidFill>
                  <a:srgbClr val="002060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modeled </a:t>
            </a:r>
            <a:r>
              <a:rPr lang="en-US" sz="2800" b="1" dirty="0" smtClean="0">
                <a:solidFill>
                  <a:srgbClr val="002060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PA</a:t>
            </a:r>
            <a:r>
              <a:rPr lang="en-US" sz="2400" dirty="0" smtClean="0">
                <a:latin typeface="Calibri Light" panose="020F0302020204030204" pitchFamily="34" charset="0"/>
                <a:ea typeface="Times New Roman" panose="02020603050405020304" pitchFamily="18" charset="0"/>
              </a:rPr>
              <a:t>, </a:t>
            </a:r>
            <a:r>
              <a:rPr lang="en-US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and </a:t>
            </a:r>
            <a:r>
              <a:rPr lang="en-US" sz="2800" b="1" dirty="0">
                <a:solidFill>
                  <a:srgbClr val="FF861C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real lab’s </a:t>
            </a:r>
            <a:r>
              <a:rPr lang="en-US" sz="2800" b="1" dirty="0" smtClean="0">
                <a:solidFill>
                  <a:srgbClr val="FF861C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PA</a:t>
            </a:r>
            <a:endParaRPr lang="en-US" sz="2800" b="1" dirty="0">
              <a:solidFill>
                <a:srgbClr val="FF86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740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762000" y="427038"/>
            <a:ext cx="109728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2060"/>
                </a:solidFill>
              </a:rPr>
              <a:t>SGD</a:t>
            </a:r>
            <a:endParaRPr lang="he-IL" dirty="0">
              <a:solidFill>
                <a:srgbClr val="002060"/>
              </a:solidFill>
            </a:endParaRPr>
          </a:p>
        </p:txBody>
      </p:sp>
      <p:pic>
        <p:nvPicPr>
          <p:cNvPr id="5" name="תמונה 4"/>
          <p:cNvPicPr/>
          <p:nvPr/>
        </p:nvPicPr>
        <p:blipFill>
          <a:blip r:embed="rId2"/>
          <a:stretch>
            <a:fillRect/>
          </a:stretch>
        </p:blipFill>
        <p:spPr>
          <a:xfrm>
            <a:off x="1118870" y="1118216"/>
            <a:ext cx="10476592" cy="5136769"/>
          </a:xfrm>
          <a:prstGeom prst="rect">
            <a:avLst/>
          </a:prstGeom>
        </p:spPr>
      </p:pic>
      <p:sp>
        <p:nvSpPr>
          <p:cNvPr id="2" name="מלבן 1"/>
          <p:cNvSpPr/>
          <p:nvPr/>
        </p:nvSpPr>
        <p:spPr>
          <a:xfrm>
            <a:off x="901337" y="6024153"/>
            <a:ext cx="106941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latin typeface="Calibri Light" panose="020F0302020204030204" pitchFamily="34" charset="0"/>
                <a:ea typeface="Times New Roman" panose="02020603050405020304" pitchFamily="18" charset="0"/>
              </a:rPr>
              <a:t>Normalized </a:t>
            </a:r>
            <a:r>
              <a:rPr lang="en-US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error between SGD modeled PA output and real Lab’s PA output</a:t>
            </a:r>
            <a:endParaRPr lang="en-US" sz="3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3073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52994" y="387850"/>
            <a:ext cx="109728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2060"/>
                </a:solidFill>
              </a:rPr>
              <a:t>NN  - PA modeling</a:t>
            </a:r>
            <a:endParaRPr lang="he-IL" dirty="0">
              <a:solidFill>
                <a:srgbClr val="002060"/>
              </a:solidFill>
            </a:endParaRPr>
          </a:p>
        </p:txBody>
      </p:sp>
      <p:pic>
        <p:nvPicPr>
          <p:cNvPr id="3" name="תמונה 2"/>
          <p:cNvPicPr/>
          <p:nvPr/>
        </p:nvPicPr>
        <p:blipFill>
          <a:blip r:embed="rId2"/>
          <a:stretch>
            <a:fillRect/>
          </a:stretch>
        </p:blipFill>
        <p:spPr>
          <a:xfrm>
            <a:off x="1336766" y="959350"/>
            <a:ext cx="9675223" cy="4997838"/>
          </a:xfrm>
          <a:prstGeom prst="rect">
            <a:avLst/>
          </a:prstGeom>
        </p:spPr>
      </p:pic>
      <p:sp>
        <p:nvSpPr>
          <p:cNvPr id="4" name="מלבן 3"/>
          <p:cNvSpPr/>
          <p:nvPr/>
        </p:nvSpPr>
        <p:spPr>
          <a:xfrm>
            <a:off x="287382" y="5957188"/>
            <a:ext cx="115040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latin typeface="Calibri Light" panose="020F0302020204030204" pitchFamily="34" charset="0"/>
                <a:ea typeface="Times New Roman" panose="02020603050405020304" pitchFamily="18" charset="0"/>
              </a:rPr>
              <a:t>illustration </a:t>
            </a:r>
            <a:r>
              <a:rPr lang="en-US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of AM/AM distortion of input signal, caused by </a:t>
            </a:r>
            <a:r>
              <a:rPr lang="en-US" sz="2400" b="1" dirty="0">
                <a:solidFill>
                  <a:srgbClr val="002060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feedforward (22-40-2) NN </a:t>
            </a:r>
            <a:r>
              <a:rPr lang="en-US" sz="2400" dirty="0" smtClean="0">
                <a:latin typeface="Calibri Light" panose="020F0302020204030204" pitchFamily="34" charset="0"/>
                <a:ea typeface="Times New Roman" panose="02020603050405020304" pitchFamily="18" charset="0"/>
              </a:rPr>
              <a:t>modelled </a:t>
            </a:r>
            <a:r>
              <a:rPr lang="en-US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PA in blue, and </a:t>
            </a:r>
            <a:r>
              <a:rPr lang="en-US" sz="2400" b="1" dirty="0">
                <a:solidFill>
                  <a:srgbClr val="FC7D0E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real lab’s PA </a:t>
            </a:r>
            <a:r>
              <a:rPr lang="en-US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in orange</a:t>
            </a:r>
            <a:endParaRPr lang="en-US" sz="3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6640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52994" y="387850"/>
            <a:ext cx="109728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2060"/>
                </a:solidFill>
              </a:rPr>
              <a:t>NN  - PA modeling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4" name="מלבן 3"/>
          <p:cNvSpPr/>
          <p:nvPr/>
        </p:nvSpPr>
        <p:spPr>
          <a:xfrm>
            <a:off x="287382" y="5957188"/>
            <a:ext cx="115040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illustration of AM/PM distortion of input signal, caused by </a:t>
            </a:r>
            <a:r>
              <a:rPr lang="en-GB" sz="2400" b="1" dirty="0">
                <a:solidFill>
                  <a:srgbClr val="002060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feedforward (22-40-2) NN </a:t>
            </a:r>
            <a:r>
              <a:rPr lang="en-GB" sz="2400" dirty="0" smtClean="0">
                <a:latin typeface="Calibri Light" panose="020F0302020204030204" pitchFamily="34" charset="0"/>
                <a:ea typeface="Times New Roman" panose="02020603050405020304" pitchFamily="18" charset="0"/>
              </a:rPr>
              <a:t>modelled </a:t>
            </a:r>
            <a:r>
              <a:rPr lang="en-GB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PA in blue, and </a:t>
            </a:r>
            <a:r>
              <a:rPr lang="en-GB" sz="2400" b="1" dirty="0">
                <a:solidFill>
                  <a:srgbClr val="FF861C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real lab’s PA </a:t>
            </a:r>
            <a:r>
              <a:rPr lang="en-GB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in orange</a:t>
            </a:r>
            <a:endParaRPr lang="en-US" sz="3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5" name="תמונה 4"/>
          <p:cNvPicPr/>
          <p:nvPr/>
        </p:nvPicPr>
        <p:blipFill>
          <a:blip r:embed="rId2"/>
          <a:stretch>
            <a:fillRect/>
          </a:stretch>
        </p:blipFill>
        <p:spPr>
          <a:xfrm>
            <a:off x="1304742" y="1025167"/>
            <a:ext cx="9469302" cy="4932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930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52994" y="387850"/>
            <a:ext cx="109728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2060"/>
                </a:solidFill>
              </a:rPr>
              <a:t>NN  - PA modeling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4" name="מלבן 3"/>
          <p:cNvSpPr/>
          <p:nvPr/>
        </p:nvSpPr>
        <p:spPr>
          <a:xfrm>
            <a:off x="287382" y="5957188"/>
            <a:ext cx="115040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illustration of OOB emission caused by </a:t>
            </a:r>
            <a:r>
              <a:rPr lang="en-GB" sz="2400" b="1" dirty="0">
                <a:solidFill>
                  <a:srgbClr val="002060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feedforward (22-40-2) NN</a:t>
            </a:r>
            <a:r>
              <a:rPr lang="en-GB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 </a:t>
            </a:r>
            <a:r>
              <a:rPr lang="en-GB" sz="2400" dirty="0" smtClean="0">
                <a:latin typeface="Calibri Light" panose="020F0302020204030204" pitchFamily="34" charset="0"/>
                <a:ea typeface="Times New Roman" panose="02020603050405020304" pitchFamily="18" charset="0"/>
              </a:rPr>
              <a:t>modelled </a:t>
            </a:r>
            <a:r>
              <a:rPr lang="en-GB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PA in blue, and </a:t>
            </a:r>
            <a:r>
              <a:rPr lang="en-GB" sz="2400" b="1" dirty="0">
                <a:solidFill>
                  <a:srgbClr val="FC7D0E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real lab’s PA </a:t>
            </a:r>
            <a:r>
              <a:rPr lang="en-GB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in orange</a:t>
            </a:r>
            <a:endParaRPr lang="en-US" sz="3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6" name="תמונה 5"/>
          <p:cNvPicPr/>
          <p:nvPr/>
        </p:nvPicPr>
        <p:blipFill>
          <a:blip r:embed="rId2"/>
          <a:stretch>
            <a:fillRect/>
          </a:stretch>
        </p:blipFill>
        <p:spPr>
          <a:xfrm>
            <a:off x="1435643" y="959350"/>
            <a:ext cx="9497968" cy="501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661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35279" y="574765"/>
            <a:ext cx="10972800" cy="3709852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dirty="0" smtClean="0">
                <a:solidFill>
                  <a:srgbClr val="002060"/>
                </a:solidFill>
              </a:rPr>
              <a:t>Results</a:t>
            </a:r>
          </a:p>
          <a:p>
            <a:pPr algn="ctr"/>
            <a:endParaRPr lang="en-US" sz="6600" dirty="0" smtClean="0">
              <a:solidFill>
                <a:srgbClr val="002060"/>
              </a:solidFill>
            </a:endParaRPr>
          </a:p>
          <a:p>
            <a:pPr algn="ctr"/>
            <a:r>
              <a:rPr lang="en-US" sz="6600" dirty="0" smtClean="0">
                <a:solidFill>
                  <a:srgbClr val="002060"/>
                </a:solidFill>
              </a:rPr>
              <a:t>DPD</a:t>
            </a:r>
            <a:endParaRPr lang="he-IL" sz="6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518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mtClean="0">
                <a:solidFill>
                  <a:srgbClr val="002060"/>
                </a:solidFill>
              </a:rPr>
              <a:t>Project Goal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-117565" y="1313135"/>
            <a:ext cx="12083144" cy="5309734"/>
          </a:xfrm>
          <a:prstGeom prst="rect">
            <a:avLst/>
          </a:prstGeom>
        </p:spPr>
        <p:txBody>
          <a:bodyPr/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l" rtl="0">
              <a:lnSpc>
                <a:spcPct val="100000"/>
              </a:lnSpc>
              <a:buNone/>
            </a:pPr>
            <a:endParaRPr lang="en-US" sz="2800" dirty="0" smtClean="0"/>
          </a:p>
          <a:p>
            <a:pPr lvl="1" algn="l" rtl="0">
              <a:lnSpc>
                <a:spcPct val="100000"/>
              </a:lnSpc>
            </a:pPr>
            <a:r>
              <a:rPr lang="en-US" sz="2800" dirty="0" smtClean="0"/>
              <a:t>The aim of this project is that ideally, the total response of the Pre-distorter and PAs will be linear (reduce am/am, am/pm distortions and OOB emission) up to some saturation voltage. </a:t>
            </a:r>
          </a:p>
          <a:p>
            <a:pPr marL="457200" lvl="1" indent="0" algn="l" rtl="0">
              <a:lnSpc>
                <a:spcPct val="100000"/>
              </a:lnSpc>
              <a:buNone/>
            </a:pPr>
            <a:endParaRPr lang="en-US" sz="2800" dirty="0" smtClean="0"/>
          </a:p>
          <a:p>
            <a:pPr marL="457200" lvl="1" indent="0" algn="l" rtl="0">
              <a:lnSpc>
                <a:spcPct val="100000"/>
              </a:lnSpc>
              <a:buNone/>
            </a:pPr>
            <a:endParaRPr lang="en-US" sz="2800" dirty="0" smtClean="0"/>
          </a:p>
          <a:p>
            <a:pPr lvl="1" algn="l" rtl="0">
              <a:lnSpc>
                <a:spcPct val="100000"/>
              </a:lnSpc>
            </a:pPr>
            <a:r>
              <a:rPr lang="en-US" sz="2800" dirty="0" smtClean="0"/>
              <a:t>Using </a:t>
            </a:r>
            <a:r>
              <a:rPr lang="en-US" sz="2800" dirty="0"/>
              <a:t>both classical and deep learning methods, we will create a digital pre distorter that preprocess a signal before entering a nonlinear power amplifier</a:t>
            </a:r>
            <a:r>
              <a:rPr lang="en-US" sz="2800" dirty="0" smtClean="0"/>
              <a:t>. </a:t>
            </a:r>
            <a:endParaRPr lang="en-US" sz="2800" dirty="0"/>
          </a:p>
          <a:p>
            <a:pPr lvl="1" algn="l" rtl="0">
              <a:lnSpc>
                <a:spcPct val="100000"/>
              </a:lnSpc>
            </a:pPr>
            <a:endParaRPr lang="he-IL" sz="2800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400799"/>
            <a:ext cx="2844800" cy="365125"/>
          </a:xfrm>
        </p:spPr>
        <p:txBody>
          <a:bodyPr/>
          <a:lstStyle/>
          <a:p>
            <a:pPr algn="ctr"/>
            <a:fld id="{B01D9778-10B4-40FB-B4E4-44FA89A86639}" type="slidenum">
              <a:rPr lang="en-US" smtClean="0"/>
              <a:pPr algn="ctr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55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762000" y="427038"/>
            <a:ext cx="109728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002060"/>
                </a:solidFill>
              </a:rPr>
              <a:t>Classical </a:t>
            </a:r>
            <a:r>
              <a:rPr lang="en-US" dirty="0" smtClean="0">
                <a:solidFill>
                  <a:srgbClr val="002060"/>
                </a:solidFill>
              </a:rPr>
              <a:t> - DPD</a:t>
            </a:r>
            <a:endParaRPr lang="he-IL" dirty="0">
              <a:solidFill>
                <a:srgbClr val="002060"/>
              </a:solidFill>
            </a:endParaRPr>
          </a:p>
        </p:txBody>
      </p:sp>
      <p:pic>
        <p:nvPicPr>
          <p:cNvPr id="3" name="תמונה 2"/>
          <p:cNvPicPr/>
          <p:nvPr/>
        </p:nvPicPr>
        <p:blipFill>
          <a:blip r:embed="rId2"/>
          <a:stretch>
            <a:fillRect/>
          </a:stretch>
        </p:blipFill>
        <p:spPr>
          <a:xfrm>
            <a:off x="1071154" y="998538"/>
            <a:ext cx="10354491" cy="5227172"/>
          </a:xfrm>
          <a:prstGeom prst="rect">
            <a:avLst/>
          </a:prstGeom>
        </p:spPr>
      </p:pic>
      <p:sp>
        <p:nvSpPr>
          <p:cNvPr id="6" name="מלבן 5"/>
          <p:cNvSpPr/>
          <p:nvPr/>
        </p:nvSpPr>
        <p:spPr>
          <a:xfrm>
            <a:off x="1071154" y="6225710"/>
            <a:ext cx="101106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illustration of AM/AM distortion of input signal, </a:t>
            </a:r>
            <a:r>
              <a:rPr lang="en-US" sz="2800" b="1" dirty="0">
                <a:solidFill>
                  <a:srgbClr val="FF861C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with</a:t>
            </a:r>
            <a:r>
              <a:rPr lang="en-US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 and </a:t>
            </a:r>
            <a:r>
              <a:rPr lang="en-US" sz="2800" b="1" dirty="0">
                <a:solidFill>
                  <a:srgbClr val="002060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without</a:t>
            </a:r>
            <a:r>
              <a:rPr lang="en-US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 classical DPD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85041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762000" y="427038"/>
            <a:ext cx="109728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002060"/>
                </a:solidFill>
              </a:rPr>
              <a:t>Classical </a:t>
            </a:r>
            <a:r>
              <a:rPr lang="en-US" dirty="0" smtClean="0">
                <a:solidFill>
                  <a:srgbClr val="002060"/>
                </a:solidFill>
              </a:rPr>
              <a:t> - DPD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6" name="מלבן 5"/>
          <p:cNvSpPr/>
          <p:nvPr/>
        </p:nvSpPr>
        <p:spPr>
          <a:xfrm>
            <a:off x="977718" y="6190296"/>
            <a:ext cx="101106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 smtClean="0">
                <a:latin typeface="Calibri Light" panose="020F0302020204030204" pitchFamily="34" charset="0"/>
                <a:ea typeface="Times New Roman" panose="02020603050405020304" pitchFamily="18" charset="0"/>
              </a:rPr>
              <a:t>illustration </a:t>
            </a:r>
            <a:r>
              <a:rPr lang="en-GB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of AM/PM distortion of input signal, </a:t>
            </a:r>
            <a:r>
              <a:rPr lang="en-GB" sz="3200" b="1" dirty="0" smtClean="0">
                <a:solidFill>
                  <a:srgbClr val="FC7D0E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with</a:t>
            </a:r>
            <a:r>
              <a:rPr lang="en-GB" sz="2400" dirty="0" smtClean="0">
                <a:latin typeface="Calibri Light" panose="020F0302020204030204" pitchFamily="34" charset="0"/>
                <a:ea typeface="Times New Roman" panose="02020603050405020304" pitchFamily="18" charset="0"/>
              </a:rPr>
              <a:t> </a:t>
            </a:r>
            <a:r>
              <a:rPr lang="en-GB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and </a:t>
            </a:r>
            <a:r>
              <a:rPr lang="en-GB" sz="2800" b="1" dirty="0">
                <a:solidFill>
                  <a:srgbClr val="002060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without</a:t>
            </a:r>
            <a:r>
              <a:rPr lang="en-GB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 classical DPD</a:t>
            </a:r>
            <a:endParaRPr lang="en-US" sz="2400" dirty="0"/>
          </a:p>
        </p:txBody>
      </p:sp>
      <p:pic>
        <p:nvPicPr>
          <p:cNvPr id="7" name="תמונה 6"/>
          <p:cNvPicPr/>
          <p:nvPr/>
        </p:nvPicPr>
        <p:blipFill>
          <a:blip r:embed="rId2"/>
          <a:stretch>
            <a:fillRect/>
          </a:stretch>
        </p:blipFill>
        <p:spPr>
          <a:xfrm>
            <a:off x="977718" y="998538"/>
            <a:ext cx="10204088" cy="5205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983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762000" y="427038"/>
            <a:ext cx="109728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002060"/>
                </a:solidFill>
              </a:rPr>
              <a:t>Classical </a:t>
            </a:r>
            <a:r>
              <a:rPr lang="en-US" dirty="0" smtClean="0">
                <a:solidFill>
                  <a:srgbClr val="002060"/>
                </a:solidFill>
              </a:rPr>
              <a:t> - DPD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6" name="מלבן 5"/>
          <p:cNvSpPr/>
          <p:nvPr/>
        </p:nvSpPr>
        <p:spPr>
          <a:xfrm>
            <a:off x="509451" y="6027003"/>
            <a:ext cx="106723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illustration of OOB emission caused by </a:t>
            </a:r>
            <a:r>
              <a:rPr lang="en-GB" sz="2400" dirty="0" err="1">
                <a:latin typeface="Calibri Light" panose="020F0302020204030204" pitchFamily="34" charset="0"/>
                <a:ea typeface="Times New Roman" panose="02020603050405020304" pitchFamily="18" charset="0"/>
              </a:rPr>
              <a:t>modeled</a:t>
            </a:r>
            <a:r>
              <a:rPr lang="en-GB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 PA, </a:t>
            </a:r>
            <a:r>
              <a:rPr lang="en-GB" sz="2800" b="1" dirty="0">
                <a:solidFill>
                  <a:srgbClr val="FF861C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with</a:t>
            </a:r>
            <a:r>
              <a:rPr lang="en-GB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 and </a:t>
            </a:r>
            <a:r>
              <a:rPr lang="en-GB" sz="2800" b="1" dirty="0">
                <a:solidFill>
                  <a:srgbClr val="002060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without</a:t>
            </a:r>
            <a:r>
              <a:rPr lang="en-GB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 classical DPD</a:t>
            </a:r>
            <a:endParaRPr lang="en-US" sz="2400" dirty="0"/>
          </a:p>
        </p:txBody>
      </p:sp>
      <p:pic>
        <p:nvPicPr>
          <p:cNvPr id="5" name="תמונה 4"/>
          <p:cNvPicPr/>
          <p:nvPr/>
        </p:nvPicPr>
        <p:blipFill>
          <a:blip r:embed="rId2"/>
          <a:stretch>
            <a:fillRect/>
          </a:stretch>
        </p:blipFill>
        <p:spPr>
          <a:xfrm>
            <a:off x="1399562" y="1175719"/>
            <a:ext cx="9453836" cy="4703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87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762000" y="427038"/>
            <a:ext cx="109728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2060"/>
                </a:solidFill>
              </a:rPr>
              <a:t>NN  - DPD</a:t>
            </a:r>
            <a:endParaRPr lang="he-IL" dirty="0">
              <a:solidFill>
                <a:srgbClr val="002060"/>
              </a:solidFill>
            </a:endParaRPr>
          </a:p>
        </p:txBody>
      </p:sp>
      <p:pic>
        <p:nvPicPr>
          <p:cNvPr id="3" name="תמונה 2"/>
          <p:cNvPicPr/>
          <p:nvPr/>
        </p:nvPicPr>
        <p:blipFill>
          <a:blip r:embed="rId2"/>
          <a:stretch>
            <a:fillRect/>
          </a:stretch>
        </p:blipFill>
        <p:spPr>
          <a:xfrm>
            <a:off x="1094921" y="998538"/>
            <a:ext cx="10073822" cy="5149661"/>
          </a:xfrm>
          <a:prstGeom prst="rect">
            <a:avLst/>
          </a:prstGeom>
        </p:spPr>
      </p:pic>
      <p:sp>
        <p:nvSpPr>
          <p:cNvPr id="4" name="מלבן 3"/>
          <p:cNvSpPr/>
          <p:nvPr/>
        </p:nvSpPr>
        <p:spPr>
          <a:xfrm>
            <a:off x="0" y="6079202"/>
            <a:ext cx="1149927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illustration of AM/AM distortion of input signal, </a:t>
            </a:r>
            <a:r>
              <a:rPr lang="en-GB" sz="2400" b="1" dirty="0">
                <a:solidFill>
                  <a:srgbClr val="FC7D0E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with</a:t>
            </a:r>
            <a:r>
              <a:rPr lang="en-GB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 (orange) and </a:t>
            </a:r>
            <a:r>
              <a:rPr lang="en-GB" sz="2400" b="1" dirty="0">
                <a:solidFill>
                  <a:srgbClr val="002060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without</a:t>
            </a:r>
            <a:r>
              <a:rPr lang="en-GB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 (blue) </a:t>
            </a:r>
          </a:p>
          <a:p>
            <a:pPr algn="ctr"/>
            <a:r>
              <a:rPr lang="en-GB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feedforward (22-30-40-30-20-10-2) NN </a:t>
            </a:r>
            <a:r>
              <a:rPr lang="en-GB" sz="2400" dirty="0" smtClean="0">
                <a:latin typeface="Calibri Light" panose="020F0302020204030204" pitchFamily="34" charset="0"/>
                <a:ea typeface="Times New Roman" panose="02020603050405020304" pitchFamily="18" charset="0"/>
              </a:rPr>
              <a:t>modelled </a:t>
            </a:r>
            <a:r>
              <a:rPr lang="en-GB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DPD</a:t>
            </a:r>
          </a:p>
        </p:txBody>
      </p:sp>
    </p:spTree>
    <p:extLst>
      <p:ext uri="{BB962C8B-B14F-4D97-AF65-F5344CB8AC3E}">
        <p14:creationId xmlns:p14="http://schemas.microsoft.com/office/powerpoint/2010/main" val="1237576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762000" y="427038"/>
            <a:ext cx="109728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2060"/>
                </a:solidFill>
              </a:rPr>
              <a:t>NN  - DPD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4" name="מלבן 3"/>
          <p:cNvSpPr/>
          <p:nvPr/>
        </p:nvSpPr>
        <p:spPr>
          <a:xfrm>
            <a:off x="0" y="6079202"/>
            <a:ext cx="1149927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illustration of </a:t>
            </a:r>
            <a:r>
              <a:rPr lang="en-GB" sz="2400" dirty="0" smtClean="0">
                <a:latin typeface="Calibri Light" panose="020F0302020204030204" pitchFamily="34" charset="0"/>
                <a:ea typeface="Times New Roman" panose="02020603050405020304" pitchFamily="18" charset="0"/>
              </a:rPr>
              <a:t>AM/PM </a:t>
            </a:r>
            <a:r>
              <a:rPr lang="en-GB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distortion of input signal, </a:t>
            </a:r>
            <a:r>
              <a:rPr lang="en-GB" sz="2400" b="1" dirty="0">
                <a:solidFill>
                  <a:srgbClr val="FC7D0E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with</a:t>
            </a:r>
            <a:r>
              <a:rPr lang="en-GB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 (orange) and </a:t>
            </a:r>
            <a:r>
              <a:rPr lang="en-GB" sz="2400" b="1" dirty="0">
                <a:solidFill>
                  <a:srgbClr val="002060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without</a:t>
            </a:r>
            <a:r>
              <a:rPr lang="en-GB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 (blue) </a:t>
            </a:r>
          </a:p>
          <a:p>
            <a:pPr algn="ctr"/>
            <a:r>
              <a:rPr lang="en-GB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feedforward (22-30-40-30-20-10-2) NN </a:t>
            </a:r>
            <a:r>
              <a:rPr lang="en-GB" sz="2400" dirty="0" smtClean="0">
                <a:latin typeface="Calibri Light" panose="020F0302020204030204" pitchFamily="34" charset="0"/>
                <a:ea typeface="Times New Roman" panose="02020603050405020304" pitchFamily="18" charset="0"/>
              </a:rPr>
              <a:t>modelled </a:t>
            </a:r>
            <a:r>
              <a:rPr lang="en-GB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DPD</a:t>
            </a:r>
          </a:p>
        </p:txBody>
      </p:sp>
      <p:pic>
        <p:nvPicPr>
          <p:cNvPr id="5" name="תמונה 4"/>
          <p:cNvPicPr/>
          <p:nvPr/>
        </p:nvPicPr>
        <p:blipFill>
          <a:blip r:embed="rId2"/>
          <a:stretch>
            <a:fillRect/>
          </a:stretch>
        </p:blipFill>
        <p:spPr>
          <a:xfrm>
            <a:off x="1253836" y="998538"/>
            <a:ext cx="9989127" cy="511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92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761999" y="216557"/>
            <a:ext cx="109728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2060"/>
                </a:solidFill>
              </a:rPr>
              <a:t>NN  - DPD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4" name="מלבן 3"/>
          <p:cNvSpPr/>
          <p:nvPr/>
        </p:nvSpPr>
        <p:spPr>
          <a:xfrm>
            <a:off x="0" y="6079202"/>
            <a:ext cx="1149927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illustration of OOB emission, </a:t>
            </a:r>
            <a:r>
              <a:rPr lang="en-GB" sz="2400" b="1" dirty="0">
                <a:solidFill>
                  <a:srgbClr val="FC7D0E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with</a:t>
            </a:r>
            <a:r>
              <a:rPr lang="en-GB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 (orange) and </a:t>
            </a:r>
            <a:r>
              <a:rPr lang="en-GB" sz="2400" b="1" dirty="0">
                <a:solidFill>
                  <a:srgbClr val="002060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without</a:t>
            </a:r>
            <a:r>
              <a:rPr lang="en-GB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 (blue) </a:t>
            </a:r>
          </a:p>
          <a:p>
            <a:pPr algn="ctr"/>
            <a:r>
              <a:rPr lang="en-GB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feedforward (22-30-40-30-20-10-2) NN </a:t>
            </a:r>
            <a:r>
              <a:rPr lang="en-GB" sz="2400" dirty="0" smtClean="0">
                <a:latin typeface="Calibri Light" panose="020F0302020204030204" pitchFamily="34" charset="0"/>
                <a:ea typeface="Times New Roman" panose="02020603050405020304" pitchFamily="18" charset="0"/>
              </a:rPr>
              <a:t>modelled </a:t>
            </a:r>
            <a:r>
              <a:rPr lang="en-GB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DPD</a:t>
            </a:r>
          </a:p>
        </p:txBody>
      </p:sp>
      <p:pic>
        <p:nvPicPr>
          <p:cNvPr id="6" name="תמונה 5"/>
          <p:cNvPicPr/>
          <p:nvPr/>
        </p:nvPicPr>
        <p:blipFill>
          <a:blip r:embed="rId2"/>
          <a:stretch>
            <a:fillRect/>
          </a:stretch>
        </p:blipFill>
        <p:spPr>
          <a:xfrm>
            <a:off x="1184563" y="998538"/>
            <a:ext cx="10127673" cy="5129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651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599" y="313539"/>
            <a:ext cx="109728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2060"/>
                </a:solidFill>
              </a:rPr>
              <a:t>Comparisons with different models</a:t>
            </a:r>
            <a:endParaRPr lang="he-IL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156754" y="793569"/>
                <a:ext cx="12035246" cy="6064431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 rtl="0">
                  <a:buNone/>
                </a:pPr>
                <a:endParaRPr lang="en-US" dirty="0" smtClean="0"/>
              </a:p>
              <a:p>
                <a:pPr algn="l" rtl="0"/>
                <a:r>
                  <a:rPr lang="en-GB" dirty="0"/>
                  <a:t>In order to compare different NN architectures and to justify why we chose the proposed model, different comparisons will be </a:t>
                </a:r>
                <a:r>
                  <a:rPr lang="en-GB" dirty="0" smtClean="0"/>
                  <a:t>shown.</a:t>
                </a:r>
              </a:p>
              <a:p>
                <a:pPr algn="l" rtl="0"/>
                <a:endParaRPr lang="en-GB" dirty="0"/>
              </a:p>
              <a:p>
                <a:pPr algn="l" rtl="0"/>
                <a:r>
                  <a:rPr lang="en-US" dirty="0"/>
                  <a:t>In order to test AM/AM performance, we calculated the normalized MMSE between desired output (Gain*input) and modeled output with </a:t>
                </a:r>
                <a:r>
                  <a:rPr lang="en-US" dirty="0" smtClean="0"/>
                  <a:t>DPD</a:t>
                </a:r>
              </a:p>
              <a:p>
                <a:pPr algn="l" rtl="0"/>
                <a:endParaRPr lang="en-US" dirty="0"/>
              </a:p>
              <a:p>
                <a:pPr algn="l" rtl="0"/>
                <a:r>
                  <a:rPr lang="en-US" dirty="0"/>
                  <a:t>Moreover, we checked what is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of linear regression of the AM/AM curvature</a:t>
                </a:r>
                <a:r>
                  <a:rPr lang="en-US" dirty="0" smtClean="0"/>
                  <a:t>.</a:t>
                </a:r>
              </a:p>
              <a:p>
                <a:pPr algn="l" rtl="0"/>
                <a:endParaRPr lang="en-US" dirty="0" smtClean="0"/>
              </a:p>
              <a:p>
                <a:pPr algn="l" rtl="0"/>
                <a:endParaRPr lang="en-US" dirty="0" smtClean="0"/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754" y="793569"/>
                <a:ext cx="12035246" cy="6064431"/>
              </a:xfrm>
              <a:prstGeom prst="rect">
                <a:avLst/>
              </a:prstGeom>
              <a:blipFill>
                <a:blip r:embed="rId2"/>
                <a:stretch>
                  <a:fillRect l="-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5291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599" y="313539"/>
            <a:ext cx="109728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2060"/>
                </a:solidFill>
              </a:rPr>
              <a:t>Comparisons with different models</a:t>
            </a:r>
            <a:endParaRPr lang="he-IL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טבלה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25058537"/>
                  </p:ext>
                </p:extLst>
              </p:nvPr>
            </p:nvGraphicFramePr>
            <p:xfrm>
              <a:off x="372311" y="1290285"/>
              <a:ext cx="11034992" cy="2289732"/>
            </p:xfrm>
            <a:graphic>
              <a:graphicData uri="http://schemas.openxmlformats.org/drawingml/2006/table">
                <a:tbl>
                  <a:tblPr firstRow="1" firstCol="1" bandRow="1">
                    <a:tableStyleId>{793D81CF-94F2-401A-BA57-92F5A7B2D0C5}</a:tableStyleId>
                  </a:tblPr>
                  <a:tblGrid>
                    <a:gridCol w="3677588">
                      <a:extLst>
                        <a:ext uri="{9D8B030D-6E8A-4147-A177-3AD203B41FA5}">
                          <a16:colId xmlns:a16="http://schemas.microsoft.com/office/drawing/2014/main" val="3794307833"/>
                        </a:ext>
                      </a:extLst>
                    </a:gridCol>
                    <a:gridCol w="3678702">
                      <a:extLst>
                        <a:ext uri="{9D8B030D-6E8A-4147-A177-3AD203B41FA5}">
                          <a16:colId xmlns:a16="http://schemas.microsoft.com/office/drawing/2014/main" val="897301688"/>
                        </a:ext>
                      </a:extLst>
                    </a:gridCol>
                    <a:gridCol w="3678702">
                      <a:extLst>
                        <a:ext uri="{9D8B030D-6E8A-4147-A177-3AD203B41FA5}">
                          <a16:colId xmlns:a16="http://schemas.microsoft.com/office/drawing/2014/main" val="142098537"/>
                        </a:ext>
                      </a:extLst>
                    </a:gridCol>
                  </a:tblGrid>
                  <a:tr h="320662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>
                              <a:effectLst/>
                            </a:rPr>
                            <a:t>DPD Model</a:t>
                          </a:r>
                          <a:endParaRPr lang="en-US" sz="2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20248" marR="12024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dirty="0">
                              <a:effectLst/>
                            </a:rPr>
                            <a:t>MMSE</a:t>
                          </a:r>
                          <a:endParaRPr lang="en-US" sz="21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20248" marR="12024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p>
                                    <m:r>
                                      <a:rPr lang="en-US" sz="2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20248" marR="120248" marT="0" marB="0"/>
                    </a:tc>
                    <a:extLst>
                      <a:ext uri="{0D108BD9-81ED-4DB2-BD59-A6C34878D82A}">
                        <a16:rowId xmlns:a16="http://schemas.microsoft.com/office/drawing/2014/main" val="212438723"/>
                      </a:ext>
                    </a:extLst>
                  </a:tr>
                  <a:tr h="320662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>
                              <a:effectLst/>
                            </a:rPr>
                            <a:t>22-30-2</a:t>
                          </a:r>
                          <a:endParaRPr lang="en-US" sz="2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20248" marR="12024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dirty="0">
                              <a:effectLst/>
                            </a:rPr>
                            <a:t>-</a:t>
                          </a:r>
                          <a:r>
                            <a:rPr lang="en-US" sz="2100" dirty="0" smtClean="0">
                              <a:effectLst/>
                            </a:rPr>
                            <a:t>14.4 </a:t>
                          </a:r>
                          <a:r>
                            <a:rPr lang="en-US" sz="2100" dirty="0">
                              <a:effectLst/>
                            </a:rPr>
                            <a:t>dB</a:t>
                          </a:r>
                          <a:endParaRPr lang="en-US" sz="21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20248" marR="12024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>
                              <a:effectLst/>
                            </a:rPr>
                            <a:t>0.9969</a:t>
                          </a:r>
                          <a:endParaRPr lang="en-US" sz="2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20248" marR="120248" marT="0" marB="0"/>
                    </a:tc>
                    <a:extLst>
                      <a:ext uri="{0D108BD9-81ED-4DB2-BD59-A6C34878D82A}">
                        <a16:rowId xmlns:a16="http://schemas.microsoft.com/office/drawing/2014/main" val="108295409"/>
                      </a:ext>
                    </a:extLst>
                  </a:tr>
                  <a:tr h="320662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>
                              <a:effectLst/>
                            </a:rPr>
                            <a:t>22-40-2</a:t>
                          </a:r>
                          <a:endParaRPr lang="en-US" sz="2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20248" marR="12024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dirty="0">
                              <a:effectLst/>
                            </a:rPr>
                            <a:t>-</a:t>
                          </a:r>
                          <a:r>
                            <a:rPr lang="en-US" sz="2100" dirty="0" smtClean="0">
                              <a:effectLst/>
                            </a:rPr>
                            <a:t>16.4 </a:t>
                          </a:r>
                          <a:r>
                            <a:rPr lang="en-US" sz="2100" dirty="0">
                              <a:effectLst/>
                            </a:rPr>
                            <a:t>dB</a:t>
                          </a:r>
                          <a:endParaRPr lang="en-US" sz="21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20248" marR="12024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>
                              <a:effectLst/>
                            </a:rPr>
                            <a:t>0.9985</a:t>
                          </a:r>
                          <a:endParaRPr lang="en-US" sz="2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20248" marR="120248" marT="0" marB="0"/>
                    </a:tc>
                    <a:extLst>
                      <a:ext uri="{0D108BD9-81ED-4DB2-BD59-A6C34878D82A}">
                        <a16:rowId xmlns:a16="http://schemas.microsoft.com/office/drawing/2014/main" val="4064006051"/>
                      </a:ext>
                    </a:extLst>
                  </a:tr>
                  <a:tr h="320662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>
                              <a:effectLst/>
                            </a:rPr>
                            <a:t>22-50-2</a:t>
                          </a:r>
                          <a:endParaRPr lang="en-US" sz="2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20248" marR="12024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dirty="0">
                              <a:effectLst/>
                            </a:rPr>
                            <a:t>-</a:t>
                          </a:r>
                          <a:r>
                            <a:rPr lang="en-US" sz="2100" dirty="0" smtClean="0">
                              <a:effectLst/>
                            </a:rPr>
                            <a:t>16.7 </a:t>
                          </a:r>
                          <a:r>
                            <a:rPr lang="en-US" sz="2100" dirty="0">
                              <a:effectLst/>
                            </a:rPr>
                            <a:t>dB</a:t>
                          </a:r>
                          <a:endParaRPr lang="en-US" sz="21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20248" marR="12024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>
                              <a:effectLst/>
                            </a:rPr>
                            <a:t>0.9986</a:t>
                          </a:r>
                          <a:endParaRPr lang="en-US" sz="2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20248" marR="120248" marT="0" marB="0"/>
                    </a:tc>
                    <a:extLst>
                      <a:ext uri="{0D108BD9-81ED-4DB2-BD59-A6C34878D82A}">
                        <a16:rowId xmlns:a16="http://schemas.microsoft.com/office/drawing/2014/main" val="1873832659"/>
                      </a:ext>
                    </a:extLst>
                  </a:tr>
                  <a:tr h="320662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dirty="0">
                              <a:effectLst/>
                            </a:rPr>
                            <a:t>22-25-35-30-20-10-2</a:t>
                          </a:r>
                          <a:endParaRPr lang="en-US" sz="21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20248" marR="12024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dirty="0">
                              <a:effectLst/>
                            </a:rPr>
                            <a:t>-</a:t>
                          </a:r>
                          <a:r>
                            <a:rPr lang="en-US" sz="2100" dirty="0" smtClean="0">
                              <a:effectLst/>
                            </a:rPr>
                            <a:t>17.7 </a:t>
                          </a:r>
                          <a:r>
                            <a:rPr lang="en-US" sz="2100" dirty="0">
                              <a:effectLst/>
                            </a:rPr>
                            <a:t>dB</a:t>
                          </a:r>
                          <a:endParaRPr lang="en-US" sz="21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20248" marR="12024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>
                              <a:effectLst/>
                            </a:rPr>
                            <a:t>0.9993</a:t>
                          </a:r>
                          <a:endParaRPr lang="en-US" sz="2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20248" marR="120248" marT="0" marB="0"/>
                    </a:tc>
                    <a:extLst>
                      <a:ext uri="{0D108BD9-81ED-4DB2-BD59-A6C34878D82A}">
                        <a16:rowId xmlns:a16="http://schemas.microsoft.com/office/drawing/2014/main" val="1508502599"/>
                      </a:ext>
                    </a:extLst>
                  </a:tr>
                  <a:tr h="320662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>
                              <a:effectLst/>
                            </a:rPr>
                            <a:t>22-30-40-30-20-10-2</a:t>
                          </a:r>
                          <a:endParaRPr lang="en-US" sz="2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20248" marR="12024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dirty="0">
                              <a:effectLst/>
                            </a:rPr>
                            <a:t>--</a:t>
                          </a:r>
                          <a:r>
                            <a:rPr lang="en-US" sz="2100" dirty="0" smtClean="0">
                              <a:effectLst/>
                            </a:rPr>
                            <a:t>17.4 </a:t>
                          </a:r>
                          <a:r>
                            <a:rPr lang="en-US" sz="2100" dirty="0">
                              <a:effectLst/>
                            </a:rPr>
                            <a:t>dB</a:t>
                          </a:r>
                          <a:endParaRPr lang="en-US" sz="21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20248" marR="12024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b="1" dirty="0">
                              <a:effectLst/>
                            </a:rPr>
                            <a:t>0.9996</a:t>
                          </a:r>
                          <a:endParaRPr lang="en-US" sz="2100" b="1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20248" marR="120248" marT="0" marB="0"/>
                    </a:tc>
                    <a:extLst>
                      <a:ext uri="{0D108BD9-81ED-4DB2-BD59-A6C34878D82A}">
                        <a16:rowId xmlns:a16="http://schemas.microsoft.com/office/drawing/2014/main" val="2373951311"/>
                      </a:ext>
                    </a:extLst>
                  </a:tr>
                  <a:tr h="320662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 dirty="0">
                              <a:effectLst/>
                              <a:latin typeface="Calibri Light" panose="020F0302020204030204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Classical method</a:t>
                          </a:r>
                          <a:endParaRPr lang="en-US" sz="20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b="1" dirty="0">
                              <a:effectLst/>
                              <a:latin typeface="Calibri Light" panose="020F0302020204030204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-</a:t>
                          </a:r>
                          <a:r>
                            <a:rPr lang="en-US" sz="2400" b="1" dirty="0" smtClean="0">
                              <a:effectLst/>
                              <a:latin typeface="Calibri Light" panose="020F0302020204030204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22 </a:t>
                          </a:r>
                          <a:r>
                            <a:rPr lang="en-US" sz="2400" b="1" dirty="0">
                              <a:effectLst/>
                              <a:latin typeface="Calibri Light" panose="020F0302020204030204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dB</a:t>
                          </a:r>
                          <a:endParaRPr lang="en-US" sz="2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 dirty="0">
                              <a:effectLst/>
                              <a:latin typeface="Calibri Light" panose="020F0302020204030204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0.9998</a:t>
                          </a:r>
                          <a:endParaRPr lang="en-US" sz="20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0606613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טבלה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25058537"/>
                  </p:ext>
                </p:extLst>
              </p:nvPr>
            </p:nvGraphicFramePr>
            <p:xfrm>
              <a:off x="372311" y="1290285"/>
              <a:ext cx="11034992" cy="2289732"/>
            </p:xfrm>
            <a:graphic>
              <a:graphicData uri="http://schemas.openxmlformats.org/drawingml/2006/table">
                <a:tbl>
                  <a:tblPr firstRow="1" firstCol="1" bandRow="1">
                    <a:tableStyleId>{793D81CF-94F2-401A-BA57-92F5A7B2D0C5}</a:tableStyleId>
                  </a:tblPr>
                  <a:tblGrid>
                    <a:gridCol w="3677588">
                      <a:extLst>
                        <a:ext uri="{9D8B030D-6E8A-4147-A177-3AD203B41FA5}">
                          <a16:colId xmlns:a16="http://schemas.microsoft.com/office/drawing/2014/main" val="3794307833"/>
                        </a:ext>
                      </a:extLst>
                    </a:gridCol>
                    <a:gridCol w="3678702">
                      <a:extLst>
                        <a:ext uri="{9D8B030D-6E8A-4147-A177-3AD203B41FA5}">
                          <a16:colId xmlns:a16="http://schemas.microsoft.com/office/drawing/2014/main" val="897301688"/>
                        </a:ext>
                      </a:extLst>
                    </a:gridCol>
                    <a:gridCol w="3678702">
                      <a:extLst>
                        <a:ext uri="{9D8B030D-6E8A-4147-A177-3AD203B41FA5}">
                          <a16:colId xmlns:a16="http://schemas.microsoft.com/office/drawing/2014/main" val="142098537"/>
                        </a:ext>
                      </a:extLst>
                    </a:gridCol>
                  </a:tblGrid>
                  <a:tr h="320662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>
                              <a:effectLst/>
                            </a:rPr>
                            <a:t>DPD Model</a:t>
                          </a:r>
                          <a:endParaRPr lang="en-US" sz="2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20248" marR="12024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dirty="0">
                              <a:effectLst/>
                            </a:rPr>
                            <a:t>MMSE</a:t>
                          </a:r>
                          <a:endParaRPr lang="en-US" sz="21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20248" marR="120248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0248" marR="120248" marT="0" marB="0">
                        <a:blipFill>
                          <a:blip r:embed="rId2"/>
                          <a:stretch>
                            <a:fillRect l="-200000" t="-24528" r="-331" b="-6679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438723"/>
                      </a:ext>
                    </a:extLst>
                  </a:tr>
                  <a:tr h="320662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>
                              <a:effectLst/>
                            </a:rPr>
                            <a:t>22-30-2</a:t>
                          </a:r>
                          <a:endParaRPr lang="en-US" sz="2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20248" marR="12024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dirty="0">
                              <a:effectLst/>
                            </a:rPr>
                            <a:t>-</a:t>
                          </a:r>
                          <a:r>
                            <a:rPr lang="en-US" sz="2100" dirty="0" smtClean="0">
                              <a:effectLst/>
                            </a:rPr>
                            <a:t>14.4 </a:t>
                          </a:r>
                          <a:r>
                            <a:rPr lang="en-US" sz="2100" dirty="0">
                              <a:effectLst/>
                            </a:rPr>
                            <a:t>dB</a:t>
                          </a:r>
                          <a:endParaRPr lang="en-US" sz="21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20248" marR="12024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>
                              <a:effectLst/>
                            </a:rPr>
                            <a:t>0.9969</a:t>
                          </a:r>
                          <a:endParaRPr lang="en-US" sz="2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20248" marR="120248" marT="0" marB="0"/>
                    </a:tc>
                    <a:extLst>
                      <a:ext uri="{0D108BD9-81ED-4DB2-BD59-A6C34878D82A}">
                        <a16:rowId xmlns:a16="http://schemas.microsoft.com/office/drawing/2014/main" val="108295409"/>
                      </a:ext>
                    </a:extLst>
                  </a:tr>
                  <a:tr h="320662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>
                              <a:effectLst/>
                            </a:rPr>
                            <a:t>22-40-2</a:t>
                          </a:r>
                          <a:endParaRPr lang="en-US" sz="2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20248" marR="12024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dirty="0">
                              <a:effectLst/>
                            </a:rPr>
                            <a:t>-</a:t>
                          </a:r>
                          <a:r>
                            <a:rPr lang="en-US" sz="2100" dirty="0" smtClean="0">
                              <a:effectLst/>
                            </a:rPr>
                            <a:t>16.4 </a:t>
                          </a:r>
                          <a:r>
                            <a:rPr lang="en-US" sz="2100" dirty="0">
                              <a:effectLst/>
                            </a:rPr>
                            <a:t>dB</a:t>
                          </a:r>
                          <a:endParaRPr lang="en-US" sz="21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20248" marR="12024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>
                              <a:effectLst/>
                            </a:rPr>
                            <a:t>0.9985</a:t>
                          </a:r>
                          <a:endParaRPr lang="en-US" sz="2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20248" marR="120248" marT="0" marB="0"/>
                    </a:tc>
                    <a:extLst>
                      <a:ext uri="{0D108BD9-81ED-4DB2-BD59-A6C34878D82A}">
                        <a16:rowId xmlns:a16="http://schemas.microsoft.com/office/drawing/2014/main" val="4064006051"/>
                      </a:ext>
                    </a:extLst>
                  </a:tr>
                  <a:tr h="320662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>
                              <a:effectLst/>
                            </a:rPr>
                            <a:t>22-50-2</a:t>
                          </a:r>
                          <a:endParaRPr lang="en-US" sz="2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20248" marR="12024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dirty="0">
                              <a:effectLst/>
                            </a:rPr>
                            <a:t>-</a:t>
                          </a:r>
                          <a:r>
                            <a:rPr lang="en-US" sz="2100" dirty="0" smtClean="0">
                              <a:effectLst/>
                            </a:rPr>
                            <a:t>16.7 </a:t>
                          </a:r>
                          <a:r>
                            <a:rPr lang="en-US" sz="2100" dirty="0">
                              <a:effectLst/>
                            </a:rPr>
                            <a:t>dB</a:t>
                          </a:r>
                          <a:endParaRPr lang="en-US" sz="21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20248" marR="12024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>
                              <a:effectLst/>
                            </a:rPr>
                            <a:t>0.9986</a:t>
                          </a:r>
                          <a:endParaRPr lang="en-US" sz="2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20248" marR="120248" marT="0" marB="0"/>
                    </a:tc>
                    <a:extLst>
                      <a:ext uri="{0D108BD9-81ED-4DB2-BD59-A6C34878D82A}">
                        <a16:rowId xmlns:a16="http://schemas.microsoft.com/office/drawing/2014/main" val="1873832659"/>
                      </a:ext>
                    </a:extLst>
                  </a:tr>
                  <a:tr h="320662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dirty="0">
                              <a:effectLst/>
                            </a:rPr>
                            <a:t>22-25-35-30-20-10-2</a:t>
                          </a:r>
                          <a:endParaRPr lang="en-US" sz="21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20248" marR="12024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dirty="0">
                              <a:effectLst/>
                            </a:rPr>
                            <a:t>-</a:t>
                          </a:r>
                          <a:r>
                            <a:rPr lang="en-US" sz="2100" dirty="0" smtClean="0">
                              <a:effectLst/>
                            </a:rPr>
                            <a:t>17.7 </a:t>
                          </a:r>
                          <a:r>
                            <a:rPr lang="en-US" sz="2100" dirty="0">
                              <a:effectLst/>
                            </a:rPr>
                            <a:t>dB</a:t>
                          </a:r>
                          <a:endParaRPr lang="en-US" sz="21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20248" marR="12024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>
                              <a:effectLst/>
                            </a:rPr>
                            <a:t>0.9993</a:t>
                          </a:r>
                          <a:endParaRPr lang="en-US" sz="2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20248" marR="120248" marT="0" marB="0"/>
                    </a:tc>
                    <a:extLst>
                      <a:ext uri="{0D108BD9-81ED-4DB2-BD59-A6C34878D82A}">
                        <a16:rowId xmlns:a16="http://schemas.microsoft.com/office/drawing/2014/main" val="1508502599"/>
                      </a:ext>
                    </a:extLst>
                  </a:tr>
                  <a:tr h="320662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>
                              <a:effectLst/>
                            </a:rPr>
                            <a:t>22-30-40-30-20-10-2</a:t>
                          </a:r>
                          <a:endParaRPr lang="en-US" sz="2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20248" marR="12024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dirty="0">
                              <a:effectLst/>
                            </a:rPr>
                            <a:t>--</a:t>
                          </a:r>
                          <a:r>
                            <a:rPr lang="en-US" sz="2100" dirty="0" smtClean="0">
                              <a:effectLst/>
                            </a:rPr>
                            <a:t>17.4 </a:t>
                          </a:r>
                          <a:r>
                            <a:rPr lang="en-US" sz="2100" dirty="0">
                              <a:effectLst/>
                            </a:rPr>
                            <a:t>dB</a:t>
                          </a:r>
                          <a:endParaRPr lang="en-US" sz="21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20248" marR="12024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b="1" dirty="0">
                              <a:effectLst/>
                            </a:rPr>
                            <a:t>0.9996</a:t>
                          </a:r>
                          <a:endParaRPr lang="en-US" sz="2100" b="1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20248" marR="120248" marT="0" marB="0"/>
                    </a:tc>
                    <a:extLst>
                      <a:ext uri="{0D108BD9-81ED-4DB2-BD59-A6C34878D82A}">
                        <a16:rowId xmlns:a16="http://schemas.microsoft.com/office/drawing/2014/main" val="237395131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 dirty="0">
                              <a:effectLst/>
                              <a:latin typeface="Calibri Light" panose="020F0302020204030204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Classical method</a:t>
                          </a:r>
                          <a:endParaRPr lang="en-US" sz="20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b="1" dirty="0">
                              <a:effectLst/>
                              <a:latin typeface="Calibri Light" panose="020F0302020204030204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-</a:t>
                          </a:r>
                          <a:r>
                            <a:rPr lang="en-US" sz="2400" b="1" dirty="0" smtClean="0">
                              <a:effectLst/>
                              <a:latin typeface="Calibri Light" panose="020F0302020204030204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22 </a:t>
                          </a:r>
                          <a:r>
                            <a:rPr lang="en-US" sz="2400" b="1" dirty="0">
                              <a:effectLst/>
                              <a:latin typeface="Calibri Light" panose="020F0302020204030204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dB</a:t>
                          </a:r>
                          <a:endParaRPr lang="en-US" sz="2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 dirty="0">
                              <a:effectLst/>
                              <a:latin typeface="Calibri Light" panose="020F0302020204030204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0.9998</a:t>
                          </a:r>
                          <a:endParaRPr lang="en-US" sz="20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06066139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מלבן 5"/>
          <p:cNvSpPr/>
          <p:nvPr/>
        </p:nvSpPr>
        <p:spPr>
          <a:xfrm>
            <a:off x="573048" y="3657882"/>
            <a:ext cx="1083425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AM/AM performance for different DPD NN models. The proposed model has the most linear AM/AM curvature</a:t>
            </a:r>
            <a:endParaRPr lang="en-US" sz="24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35422" y="4696977"/>
            <a:ext cx="11758155" cy="1412878"/>
          </a:xfrm>
          <a:prstGeom prst="rect">
            <a:avLst/>
          </a:prstGeom>
        </p:spPr>
        <p:txBody>
          <a:bodyPr/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GB" dirty="0" smtClean="0"/>
              <a:t>It </a:t>
            </a:r>
            <a:r>
              <a:rPr lang="en-GB" dirty="0"/>
              <a:t>is clear that the proposed model does not </a:t>
            </a:r>
            <a:r>
              <a:rPr lang="en-GB" dirty="0" smtClean="0"/>
              <a:t>give </a:t>
            </a:r>
            <a:r>
              <a:rPr lang="en-GB" dirty="0"/>
              <a:t>the minimal MMSE, but we chose it due to its linearity performance.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95834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599" y="313539"/>
            <a:ext cx="109728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2060"/>
                </a:solidFill>
              </a:rPr>
              <a:t>Comparisons with different models</a:t>
            </a:r>
            <a:endParaRPr lang="he-IL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156754" y="558042"/>
                <a:ext cx="12035246" cy="6064431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 rtl="0">
                  <a:buNone/>
                </a:pPr>
                <a:endParaRPr lang="en-US" dirty="0" smtClean="0"/>
              </a:p>
              <a:p>
                <a:pPr algn="l" rtl="0"/>
                <a:r>
                  <a:rPr lang="en-US" dirty="0"/>
                  <a:t>In order to test OOB emission performance, we calculated the energy of the signal out-of-band and divided it by the energy of the signal in-band</a:t>
                </a:r>
                <a:r>
                  <a:rPr lang="en-US" dirty="0" smtClean="0"/>
                  <a:t>.</a:t>
                </a:r>
              </a:p>
              <a:p>
                <a:pPr algn="l" rtl="0"/>
                <a:endParaRPr lang="en-GB" dirty="0"/>
              </a:p>
              <a:p>
                <a:pPr algn="l" rtl="0"/>
                <a:r>
                  <a:rPr lang="en-US" dirty="0"/>
                  <a:t>We marked this quotient as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emission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dirty="0" smtClean="0"/>
              </a:p>
              <a:p>
                <a:pPr marL="0" indent="0" algn="ctr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emission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𝑂𝑂𝐵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𝐼𝐵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pPr algn="l" rtl="0"/>
                <a:endParaRPr lang="en-US" dirty="0" smtClean="0"/>
              </a:p>
              <a:p>
                <a:pPr algn="l" rtl="0"/>
                <a:r>
                  <a:rPr lang="en-GB" dirty="0"/>
                  <a:t>We did this process for both output signals, with NN DPD and without NN DPD, and divided the result of the former by the latter. </a:t>
                </a:r>
                <a:endParaRPr lang="en-GB" dirty="0" smtClean="0"/>
              </a:p>
              <a:p>
                <a:pPr algn="l" rtl="0"/>
                <a:r>
                  <a:rPr lang="en-US" dirty="0"/>
                  <a:t>We marked this quotient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𝐷𝑃𝐷</m:t>
                        </m:r>
                      </m:sub>
                    </m:sSub>
                  </m:oMath>
                </a14:m>
                <a:r>
                  <a:rPr lang="en-US" dirty="0" smtClean="0"/>
                  <a:t>:</a:t>
                </a:r>
              </a:p>
              <a:p>
                <a:pPr marL="0" indent="0" algn="ctr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𝐷𝑃𝐷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emission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𝑤𝑖𝑡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𝐷𝑃𝐷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emission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𝑤𝑖𝑡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𝐷𝑃𝐷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dirty="0"/>
              </a:p>
              <a:p>
                <a:pPr algn="l" rtl="0"/>
                <a:endParaRPr lang="en-US" dirty="0" smtClean="0"/>
              </a:p>
              <a:p>
                <a:pPr algn="l" rtl="0"/>
                <a:endParaRPr lang="en-US" dirty="0" smtClean="0"/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754" y="558042"/>
                <a:ext cx="12035246" cy="6064431"/>
              </a:xfrm>
              <a:prstGeom prst="rect">
                <a:avLst/>
              </a:prstGeom>
              <a:blipFill>
                <a:blip r:embed="rId2"/>
                <a:stretch>
                  <a:fillRect l="-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8645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599" y="313539"/>
            <a:ext cx="109728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2060"/>
                </a:solidFill>
              </a:rPr>
              <a:t>Comparisons with different models</a:t>
            </a:r>
            <a:endParaRPr lang="he-IL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 txBox="1">
                <a:spLocks/>
              </p:cNvSpPr>
              <p:nvPr/>
            </p:nvSpPr>
            <p:spPr>
              <a:xfrm>
                <a:off x="135418" y="5106661"/>
                <a:ext cx="11758155" cy="1412878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 rtl="0"/>
                <a:r>
                  <a:rPr lang="en-GB" dirty="0" smtClean="0"/>
                  <a:t>It is clear that the proposed model does not gives the minimal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err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GB" i="1" dirty="0" err="1">
                            <a:latin typeface="Cambria Math" panose="02040503050406030204" pitchFamily="18" charset="0"/>
                          </a:rPr>
                          <m:t>𝐷𝑃𝐷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GB" dirty="0"/>
                  <a:t>but we chose it due to it’s linearity performance.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418" y="5106661"/>
                <a:ext cx="11758155" cy="1412878"/>
              </a:xfrm>
              <a:prstGeom prst="rect">
                <a:avLst/>
              </a:prstGeom>
              <a:blipFill>
                <a:blip r:embed="rId2"/>
                <a:stretch>
                  <a:fillRect l="-933" t="-73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טבלה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19042617"/>
                  </p:ext>
                </p:extLst>
              </p:nvPr>
            </p:nvGraphicFramePr>
            <p:xfrm>
              <a:off x="317437" y="1041870"/>
              <a:ext cx="11394123" cy="3514191"/>
            </p:xfrm>
            <a:graphic>
              <a:graphicData uri="http://schemas.openxmlformats.org/drawingml/2006/table">
                <a:tbl>
                  <a:tblPr firstRow="1" firstCol="1" bandRow="1">
                    <a:tableStyleId>{073A0DAA-6AF3-43AB-8588-CEC1D06C72B9}</a:tableStyleId>
                  </a:tblPr>
                  <a:tblGrid>
                    <a:gridCol w="5696199">
                      <a:extLst>
                        <a:ext uri="{9D8B030D-6E8A-4147-A177-3AD203B41FA5}">
                          <a16:colId xmlns:a16="http://schemas.microsoft.com/office/drawing/2014/main" val="3797781071"/>
                        </a:ext>
                      </a:extLst>
                    </a:gridCol>
                    <a:gridCol w="5697924">
                      <a:extLst>
                        <a:ext uri="{9D8B030D-6E8A-4147-A177-3AD203B41FA5}">
                          <a16:colId xmlns:a16="http://schemas.microsoft.com/office/drawing/2014/main" val="1725054394"/>
                        </a:ext>
                      </a:extLst>
                    </a:gridCol>
                  </a:tblGrid>
                  <a:tr h="496671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300">
                              <a:effectLst/>
                            </a:rPr>
                            <a:t>DPD Model</a:t>
                          </a:r>
                          <a:endParaRPr lang="en-US" sz="3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86252" marR="186252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3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3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𝜂</m:t>
                                    </m:r>
                                  </m:e>
                                  <m:sub>
                                    <m:r>
                                      <a:rPr lang="en-US" sz="33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𝐷𝑃𝐷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3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86252" marR="186252" marT="0" marB="0"/>
                    </a:tc>
                    <a:extLst>
                      <a:ext uri="{0D108BD9-81ED-4DB2-BD59-A6C34878D82A}">
                        <a16:rowId xmlns:a16="http://schemas.microsoft.com/office/drawing/2014/main" val="246693708"/>
                      </a:ext>
                    </a:extLst>
                  </a:tr>
                  <a:tr h="496671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300">
                              <a:effectLst/>
                            </a:rPr>
                            <a:t>22-30-2</a:t>
                          </a:r>
                          <a:endParaRPr lang="en-US" sz="3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86252" marR="186252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300" dirty="0">
                              <a:effectLst/>
                            </a:rPr>
                            <a:t>-</a:t>
                          </a:r>
                          <a:r>
                            <a:rPr lang="en-US" sz="3300" dirty="0" smtClean="0">
                              <a:effectLst/>
                            </a:rPr>
                            <a:t>7.2 </a:t>
                          </a:r>
                          <a:r>
                            <a:rPr lang="en-US" sz="3300" dirty="0">
                              <a:effectLst/>
                            </a:rPr>
                            <a:t>dB</a:t>
                          </a:r>
                          <a:endParaRPr lang="en-US" sz="33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86252" marR="186252" marT="0" marB="0"/>
                    </a:tc>
                    <a:extLst>
                      <a:ext uri="{0D108BD9-81ED-4DB2-BD59-A6C34878D82A}">
                        <a16:rowId xmlns:a16="http://schemas.microsoft.com/office/drawing/2014/main" val="3907650729"/>
                      </a:ext>
                    </a:extLst>
                  </a:tr>
                  <a:tr h="496671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300">
                              <a:effectLst/>
                            </a:rPr>
                            <a:t>22-40-2</a:t>
                          </a:r>
                          <a:endParaRPr lang="en-US" sz="3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86252" marR="186252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300" dirty="0">
                              <a:effectLst/>
                            </a:rPr>
                            <a:t>-</a:t>
                          </a:r>
                          <a:r>
                            <a:rPr lang="en-US" sz="3300" dirty="0" smtClean="0">
                              <a:effectLst/>
                            </a:rPr>
                            <a:t>7.8 </a:t>
                          </a:r>
                          <a:r>
                            <a:rPr lang="en-US" sz="3300" dirty="0">
                              <a:effectLst/>
                            </a:rPr>
                            <a:t>dB</a:t>
                          </a:r>
                          <a:endParaRPr lang="en-US" sz="33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86252" marR="186252" marT="0" marB="0"/>
                    </a:tc>
                    <a:extLst>
                      <a:ext uri="{0D108BD9-81ED-4DB2-BD59-A6C34878D82A}">
                        <a16:rowId xmlns:a16="http://schemas.microsoft.com/office/drawing/2014/main" val="3237548559"/>
                      </a:ext>
                    </a:extLst>
                  </a:tr>
                  <a:tr h="496671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300">
                              <a:effectLst/>
                            </a:rPr>
                            <a:t>22-50-2</a:t>
                          </a:r>
                          <a:endParaRPr lang="en-US" sz="3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86252" marR="186252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300" dirty="0">
                              <a:effectLst/>
                            </a:rPr>
                            <a:t>-</a:t>
                          </a:r>
                          <a:r>
                            <a:rPr lang="en-US" sz="3300" dirty="0" smtClean="0">
                              <a:effectLst/>
                            </a:rPr>
                            <a:t>7.0 </a:t>
                          </a:r>
                          <a:r>
                            <a:rPr lang="en-US" sz="3300" dirty="0">
                              <a:effectLst/>
                            </a:rPr>
                            <a:t>dB</a:t>
                          </a:r>
                          <a:endParaRPr lang="en-US" sz="33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86252" marR="186252" marT="0" marB="0"/>
                    </a:tc>
                    <a:extLst>
                      <a:ext uri="{0D108BD9-81ED-4DB2-BD59-A6C34878D82A}">
                        <a16:rowId xmlns:a16="http://schemas.microsoft.com/office/drawing/2014/main" val="3671889097"/>
                      </a:ext>
                    </a:extLst>
                  </a:tr>
                  <a:tr h="496671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300">
                              <a:effectLst/>
                            </a:rPr>
                            <a:t>22-25-35-30-20-10-2</a:t>
                          </a:r>
                          <a:endParaRPr lang="en-US" sz="3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86252" marR="186252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300" dirty="0">
                              <a:effectLst/>
                            </a:rPr>
                            <a:t>-</a:t>
                          </a:r>
                          <a:r>
                            <a:rPr lang="en-US" sz="3300" dirty="0" smtClean="0">
                              <a:effectLst/>
                            </a:rPr>
                            <a:t>8.1 </a:t>
                          </a:r>
                          <a:r>
                            <a:rPr lang="en-US" sz="3300" dirty="0">
                              <a:effectLst/>
                            </a:rPr>
                            <a:t>dB</a:t>
                          </a:r>
                          <a:endParaRPr lang="en-US" sz="33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86252" marR="186252" marT="0" marB="0"/>
                    </a:tc>
                    <a:extLst>
                      <a:ext uri="{0D108BD9-81ED-4DB2-BD59-A6C34878D82A}">
                        <a16:rowId xmlns:a16="http://schemas.microsoft.com/office/drawing/2014/main" val="2206730938"/>
                      </a:ext>
                    </a:extLst>
                  </a:tr>
                  <a:tr h="496671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300" dirty="0">
                              <a:effectLst/>
                            </a:rPr>
                            <a:t>22-30-40-30-20-10-2</a:t>
                          </a:r>
                          <a:endParaRPr lang="en-US" sz="33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86252" marR="186252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300" dirty="0" smtClean="0">
                              <a:effectLst/>
                            </a:rPr>
                            <a:t>-8 </a:t>
                          </a:r>
                          <a:r>
                            <a:rPr lang="en-US" sz="3300" dirty="0">
                              <a:effectLst/>
                            </a:rPr>
                            <a:t>dB</a:t>
                          </a:r>
                          <a:endParaRPr lang="en-US" sz="33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86252" marR="186252" marT="0" marB="0"/>
                    </a:tc>
                    <a:extLst>
                      <a:ext uri="{0D108BD9-81ED-4DB2-BD59-A6C34878D82A}">
                        <a16:rowId xmlns:a16="http://schemas.microsoft.com/office/drawing/2014/main" val="1723678216"/>
                      </a:ext>
                    </a:extLst>
                  </a:tr>
                  <a:tr h="496671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 b="1" dirty="0">
                              <a:effectLst/>
                              <a:latin typeface="Calibri Light" panose="020F0302020204030204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Classical method</a:t>
                          </a:r>
                          <a:endParaRPr lang="en-US" sz="2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200" b="1" dirty="0">
                              <a:effectLst/>
                              <a:latin typeface="Calibri Light" panose="020F0302020204030204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-</a:t>
                          </a:r>
                          <a:r>
                            <a:rPr lang="en-US" sz="3200" b="1" dirty="0" smtClean="0">
                              <a:effectLst/>
                              <a:latin typeface="Calibri Light" panose="020F0302020204030204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19.5 </a:t>
                          </a:r>
                          <a:r>
                            <a:rPr lang="en-US" sz="3200" b="1" dirty="0">
                              <a:effectLst/>
                              <a:latin typeface="Calibri Light" panose="020F0302020204030204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dB</a:t>
                          </a:r>
                          <a:endParaRPr lang="en-US" sz="3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81080348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טבלה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19042617"/>
                  </p:ext>
                </p:extLst>
              </p:nvPr>
            </p:nvGraphicFramePr>
            <p:xfrm>
              <a:off x="317437" y="1041870"/>
              <a:ext cx="11394123" cy="3514191"/>
            </p:xfrm>
            <a:graphic>
              <a:graphicData uri="http://schemas.openxmlformats.org/drawingml/2006/table">
                <a:tbl>
                  <a:tblPr firstRow="1" firstCol="1" bandRow="1">
                    <a:tableStyleId>{073A0DAA-6AF3-43AB-8588-CEC1D06C72B9}</a:tableStyleId>
                  </a:tblPr>
                  <a:tblGrid>
                    <a:gridCol w="5696199">
                      <a:extLst>
                        <a:ext uri="{9D8B030D-6E8A-4147-A177-3AD203B41FA5}">
                          <a16:colId xmlns:a16="http://schemas.microsoft.com/office/drawing/2014/main" val="3797781071"/>
                        </a:ext>
                      </a:extLst>
                    </a:gridCol>
                    <a:gridCol w="5697924">
                      <a:extLst>
                        <a:ext uri="{9D8B030D-6E8A-4147-A177-3AD203B41FA5}">
                          <a16:colId xmlns:a16="http://schemas.microsoft.com/office/drawing/2014/main" val="1725054394"/>
                        </a:ext>
                      </a:extLst>
                    </a:gridCol>
                  </a:tblGrid>
                  <a:tr h="502920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300">
                              <a:effectLst/>
                            </a:rPr>
                            <a:t>DPD Model</a:t>
                          </a:r>
                          <a:endParaRPr lang="en-US" sz="3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86252" marR="186252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86252" marR="186252" marT="0" marB="0">
                        <a:blipFill>
                          <a:blip r:embed="rId3"/>
                          <a:stretch>
                            <a:fillRect l="-100107" t="-22892" r="-428" b="-6433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6693708"/>
                      </a:ext>
                    </a:extLst>
                  </a:tr>
                  <a:tr h="502920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300">
                              <a:effectLst/>
                            </a:rPr>
                            <a:t>22-30-2</a:t>
                          </a:r>
                          <a:endParaRPr lang="en-US" sz="3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86252" marR="186252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300" dirty="0">
                              <a:effectLst/>
                            </a:rPr>
                            <a:t>-</a:t>
                          </a:r>
                          <a:r>
                            <a:rPr lang="en-US" sz="3300" dirty="0" smtClean="0">
                              <a:effectLst/>
                            </a:rPr>
                            <a:t>7.2 </a:t>
                          </a:r>
                          <a:r>
                            <a:rPr lang="en-US" sz="3300" dirty="0">
                              <a:effectLst/>
                            </a:rPr>
                            <a:t>dB</a:t>
                          </a:r>
                          <a:endParaRPr lang="en-US" sz="33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86252" marR="186252" marT="0" marB="0"/>
                    </a:tc>
                    <a:extLst>
                      <a:ext uri="{0D108BD9-81ED-4DB2-BD59-A6C34878D82A}">
                        <a16:rowId xmlns:a16="http://schemas.microsoft.com/office/drawing/2014/main" val="3907650729"/>
                      </a:ext>
                    </a:extLst>
                  </a:tr>
                  <a:tr h="502920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300">
                              <a:effectLst/>
                            </a:rPr>
                            <a:t>22-40-2</a:t>
                          </a:r>
                          <a:endParaRPr lang="en-US" sz="3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86252" marR="186252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300" dirty="0">
                              <a:effectLst/>
                            </a:rPr>
                            <a:t>-</a:t>
                          </a:r>
                          <a:r>
                            <a:rPr lang="en-US" sz="3300" dirty="0" smtClean="0">
                              <a:effectLst/>
                            </a:rPr>
                            <a:t>7.8 </a:t>
                          </a:r>
                          <a:r>
                            <a:rPr lang="en-US" sz="3300" dirty="0">
                              <a:effectLst/>
                            </a:rPr>
                            <a:t>dB</a:t>
                          </a:r>
                          <a:endParaRPr lang="en-US" sz="33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86252" marR="186252" marT="0" marB="0"/>
                    </a:tc>
                    <a:extLst>
                      <a:ext uri="{0D108BD9-81ED-4DB2-BD59-A6C34878D82A}">
                        <a16:rowId xmlns:a16="http://schemas.microsoft.com/office/drawing/2014/main" val="3237548559"/>
                      </a:ext>
                    </a:extLst>
                  </a:tr>
                  <a:tr h="502920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300">
                              <a:effectLst/>
                            </a:rPr>
                            <a:t>22-50-2</a:t>
                          </a:r>
                          <a:endParaRPr lang="en-US" sz="3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86252" marR="186252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300" dirty="0">
                              <a:effectLst/>
                            </a:rPr>
                            <a:t>-</a:t>
                          </a:r>
                          <a:r>
                            <a:rPr lang="en-US" sz="3300" dirty="0" smtClean="0">
                              <a:effectLst/>
                            </a:rPr>
                            <a:t>7.0 </a:t>
                          </a:r>
                          <a:r>
                            <a:rPr lang="en-US" sz="3300" dirty="0">
                              <a:effectLst/>
                            </a:rPr>
                            <a:t>dB</a:t>
                          </a:r>
                          <a:endParaRPr lang="en-US" sz="33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86252" marR="186252" marT="0" marB="0"/>
                    </a:tc>
                    <a:extLst>
                      <a:ext uri="{0D108BD9-81ED-4DB2-BD59-A6C34878D82A}">
                        <a16:rowId xmlns:a16="http://schemas.microsoft.com/office/drawing/2014/main" val="3671889097"/>
                      </a:ext>
                    </a:extLst>
                  </a:tr>
                  <a:tr h="502920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300">
                              <a:effectLst/>
                            </a:rPr>
                            <a:t>22-25-35-30-20-10-2</a:t>
                          </a:r>
                          <a:endParaRPr lang="en-US" sz="3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86252" marR="186252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300" dirty="0">
                              <a:effectLst/>
                            </a:rPr>
                            <a:t>-</a:t>
                          </a:r>
                          <a:r>
                            <a:rPr lang="en-US" sz="3300" dirty="0" smtClean="0">
                              <a:effectLst/>
                            </a:rPr>
                            <a:t>8.1 </a:t>
                          </a:r>
                          <a:r>
                            <a:rPr lang="en-US" sz="3300" dirty="0">
                              <a:effectLst/>
                            </a:rPr>
                            <a:t>dB</a:t>
                          </a:r>
                          <a:endParaRPr lang="en-US" sz="33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86252" marR="186252" marT="0" marB="0"/>
                    </a:tc>
                    <a:extLst>
                      <a:ext uri="{0D108BD9-81ED-4DB2-BD59-A6C34878D82A}">
                        <a16:rowId xmlns:a16="http://schemas.microsoft.com/office/drawing/2014/main" val="2206730938"/>
                      </a:ext>
                    </a:extLst>
                  </a:tr>
                  <a:tr h="502920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300" dirty="0">
                              <a:effectLst/>
                            </a:rPr>
                            <a:t>22-30-40-30-20-10-2</a:t>
                          </a:r>
                          <a:endParaRPr lang="en-US" sz="33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86252" marR="186252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300" dirty="0" smtClean="0">
                              <a:effectLst/>
                            </a:rPr>
                            <a:t>-8 </a:t>
                          </a:r>
                          <a:r>
                            <a:rPr lang="en-US" sz="3300" dirty="0">
                              <a:effectLst/>
                            </a:rPr>
                            <a:t>dB</a:t>
                          </a:r>
                          <a:endParaRPr lang="en-US" sz="33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86252" marR="186252" marT="0" marB="0"/>
                    </a:tc>
                    <a:extLst>
                      <a:ext uri="{0D108BD9-81ED-4DB2-BD59-A6C34878D82A}">
                        <a16:rowId xmlns:a16="http://schemas.microsoft.com/office/drawing/2014/main" val="1723678216"/>
                      </a:ext>
                    </a:extLst>
                  </a:tr>
                  <a:tr h="496671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 b="1" dirty="0">
                              <a:effectLst/>
                              <a:latin typeface="Calibri Light" panose="020F0302020204030204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Classical method</a:t>
                          </a:r>
                          <a:endParaRPr lang="en-US" sz="2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200" b="1" dirty="0">
                              <a:effectLst/>
                              <a:latin typeface="Calibri Light" panose="020F0302020204030204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-</a:t>
                          </a:r>
                          <a:r>
                            <a:rPr lang="en-US" sz="3200" b="1" dirty="0" smtClean="0">
                              <a:effectLst/>
                              <a:latin typeface="Calibri Light" panose="020F0302020204030204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19.5 </a:t>
                          </a:r>
                          <a:r>
                            <a:rPr lang="en-US" sz="3200" b="1" dirty="0">
                              <a:effectLst/>
                              <a:latin typeface="Calibri Light" panose="020F0302020204030204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dB</a:t>
                          </a:r>
                          <a:endParaRPr lang="en-US" sz="3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81080348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מלבן 7"/>
          <p:cNvSpPr/>
          <p:nvPr/>
        </p:nvSpPr>
        <p:spPr>
          <a:xfrm>
            <a:off x="597367" y="4556888"/>
            <a:ext cx="108342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OOB emission performance for different DPD NN models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58953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002060"/>
                </a:solidFill>
              </a:rPr>
              <a:t>Background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0" y="1091065"/>
            <a:ext cx="12083144" cy="5309734"/>
          </a:xfrm>
          <a:prstGeom prst="rect">
            <a:avLst/>
          </a:prstGeom>
        </p:spPr>
        <p:txBody>
          <a:bodyPr/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rtl="0">
              <a:lnSpc>
                <a:spcPct val="100000"/>
              </a:lnSpc>
            </a:pPr>
            <a:r>
              <a:rPr lang="en-US" sz="2800" dirty="0" smtClean="0"/>
              <a:t>Power </a:t>
            </a:r>
            <a:r>
              <a:rPr lang="en-US" sz="2800" dirty="0"/>
              <a:t>amplifiers (PAs), </a:t>
            </a:r>
            <a:r>
              <a:rPr lang="en-US" sz="2800" dirty="0" smtClean="0"/>
              <a:t>are </a:t>
            </a:r>
            <a:r>
              <a:rPr lang="en-US" sz="2800" dirty="0"/>
              <a:t>inherently nonlinear </a:t>
            </a:r>
            <a:r>
              <a:rPr lang="en-US" sz="2800" dirty="0" smtClean="0"/>
              <a:t>systems.</a:t>
            </a:r>
          </a:p>
          <a:p>
            <a:pPr marL="457200" lvl="1" indent="0" algn="l" rtl="0">
              <a:lnSpc>
                <a:spcPct val="100000"/>
              </a:lnSpc>
              <a:buNone/>
            </a:pPr>
            <a:endParaRPr lang="en-US" sz="2800" dirty="0" smtClean="0"/>
          </a:p>
          <a:p>
            <a:pPr lvl="1" algn="l" rtl="0">
              <a:lnSpc>
                <a:spcPct val="100000"/>
              </a:lnSpc>
            </a:pPr>
            <a:r>
              <a:rPr lang="en-GB" sz="2800" dirty="0" smtClean="0"/>
              <a:t>They are </a:t>
            </a:r>
            <a:r>
              <a:rPr lang="en-GB" sz="2800" dirty="0"/>
              <a:t>also exhibit memory effects.</a:t>
            </a:r>
            <a:endParaRPr lang="en-US" sz="2800" dirty="0" smtClean="0"/>
          </a:p>
          <a:p>
            <a:pPr lvl="1" algn="l" rtl="0">
              <a:lnSpc>
                <a:spcPct val="100000"/>
              </a:lnSpc>
            </a:pPr>
            <a:endParaRPr lang="en-US" sz="2800" dirty="0"/>
          </a:p>
          <a:p>
            <a:pPr lvl="1" algn="l" rtl="0">
              <a:lnSpc>
                <a:spcPct val="100000"/>
              </a:lnSpc>
            </a:pPr>
            <a:r>
              <a:rPr lang="en-GB" sz="2800" dirty="0"/>
              <a:t>Different models, such as the Wiener model and the Hammerstein model, represent this kind of system as a serial two-block </a:t>
            </a:r>
            <a:r>
              <a:rPr lang="en-GB" sz="2800" dirty="0" smtClean="0"/>
              <a:t>model. [1]</a:t>
            </a:r>
            <a:endParaRPr lang="en-US" sz="2800" dirty="0"/>
          </a:p>
          <a:p>
            <a:pPr lvl="1" algn="l" rtl="0">
              <a:lnSpc>
                <a:spcPct val="100000"/>
              </a:lnSpc>
            </a:pPr>
            <a:endParaRPr lang="en-US" sz="2800" dirty="0" smtClean="0"/>
          </a:p>
          <a:p>
            <a:pPr lvl="1" algn="l" rtl="0">
              <a:lnSpc>
                <a:spcPct val="100000"/>
              </a:lnSpc>
            </a:pPr>
            <a:endParaRPr lang="en-US" sz="2800" dirty="0" smtClean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400799"/>
            <a:ext cx="2844800" cy="365125"/>
          </a:xfrm>
        </p:spPr>
        <p:txBody>
          <a:bodyPr/>
          <a:lstStyle/>
          <a:p>
            <a:pPr algn="ctr"/>
            <a:fld id="{B01D9778-10B4-40FB-B4E4-44FA89A86639}" type="slidenum">
              <a:rPr lang="en-US" smtClean="0"/>
              <a:pPr algn="ctr"/>
              <a:t>6</a:t>
            </a:fld>
            <a:endParaRPr lang="en-US"/>
          </a:p>
        </p:txBody>
      </p:sp>
      <p:pic>
        <p:nvPicPr>
          <p:cNvPr id="5" name="תמונה 4"/>
          <p:cNvPicPr/>
          <p:nvPr/>
        </p:nvPicPr>
        <p:blipFill>
          <a:blip r:embed="rId2"/>
          <a:stretch>
            <a:fillRect/>
          </a:stretch>
        </p:blipFill>
        <p:spPr>
          <a:xfrm>
            <a:off x="1318894" y="4346030"/>
            <a:ext cx="9323997" cy="2237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604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mtClean="0">
                <a:solidFill>
                  <a:srgbClr val="002060"/>
                </a:solidFill>
              </a:rPr>
              <a:t>Conclusion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09600" y="1129146"/>
            <a:ext cx="10972800" cy="5077690"/>
          </a:xfrm>
          <a:prstGeom prst="rect">
            <a:avLst/>
          </a:prstGeom>
        </p:spPr>
        <p:txBody>
          <a:bodyPr/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GB" dirty="0">
                <a:solidFill>
                  <a:srgbClr val="002060"/>
                </a:solidFill>
              </a:rPr>
              <a:t>The methods described in this report can model a real power amplifier and a digital pre distorter that their total response together will be, approximately, </a:t>
            </a:r>
            <a:r>
              <a:rPr lang="en-GB" dirty="0" smtClean="0">
                <a:solidFill>
                  <a:srgbClr val="002060"/>
                </a:solidFill>
              </a:rPr>
              <a:t>linear</a:t>
            </a:r>
          </a:p>
          <a:p>
            <a:pPr algn="l" rtl="0"/>
            <a:endParaRPr lang="en-GB" dirty="0">
              <a:solidFill>
                <a:srgbClr val="002060"/>
              </a:solidFill>
            </a:endParaRPr>
          </a:p>
          <a:p>
            <a:pPr algn="l" rtl="0"/>
            <a:r>
              <a:rPr lang="en-GB" dirty="0">
                <a:solidFill>
                  <a:srgbClr val="002060"/>
                </a:solidFill>
              </a:rPr>
              <a:t>For this purpose, we used both classical and based on Neural Network methods</a:t>
            </a:r>
            <a:r>
              <a:rPr lang="en-GB" dirty="0" smtClean="0">
                <a:solidFill>
                  <a:srgbClr val="002060"/>
                </a:solidFill>
              </a:rPr>
              <a:t>.</a:t>
            </a:r>
          </a:p>
          <a:p>
            <a:pPr algn="l" rtl="0"/>
            <a:endParaRPr lang="en-GB" dirty="0">
              <a:solidFill>
                <a:srgbClr val="002060"/>
              </a:solidFill>
            </a:endParaRPr>
          </a:p>
          <a:p>
            <a:pPr algn="l" rtl="0"/>
            <a:r>
              <a:rPr lang="en-GB" u="sng" dirty="0">
                <a:solidFill>
                  <a:srgbClr val="002060"/>
                </a:solidFill>
              </a:rPr>
              <a:t>proposed classical model outperforms every other </a:t>
            </a:r>
            <a:r>
              <a:rPr lang="en-GB" u="sng" dirty="0" smtClean="0">
                <a:solidFill>
                  <a:srgbClr val="002060"/>
                </a:solidFill>
              </a:rPr>
              <a:t>model.</a:t>
            </a:r>
            <a:endParaRPr lang="en-GB" dirty="0" smtClean="0">
              <a:solidFill>
                <a:srgbClr val="002060"/>
              </a:solidFill>
            </a:endParaRPr>
          </a:p>
          <a:p>
            <a:pPr algn="l" rtl="0"/>
            <a:endParaRPr lang="en-GB" u="sng" dirty="0">
              <a:solidFill>
                <a:srgbClr val="002060"/>
              </a:solidFill>
            </a:endParaRPr>
          </a:p>
          <a:p>
            <a:pPr algn="l" rtl="0"/>
            <a:r>
              <a:rPr lang="en-GB" dirty="0">
                <a:solidFill>
                  <a:srgbClr val="002060"/>
                </a:solidFill>
              </a:rPr>
              <a:t>Therefore, classical methods should be considered and tested seriously before using NN solutions. 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738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mtClean="0">
                <a:solidFill>
                  <a:srgbClr val="002060"/>
                </a:solidFill>
              </a:rPr>
              <a:t>Conclusion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09600" y="1129146"/>
            <a:ext cx="10972800" cy="5077690"/>
          </a:xfrm>
          <a:prstGeom prst="rect">
            <a:avLst/>
          </a:prstGeom>
        </p:spPr>
        <p:txBody>
          <a:bodyPr/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GB" dirty="0" smtClean="0">
                <a:solidFill>
                  <a:srgbClr val="002060"/>
                </a:solidFill>
              </a:rPr>
              <a:t>We </a:t>
            </a:r>
            <a:r>
              <a:rPr lang="en-GB" dirty="0">
                <a:solidFill>
                  <a:srgbClr val="002060"/>
                </a:solidFill>
              </a:rPr>
              <a:t>have shown that although MMSE is a convenient cost function for training, it doesn’t necessarily indicates about the linearity of the model</a:t>
            </a:r>
            <a:r>
              <a:rPr lang="en-GB" dirty="0" smtClean="0">
                <a:solidFill>
                  <a:srgbClr val="002060"/>
                </a:solidFill>
              </a:rPr>
              <a:t>.</a:t>
            </a:r>
          </a:p>
          <a:p>
            <a:pPr algn="l" rtl="0"/>
            <a:endParaRPr lang="en-GB" dirty="0">
              <a:solidFill>
                <a:srgbClr val="002060"/>
              </a:solidFill>
            </a:endParaRPr>
          </a:p>
          <a:p>
            <a:pPr algn="l" rtl="0"/>
            <a:r>
              <a:rPr lang="en-GB" dirty="0">
                <a:solidFill>
                  <a:srgbClr val="002060"/>
                </a:solidFill>
              </a:rPr>
              <a:t>Yet, we used data that contains relatively low content of high power, and was relatively narrowband. </a:t>
            </a:r>
            <a:endParaRPr lang="en-GB" dirty="0" smtClean="0">
              <a:solidFill>
                <a:srgbClr val="002060"/>
              </a:solidFill>
            </a:endParaRPr>
          </a:p>
          <a:p>
            <a:pPr algn="l" rtl="0"/>
            <a:endParaRPr lang="en-GB" dirty="0">
              <a:solidFill>
                <a:srgbClr val="002060"/>
              </a:solidFill>
            </a:endParaRPr>
          </a:p>
          <a:p>
            <a:pPr algn="l" rtl="0"/>
            <a:r>
              <a:rPr lang="en-GB" dirty="0">
                <a:solidFill>
                  <a:srgbClr val="002060"/>
                </a:solidFill>
              </a:rPr>
              <a:t>Therefore, in the future this methods should be examined in the communication lab with more suitable </a:t>
            </a:r>
            <a:r>
              <a:rPr lang="en-GB" dirty="0" smtClean="0">
                <a:solidFill>
                  <a:srgbClr val="002060"/>
                </a:solidFill>
              </a:rPr>
              <a:t>measurements.</a:t>
            </a:r>
          </a:p>
          <a:p>
            <a:pPr algn="l" rtl="0"/>
            <a:endParaRPr lang="en-GB" dirty="0">
              <a:solidFill>
                <a:srgbClr val="002060"/>
              </a:solidFill>
            </a:endParaRPr>
          </a:p>
          <a:p>
            <a:pPr algn="l" rtl="0"/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122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962615" y="228600"/>
            <a:ext cx="82296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mtClean="0">
                <a:solidFill>
                  <a:srgbClr val="002060"/>
                </a:solidFill>
              </a:rPr>
              <a:t>References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591015" y="1201783"/>
            <a:ext cx="10972800" cy="4525963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dirty="0"/>
              <a:t> [1] </a:t>
            </a:r>
            <a:r>
              <a:rPr lang="en-US" dirty="0" err="1"/>
              <a:t>Fadhel</a:t>
            </a:r>
            <a:r>
              <a:rPr lang="en-US" dirty="0"/>
              <a:t> </a:t>
            </a:r>
            <a:r>
              <a:rPr lang="en-US" dirty="0" err="1"/>
              <a:t>M.Ghannouchi</a:t>
            </a:r>
            <a:r>
              <a:rPr lang="en-US" dirty="0"/>
              <a:t>, </a:t>
            </a:r>
            <a:r>
              <a:rPr lang="en-US" dirty="0" err="1"/>
              <a:t>Oualid</a:t>
            </a:r>
            <a:r>
              <a:rPr lang="en-US" dirty="0"/>
              <a:t> </a:t>
            </a:r>
            <a:r>
              <a:rPr lang="en-US" dirty="0" err="1"/>
              <a:t>Hammi</a:t>
            </a:r>
            <a:r>
              <a:rPr lang="en-US" dirty="0"/>
              <a:t>, Mohamad </a:t>
            </a:r>
            <a:r>
              <a:rPr lang="en-US" dirty="0" err="1"/>
              <a:t>Helaoui</a:t>
            </a:r>
            <a:r>
              <a:rPr lang="en-US" dirty="0"/>
              <a:t>, “Behavioral Modeling And </a:t>
            </a:r>
            <a:r>
              <a:rPr lang="en-US" dirty="0" err="1"/>
              <a:t>Predistortion</a:t>
            </a:r>
            <a:r>
              <a:rPr lang="en-US" dirty="0"/>
              <a:t> Of Wideband Wireless Transmitters”, </a:t>
            </a:r>
            <a:r>
              <a:rPr lang="en-US" dirty="0" err="1"/>
              <a:t>Chichester</a:t>
            </a:r>
            <a:r>
              <a:rPr lang="en-US" dirty="0"/>
              <a:t>, United Kingdom, John Wiley &amp; Sons Ltd, 2015, pp. 115-116.</a:t>
            </a:r>
          </a:p>
          <a:p>
            <a:pPr algn="l" rtl="0"/>
            <a:r>
              <a:rPr lang="en-US" dirty="0"/>
              <a:t>[2] Lei Ding, “Digital </a:t>
            </a:r>
            <a:r>
              <a:rPr lang="en-US" dirty="0" err="1"/>
              <a:t>Predistortion</a:t>
            </a:r>
            <a:r>
              <a:rPr lang="en-US" dirty="0"/>
              <a:t> of Power Amplifiers for Wireless Applications”, 2004, ProQuest Information and Learning Company, Ann Arbor, MI, pp. 1-4</a:t>
            </a:r>
          </a:p>
          <a:p>
            <a:pPr algn="l" rtl="0"/>
            <a:r>
              <a:rPr lang="en-US" dirty="0"/>
              <a:t>[3] Z. Dunn, M. </a:t>
            </a:r>
            <a:r>
              <a:rPr lang="en-US" dirty="0" err="1"/>
              <a:t>Yeary</a:t>
            </a:r>
            <a:r>
              <a:rPr lang="en-US" dirty="0"/>
              <a:t>, C. Fulton, N. Goodman, “Memory Polynomial Model for Digital </a:t>
            </a:r>
            <a:r>
              <a:rPr lang="en-US" dirty="0" err="1"/>
              <a:t>Predistortion</a:t>
            </a:r>
            <a:r>
              <a:rPr lang="en-US" dirty="0"/>
              <a:t> of Broadband Solid-State Radar Amplifiers”, in 2015 IEEE Radar Conference (</a:t>
            </a:r>
            <a:r>
              <a:rPr lang="en-US" dirty="0" err="1"/>
              <a:t>RadarCon</a:t>
            </a:r>
            <a:r>
              <a:rPr lang="en-US" dirty="0"/>
              <a:t>), IEEE, 2015, pp. 1482-1486.</a:t>
            </a:r>
          </a:p>
          <a:p>
            <a:pPr algn="l" rtl="0"/>
            <a:r>
              <a:rPr lang="en-US" dirty="0"/>
              <a:t>[4] </a:t>
            </a:r>
            <a:r>
              <a:rPr lang="en-US" dirty="0" err="1"/>
              <a:t>Dongming</a:t>
            </a:r>
            <a:r>
              <a:rPr lang="en-US" dirty="0"/>
              <a:t> Wang , </a:t>
            </a:r>
            <a:r>
              <a:rPr lang="en-US" dirty="0" err="1"/>
              <a:t>Mohsin</a:t>
            </a:r>
            <a:r>
              <a:rPr lang="en-US" dirty="0"/>
              <a:t> Aziz, Mohamed </a:t>
            </a:r>
            <a:r>
              <a:rPr lang="en-US" dirty="0" err="1"/>
              <a:t>Helaoui</a:t>
            </a:r>
            <a:r>
              <a:rPr lang="en-US" dirty="0"/>
              <a:t>, and </a:t>
            </a:r>
            <a:r>
              <a:rPr lang="en-US" dirty="0" err="1"/>
              <a:t>Fadhel</a:t>
            </a:r>
            <a:r>
              <a:rPr lang="en-US" dirty="0"/>
              <a:t> M. </a:t>
            </a:r>
            <a:r>
              <a:rPr lang="en-US" dirty="0" err="1"/>
              <a:t>Ghannouchi</a:t>
            </a:r>
            <a:r>
              <a:rPr lang="en-US" dirty="0"/>
              <a:t>, “Augmented Real-Valued Time-Delay Neural Network for Compensation of Distortions and Impairments in Wireless Transmitters”, IEEE Transactions on Neural Networks and Learning Systems, vol. 30, no. 1, pp. 242-254, 2019.</a:t>
            </a:r>
          </a:p>
          <a:p>
            <a:pPr marL="0" indent="0" algn="l" rtl="0">
              <a:buNone/>
            </a:pPr>
            <a:endParaRPr lang="en-US" sz="2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569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2060"/>
                </a:solidFill>
              </a:rPr>
              <a:t>Background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09600" y="1221378"/>
            <a:ext cx="10972800" cy="5205548"/>
          </a:xfrm>
          <a:prstGeom prst="rect">
            <a:avLst/>
          </a:prstGeom>
        </p:spPr>
        <p:txBody>
          <a:bodyPr/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dirty="0"/>
              <a:t>D</a:t>
            </a:r>
            <a:r>
              <a:rPr lang="en-US" dirty="0" smtClean="0"/>
              <a:t>ifferent </a:t>
            </a:r>
            <a:r>
              <a:rPr lang="en-US" dirty="0"/>
              <a:t>transmission formats, such as wideband Code Division Multiple Access (CDMA) or Orthogonal Frequency Division Multiplexing (OFDM), </a:t>
            </a:r>
            <a:r>
              <a:rPr lang="en-US" dirty="0" smtClean="0"/>
              <a:t>are </a:t>
            </a:r>
            <a:r>
              <a:rPr lang="en-US" dirty="0"/>
              <a:t>known to have high peak to average power </a:t>
            </a:r>
            <a:r>
              <a:rPr lang="en-US" dirty="0" smtClean="0"/>
              <a:t>ratios.</a:t>
            </a:r>
          </a:p>
          <a:p>
            <a:pPr algn="l" rtl="0"/>
            <a:endParaRPr lang="en-US" dirty="0" smtClean="0"/>
          </a:p>
          <a:p>
            <a:pPr algn="l" rtl="0"/>
            <a:r>
              <a:rPr lang="en-US" dirty="0" smtClean="0"/>
              <a:t>That increases </a:t>
            </a:r>
            <a:r>
              <a:rPr lang="en-US" dirty="0"/>
              <a:t>the risk of using voltages that are close to the PAs saturation point, as this will lead to a severe distortion, as mentioned above. </a:t>
            </a:r>
            <a:endParaRPr lang="en-US" dirty="0" smtClean="0"/>
          </a:p>
          <a:p>
            <a:pPr algn="l" rtl="0"/>
            <a:endParaRPr lang="en-US" dirty="0"/>
          </a:p>
          <a:p>
            <a:pPr algn="l" rtl="0"/>
            <a:r>
              <a:rPr lang="en-US" dirty="0" smtClean="0"/>
              <a:t>For </a:t>
            </a:r>
            <a:r>
              <a:rPr lang="en-US" dirty="0"/>
              <a:t>this reason, PA linearization methods have gained popularity and increasing interest in recent years</a:t>
            </a:r>
            <a:r>
              <a:rPr lang="en-US" dirty="0" smtClean="0"/>
              <a:t>.</a:t>
            </a:r>
          </a:p>
          <a:p>
            <a:pPr algn="l" rtl="0"/>
            <a:r>
              <a:rPr lang="en-US" dirty="0" smtClean="0"/>
              <a:t>[2]</a:t>
            </a:r>
            <a:endParaRPr lang="en-US" dirty="0"/>
          </a:p>
          <a:p>
            <a:pPr algn="l" rtl="0"/>
            <a:endParaRPr lang="en-US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425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2060"/>
                </a:solidFill>
              </a:rPr>
              <a:t>Background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09600" y="1221378"/>
            <a:ext cx="10972800" cy="5205548"/>
          </a:xfrm>
          <a:prstGeom prst="rect">
            <a:avLst/>
          </a:prstGeom>
        </p:spPr>
        <p:txBody>
          <a:bodyPr/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dirty="0"/>
              <a:t>The PA nonlinearity may be characterized in many ways. </a:t>
            </a:r>
            <a:endParaRPr lang="en-US" dirty="0" smtClean="0"/>
          </a:p>
          <a:p>
            <a:pPr algn="l" rtl="0"/>
            <a:endParaRPr lang="en-US" dirty="0" smtClean="0"/>
          </a:p>
          <a:p>
            <a:pPr algn="l" rtl="0"/>
            <a:endParaRPr lang="en-US" dirty="0" smtClean="0"/>
          </a:p>
          <a:p>
            <a:pPr algn="l" rtl="0"/>
            <a:r>
              <a:rPr lang="en-US" dirty="0"/>
              <a:t>In this work, we will concentrate on three types of distortions of the output </a:t>
            </a:r>
            <a:r>
              <a:rPr lang="en-US" dirty="0" smtClean="0"/>
              <a:t>signal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Amplitude Modulation/ Amplitude Modulation </a:t>
            </a:r>
            <a:r>
              <a:rPr lang="en-US" dirty="0" smtClean="0"/>
              <a:t>distortion (AM/AM)</a:t>
            </a:r>
          </a:p>
          <a:p>
            <a:pPr algn="l" rtl="0"/>
            <a:r>
              <a:rPr lang="en-US" dirty="0"/>
              <a:t>Amplitude Modulation/ Phase </a:t>
            </a:r>
            <a:r>
              <a:rPr lang="en-US" dirty="0" smtClean="0"/>
              <a:t>Modulation distortion </a:t>
            </a:r>
            <a:r>
              <a:rPr lang="en-US" dirty="0"/>
              <a:t>(</a:t>
            </a:r>
            <a:r>
              <a:rPr lang="en-US" dirty="0" smtClean="0"/>
              <a:t>AM/PM)</a:t>
            </a:r>
          </a:p>
          <a:p>
            <a:pPr algn="l" rtl="0"/>
            <a:r>
              <a:rPr lang="en-US" dirty="0"/>
              <a:t>O</a:t>
            </a:r>
            <a:r>
              <a:rPr lang="en-US" dirty="0" smtClean="0"/>
              <a:t>ut </a:t>
            </a:r>
            <a:r>
              <a:rPr lang="en-US" dirty="0"/>
              <a:t>O</a:t>
            </a:r>
            <a:r>
              <a:rPr lang="en-US" dirty="0" smtClean="0"/>
              <a:t>f </a:t>
            </a:r>
            <a:r>
              <a:rPr lang="en-US" dirty="0"/>
              <a:t>B</a:t>
            </a:r>
            <a:r>
              <a:rPr lang="en-US" dirty="0" smtClean="0"/>
              <a:t>and Emission </a:t>
            </a:r>
            <a:r>
              <a:rPr lang="en-US" dirty="0"/>
              <a:t>(OOB emission)</a:t>
            </a:r>
          </a:p>
        </p:txBody>
      </p:sp>
    </p:spTree>
    <p:extLst>
      <p:ext uri="{BB962C8B-B14F-4D97-AF65-F5344CB8AC3E}">
        <p14:creationId xmlns:p14="http://schemas.microsoft.com/office/powerpoint/2010/main" val="486855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2060"/>
                </a:solidFill>
              </a:rPr>
              <a:t>Methodology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2846" y="846138"/>
            <a:ext cx="10972800" cy="5512526"/>
          </a:xfrm>
          <a:prstGeom prst="rect">
            <a:avLst/>
          </a:prstGeom>
        </p:spPr>
        <p:txBody>
          <a:bodyPr/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endParaRPr lang="en-US" dirty="0" smtClean="0"/>
          </a:p>
          <a:p>
            <a:pPr marL="365760" marR="0" algn="l" rtl="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 order to model a real PA, we used data recorded in our lab’s 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PA.</a:t>
            </a:r>
          </a:p>
          <a:p>
            <a:pPr marL="365760" marR="0" algn="l" rtl="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</a:pP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65760" marR="0" algn="l" rtl="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We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took sampling rate of 10MHz, of about 60 tones, from a bandwidth of about 1MHz.</a:t>
            </a:r>
          </a:p>
          <a:p>
            <a:pPr algn="l" rtl="0"/>
            <a:endParaRPr lang="en-US" dirty="0" smtClean="0"/>
          </a:p>
          <a:p>
            <a:pPr marL="0" indent="0" algn="l" rtl="0">
              <a:buNone/>
            </a:pPr>
            <a:endParaRPr lang="en-US" dirty="0" smtClean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020" y="4088340"/>
            <a:ext cx="3976084" cy="1425767"/>
          </a:xfrm>
          <a:prstGeom prst="rect">
            <a:avLst/>
          </a:prstGeom>
        </p:spPr>
      </p:pic>
      <p:pic>
        <p:nvPicPr>
          <p:cNvPr id="6" name="תמונה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1673" y="3757834"/>
            <a:ext cx="2161308" cy="2086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129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2474</TotalTime>
  <Words>2833</Words>
  <Application>Microsoft Office PowerPoint</Application>
  <PresentationFormat>מסך רחב</PresentationFormat>
  <Paragraphs>323</Paragraphs>
  <Slides>62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62</vt:i4>
      </vt:variant>
    </vt:vector>
  </HeadingPairs>
  <TitlesOfParts>
    <vt:vector size="68" baseType="lpstr">
      <vt:lpstr>Arial</vt:lpstr>
      <vt:lpstr>Calibri</vt:lpstr>
      <vt:lpstr>Calibri Light</vt:lpstr>
      <vt:lpstr>Cambria Math</vt:lpstr>
      <vt:lpstr>Times New Roman</vt:lpstr>
      <vt:lpstr>ערכת נושא Office</vt:lpstr>
      <vt:lpstr>Final Presentation Digital Pre-Distortion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Presentation  Digital Pre-Distortion</dc:title>
  <dc:creator>Adir Cohen-Nissan</dc:creator>
  <cp:lastModifiedBy>Adir Cohen-Nissan</cp:lastModifiedBy>
  <cp:revision>77</cp:revision>
  <dcterms:created xsi:type="dcterms:W3CDTF">2023-01-17T09:09:21Z</dcterms:created>
  <dcterms:modified xsi:type="dcterms:W3CDTF">2023-05-05T20:23:21Z</dcterms:modified>
</cp:coreProperties>
</file>